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9" r:id="rId10"/>
    <p:sldId id="264" r:id="rId11"/>
    <p:sldId id="265"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76" d="100"/>
          <a:sy n="76" d="100"/>
        </p:scale>
        <p:origin x="33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11/26/2016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11/26/2016</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independent.co.uk/news/world/gay-lesbian-bisexual-relationships-illegal-in-74-countries-a7033666.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tfpstudentaction.org/blog/10-reasons-why-homosexual-marriage-is-harmful-and-must-be-opposed"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6900" y="1511300"/>
            <a:ext cx="10795000" cy="977900"/>
          </a:xfrm>
        </p:spPr>
        <p:txBody>
          <a:bodyPr>
            <a:normAutofit/>
          </a:bodyPr>
          <a:lstStyle/>
          <a:p>
            <a:r>
              <a:rPr lang="en-US" sz="3600" dirty="0" smtClean="0"/>
              <a:t>Gay/Same Sex Marriage and marriage rights</a:t>
            </a:r>
            <a:endParaRPr lang="en-GB" sz="3600" dirty="0"/>
          </a:p>
        </p:txBody>
      </p:sp>
      <p:sp>
        <p:nvSpPr>
          <p:cNvPr id="3" name="Subtitle 2"/>
          <p:cNvSpPr>
            <a:spLocks noGrp="1"/>
          </p:cNvSpPr>
          <p:nvPr>
            <p:ph type="subTitle" idx="1"/>
          </p:nvPr>
        </p:nvSpPr>
        <p:spPr>
          <a:xfrm>
            <a:off x="1751012" y="3111500"/>
            <a:ext cx="8689976" cy="1917699"/>
          </a:xfrm>
        </p:spPr>
        <p:txBody>
          <a:bodyPr>
            <a:normAutofit/>
          </a:bodyPr>
          <a:lstStyle/>
          <a:p>
            <a:r>
              <a:rPr lang="en-US" dirty="0" smtClean="0"/>
              <a:t>Name </a:t>
            </a:r>
          </a:p>
          <a:p>
            <a:endParaRPr lang="en-US" dirty="0" smtClean="0"/>
          </a:p>
          <a:p>
            <a:r>
              <a:rPr lang="en-US" dirty="0" smtClean="0"/>
              <a:t>University affiliation</a:t>
            </a:r>
            <a:endParaRPr lang="en-GB" dirty="0"/>
          </a:p>
        </p:txBody>
      </p:sp>
    </p:spTree>
    <p:extLst>
      <p:ext uri="{BB962C8B-B14F-4D97-AF65-F5344CB8AC3E}">
        <p14:creationId xmlns:p14="http://schemas.microsoft.com/office/powerpoint/2010/main" val="26892066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Opposing argument</a:t>
            </a:r>
            <a:endParaRPr lang="en-GB" dirty="0"/>
          </a:p>
        </p:txBody>
      </p:sp>
      <p:sp>
        <p:nvSpPr>
          <p:cNvPr id="3" name="Content Placeholder 2"/>
          <p:cNvSpPr>
            <a:spLocks noGrp="1"/>
          </p:cNvSpPr>
          <p:nvPr>
            <p:ph sz="quarter" idx="13"/>
          </p:nvPr>
        </p:nvSpPr>
        <p:spPr/>
        <p:txBody>
          <a:bodyPr/>
          <a:lstStyle/>
          <a:p>
            <a:r>
              <a:rPr lang="en-US" cap="none" dirty="0" smtClean="0"/>
              <a:t>According TFP student action (np), homosexuality is harmful and must be opposed at any cost. Therefore, abolishing the laws that criminalize gay/same sex marriages cannot be possible. This is mainly because the homophobia is deep-rooted in the traditional customs and not just the legal system. The media’s coverage of the injustice against gay couples may enlighten the public about the homosexual couple’s plight but will not necessarily lead to the abolishment of criminalizing laws.</a:t>
            </a:r>
            <a:endParaRPr lang="en-GB" cap="none" dirty="0" smtClean="0"/>
          </a:p>
          <a:p>
            <a:endParaRPr lang="en-GB" cap="none" dirty="0"/>
          </a:p>
        </p:txBody>
      </p:sp>
    </p:spTree>
    <p:extLst>
      <p:ext uri="{BB962C8B-B14F-4D97-AF65-F5344CB8AC3E}">
        <p14:creationId xmlns:p14="http://schemas.microsoft.com/office/powerpoint/2010/main" val="4133795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Opposing argument: claim and proof</a:t>
            </a:r>
            <a:endParaRPr lang="en-GB" dirty="0"/>
          </a:p>
        </p:txBody>
      </p:sp>
      <p:sp>
        <p:nvSpPr>
          <p:cNvPr id="3" name="Content Placeholder 2"/>
          <p:cNvSpPr>
            <a:spLocks noGrp="1"/>
          </p:cNvSpPr>
          <p:nvPr>
            <p:ph sz="quarter" idx="13"/>
          </p:nvPr>
        </p:nvSpPr>
        <p:spPr/>
        <p:txBody>
          <a:bodyPr/>
          <a:lstStyle/>
          <a:p>
            <a:r>
              <a:rPr lang="en-US" cap="none" dirty="0" smtClean="0"/>
              <a:t>Claim : the claim is that media coverage of the injustice does little to reduce the effects of criminalizing laws.</a:t>
            </a:r>
          </a:p>
          <a:p>
            <a:r>
              <a:rPr lang="en-US" cap="none" dirty="0" smtClean="0"/>
              <a:t>Proof: 40 countries that have placed serious bans against homosexuality view media coverage of the issue as a propaganda initiated by gay/same sex marriage supporters as a way of promoting gay marriage rights.</a:t>
            </a:r>
            <a:endParaRPr lang="en-GB" cap="none" dirty="0" smtClean="0"/>
          </a:p>
          <a:p>
            <a:endParaRPr lang="en-GB" cap="none" dirty="0"/>
          </a:p>
        </p:txBody>
      </p:sp>
    </p:spTree>
    <p:extLst>
      <p:ext uri="{BB962C8B-B14F-4D97-AF65-F5344CB8AC3E}">
        <p14:creationId xmlns:p14="http://schemas.microsoft.com/office/powerpoint/2010/main" val="2233987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BIAS IN THE OPPOSITIONG ARGUMENT</a:t>
            </a:r>
            <a:r>
              <a:rPr lang="en-GB" dirty="0"/>
              <a:t/>
            </a:r>
            <a:br>
              <a:rPr lang="en-GB" dirty="0"/>
            </a:br>
            <a:endParaRPr lang="en-GB" dirty="0"/>
          </a:p>
        </p:txBody>
      </p:sp>
      <p:sp>
        <p:nvSpPr>
          <p:cNvPr id="3" name="Content Placeholder 2"/>
          <p:cNvSpPr>
            <a:spLocks noGrp="1"/>
          </p:cNvSpPr>
          <p:nvPr>
            <p:ph sz="quarter" idx="13"/>
          </p:nvPr>
        </p:nvSpPr>
        <p:spPr/>
        <p:txBody>
          <a:bodyPr/>
          <a:lstStyle/>
          <a:p>
            <a:r>
              <a:rPr lang="en-US" cap="none" dirty="0" smtClean="0"/>
              <a:t>The opposing argument is biased in the sense that it is too anti-gay. It fails to acknowledge the union between members of the same sex as marriage arguing that it violates natural law.</a:t>
            </a:r>
            <a:endParaRPr lang="en-GB" cap="none" dirty="0" smtClean="0"/>
          </a:p>
          <a:p>
            <a:endParaRPr lang="en-GB" cap="none" dirty="0"/>
          </a:p>
        </p:txBody>
      </p:sp>
    </p:spTree>
    <p:extLst>
      <p:ext uri="{BB962C8B-B14F-4D97-AF65-F5344CB8AC3E}">
        <p14:creationId xmlns:p14="http://schemas.microsoft.com/office/powerpoint/2010/main" val="10880932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FALLACIES IN THE OPPOSING ARGUMENET </a:t>
            </a:r>
            <a:r>
              <a:rPr lang="en-GB" dirty="0"/>
              <a:t/>
            </a:r>
            <a:br>
              <a:rPr lang="en-GB" dirty="0"/>
            </a:br>
            <a:endParaRPr lang="en-GB" dirty="0"/>
          </a:p>
        </p:txBody>
      </p:sp>
      <p:sp>
        <p:nvSpPr>
          <p:cNvPr id="3" name="Content Placeholder 2"/>
          <p:cNvSpPr>
            <a:spLocks noGrp="1"/>
          </p:cNvSpPr>
          <p:nvPr>
            <p:ph sz="quarter" idx="13"/>
          </p:nvPr>
        </p:nvSpPr>
        <p:spPr/>
        <p:txBody>
          <a:bodyPr/>
          <a:lstStyle/>
          <a:p>
            <a:r>
              <a:rPr lang="en-US" cap="none" dirty="0" smtClean="0"/>
              <a:t>One of the fallacies in the opposing argument is that of “appeal to popular opinion”. This fallacy is at play when a person asserts that the argument conveyed is the correct one simply because that is the opinion that a majority of the population accepts.</a:t>
            </a:r>
            <a:endParaRPr lang="en-GB" cap="none" dirty="0" smtClean="0"/>
          </a:p>
          <a:p>
            <a:endParaRPr lang="en-GB" cap="none" dirty="0"/>
          </a:p>
        </p:txBody>
      </p:sp>
    </p:spTree>
    <p:extLst>
      <p:ext uri="{BB962C8B-B14F-4D97-AF65-F5344CB8AC3E}">
        <p14:creationId xmlns:p14="http://schemas.microsoft.com/office/powerpoint/2010/main" val="1517167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REBUTTAL </a:t>
            </a:r>
            <a:r>
              <a:rPr lang="en-US" dirty="0" smtClean="0"/>
              <a:t>of OPPOSING ARGUMENT</a:t>
            </a:r>
            <a:r>
              <a:rPr lang="en-GB" dirty="0"/>
              <a:t/>
            </a:r>
            <a:br>
              <a:rPr lang="en-GB" dirty="0"/>
            </a:br>
            <a:endParaRPr lang="en-GB" dirty="0"/>
          </a:p>
        </p:txBody>
      </p:sp>
      <p:sp>
        <p:nvSpPr>
          <p:cNvPr id="3" name="Content Placeholder 2"/>
          <p:cNvSpPr>
            <a:spLocks noGrp="1"/>
          </p:cNvSpPr>
          <p:nvPr>
            <p:ph sz="quarter" idx="13"/>
          </p:nvPr>
        </p:nvSpPr>
        <p:spPr/>
        <p:txBody>
          <a:bodyPr/>
          <a:lstStyle/>
          <a:p>
            <a:r>
              <a:rPr lang="en-US" cap="none" dirty="0" smtClean="0"/>
              <a:t>Everyone has a right to choose a marriage partner of their choice regardless of their gender identity or orientation. Therefore, homosexuality is not bad and a union between two people in matrimony should be considered to a marriage. If the laws criminalizing gay/same sex marriage can be removed, then the homophobic tendencies will likely reduce. Therefore, arguing that marriage between people of the same sex is not marriage is false and misplaced. This means that gay couples should be given equal rights as their heterosexual couples.</a:t>
            </a:r>
            <a:endParaRPr lang="en-GB" cap="none" dirty="0" smtClean="0"/>
          </a:p>
          <a:p>
            <a:endParaRPr lang="en-GB" cap="none" dirty="0"/>
          </a:p>
        </p:txBody>
      </p:sp>
    </p:spTree>
    <p:extLst>
      <p:ext uri="{BB962C8B-B14F-4D97-AF65-F5344CB8AC3E}">
        <p14:creationId xmlns:p14="http://schemas.microsoft.com/office/powerpoint/2010/main" val="3709281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The issue of gay/same sex marriage has always proven to be a controversial one with both opponents and supporters being continually at loggerheads on whether people of the same sex should be allowed to marry and be granted equal marriage rights as the heterosexual couples. Whereas many reasons are given against homosexual marriages, supporters claim that those reasons are nothing but pretentious excuses that arise from deep-rooted homophobic and transphobic tendencies. This, they say, is the fear of relations between homosexuals and transgender people</a:t>
            </a:r>
            <a:r>
              <a:rPr lang="en-US" dirty="0" smtClean="0"/>
              <a:t>.</a:t>
            </a:r>
            <a:endParaRPr lang="en-GB" dirty="0"/>
          </a:p>
          <a:p>
            <a:pPr marL="0" indent="0">
              <a:buNone/>
            </a:pPr>
            <a:endParaRPr lang="en-GB" dirty="0"/>
          </a:p>
        </p:txBody>
      </p:sp>
    </p:spTree>
    <p:extLst>
      <p:ext uri="{BB962C8B-B14F-4D97-AF65-F5344CB8AC3E}">
        <p14:creationId xmlns:p14="http://schemas.microsoft.com/office/powerpoint/2010/main" val="1577783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background</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The global media is increasingly directing its attention to the injustices that couples of the same sex are facing in different regions of the world. Although to people of age are at liberty to marry whenever they want, age-long traditional institutions and legal laws confine this right only to heterosexuals. Presently, in the united states as well as other regions in the world, one does not have to delve so far into the media reports to identify that the issues relating to gay/same sex marriage lies at the forefront of major controversial topics in the </a:t>
            </a:r>
            <a:r>
              <a:rPr lang="en-US" cap="none" dirty="0" err="1" smtClean="0"/>
              <a:t>american</a:t>
            </a:r>
            <a:r>
              <a:rPr lang="en-US" cap="none" dirty="0" smtClean="0"/>
              <a:t> political discourse. Many countries have placed bans on same sex marriage but there are a few who in the recent past have been fighting for gay rights.</a:t>
            </a:r>
            <a:endParaRPr lang="en-GB" cap="none" dirty="0"/>
          </a:p>
        </p:txBody>
      </p:sp>
    </p:spTree>
    <p:extLst>
      <p:ext uri="{BB962C8B-B14F-4D97-AF65-F5344CB8AC3E}">
        <p14:creationId xmlns:p14="http://schemas.microsoft.com/office/powerpoint/2010/main" val="1738912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Thesis</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The global media is increasingly directing its attention to the injustices that couples of the same sex are facing in different regions of the world. Although people of age are at liberty to marry whenever they want, age-long traditional institutions and legal laws confine this right only to heterosexuals. This paper critically analysis the manner in which members of the same sex are denied the rights to marry and the general role that the global media is </a:t>
            </a:r>
            <a:endParaRPr lang="en-GB" cap="none" dirty="0"/>
          </a:p>
        </p:txBody>
      </p:sp>
    </p:spTree>
    <p:extLst>
      <p:ext uri="{BB962C8B-B14F-4D97-AF65-F5344CB8AC3E}">
        <p14:creationId xmlns:p14="http://schemas.microsoft.com/office/powerpoint/2010/main" val="332980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claim</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The widespread homophobic tendencies have led people to believe that same sex marriages endangers heterosexual marriage and eventually leads to the deterioration of the family</a:t>
            </a:r>
            <a:endParaRPr lang="en-GB" cap="none" dirty="0" smtClean="0"/>
          </a:p>
          <a:p>
            <a:pPr marL="0" indent="0">
              <a:buNone/>
            </a:pPr>
            <a:endParaRPr lang="en-GB" cap="none" dirty="0"/>
          </a:p>
        </p:txBody>
      </p:sp>
    </p:spTree>
    <p:extLst>
      <p:ext uri="{BB962C8B-B14F-4D97-AF65-F5344CB8AC3E}">
        <p14:creationId xmlns:p14="http://schemas.microsoft.com/office/powerpoint/2010/main" val="3994550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proof</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Over 74 countries across the globe criminalize same sex relationships. Of these seventy-four, gay/same sex marriage is punishable by death in 13 countries; ban are in place in 17 of them to prohibit what they term as propaganda that is aimed at promoting same sex relationships. At the same time a gay panic that enables members of the public to commit crimes against gay people on claims of provocation is retained in 40 of the countries.  </a:t>
            </a:r>
            <a:endParaRPr lang="en-GB" cap="none" dirty="0" smtClean="0"/>
          </a:p>
          <a:p>
            <a:pPr marL="0" indent="0">
              <a:buNone/>
            </a:pPr>
            <a:endParaRPr lang="en-GB" cap="none" dirty="0"/>
          </a:p>
        </p:txBody>
      </p:sp>
    </p:spTree>
    <p:extLst>
      <p:ext uri="{BB962C8B-B14F-4D97-AF65-F5344CB8AC3E}">
        <p14:creationId xmlns:p14="http://schemas.microsoft.com/office/powerpoint/2010/main" val="2184106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warrant</a:t>
            </a:r>
            <a:endParaRPr lang="en-GB" dirty="0"/>
          </a:p>
        </p:txBody>
      </p:sp>
      <p:sp>
        <p:nvSpPr>
          <p:cNvPr id="3" name="Content Placeholder 2"/>
          <p:cNvSpPr>
            <a:spLocks noGrp="1"/>
          </p:cNvSpPr>
          <p:nvPr>
            <p:ph sz="quarter" idx="13"/>
          </p:nvPr>
        </p:nvSpPr>
        <p:spPr/>
        <p:txBody>
          <a:bodyPr/>
          <a:lstStyle/>
          <a:p>
            <a:pPr marL="0" indent="0">
              <a:buNone/>
            </a:pPr>
            <a:r>
              <a:rPr lang="en-US" cap="none" dirty="0" smtClean="0"/>
              <a:t>Decriminalizing same sex marriages will reduce homophobia which makes people feel that same sex marriage endangers the heterosexual marriage and family institution</a:t>
            </a:r>
            <a:endParaRPr lang="en-GB" cap="none" dirty="0"/>
          </a:p>
        </p:txBody>
      </p:sp>
    </p:spTree>
    <p:extLst>
      <p:ext uri="{BB962C8B-B14F-4D97-AF65-F5344CB8AC3E}">
        <p14:creationId xmlns:p14="http://schemas.microsoft.com/office/powerpoint/2010/main" val="1405143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247649"/>
            <a:ext cx="10364451" cy="838201"/>
          </a:xfrm>
        </p:spPr>
        <p:txBody>
          <a:bodyPr/>
          <a:lstStyle/>
          <a:p>
            <a:r>
              <a:rPr lang="en-US" dirty="0" smtClean="0"/>
              <a:t>resources</a:t>
            </a:r>
            <a:endParaRPr lang="en-GB" dirty="0"/>
          </a:p>
        </p:txBody>
      </p:sp>
      <p:sp>
        <p:nvSpPr>
          <p:cNvPr id="3" name="Content Placeholder 2"/>
          <p:cNvSpPr>
            <a:spLocks noGrp="1"/>
          </p:cNvSpPr>
          <p:nvPr>
            <p:ph sz="quarter" idx="13"/>
          </p:nvPr>
        </p:nvSpPr>
        <p:spPr>
          <a:xfrm>
            <a:off x="913774" y="1085850"/>
            <a:ext cx="10668626" cy="5372100"/>
          </a:xfrm>
        </p:spPr>
        <p:txBody>
          <a:bodyPr>
            <a:normAutofit fontScale="92500" lnSpcReduction="10000"/>
          </a:bodyPr>
          <a:lstStyle/>
          <a:p>
            <a:r>
              <a:rPr lang="en-GB" dirty="0" err="1"/>
              <a:t>Baunach</a:t>
            </a:r>
            <a:r>
              <a:rPr lang="en-GB" dirty="0"/>
              <a:t>, Dawn Michelle. "Changing same-sex marriage attitudes in America from 1988 through 2010." </a:t>
            </a:r>
            <a:r>
              <a:rPr lang="en-GB" i="1" dirty="0"/>
              <a:t>Public Opinion Quarterly</a:t>
            </a:r>
            <a:r>
              <a:rPr lang="en-GB" dirty="0"/>
              <a:t> 76.2 (2012): 364-378.</a:t>
            </a:r>
            <a:endParaRPr lang="en-GB" dirty="0"/>
          </a:p>
          <a:p>
            <a:r>
              <a:rPr lang="en-GB" dirty="0"/>
              <a:t>Campion, Edward W., Stephen Morrissey, and Jeffrey M. </a:t>
            </a:r>
            <a:r>
              <a:rPr lang="en-GB" dirty="0" err="1"/>
              <a:t>Drazen</a:t>
            </a:r>
            <a:r>
              <a:rPr lang="en-GB" dirty="0"/>
              <a:t>. "In support of same-sex marriage." </a:t>
            </a:r>
            <a:r>
              <a:rPr lang="en-GB" i="1" dirty="0"/>
              <a:t>New England Journal of Medicine</a:t>
            </a:r>
            <a:r>
              <a:rPr lang="en-GB" dirty="0"/>
              <a:t> 372.19 (2015): 1852-1853.</a:t>
            </a:r>
            <a:endParaRPr lang="en-GB" dirty="0"/>
          </a:p>
          <a:p>
            <a:r>
              <a:rPr lang="en-GB" dirty="0" err="1"/>
              <a:t>Culhane</a:t>
            </a:r>
            <a:r>
              <a:rPr lang="en-GB" dirty="0"/>
              <a:t>, John G. "Uprooting the Arguments Against Same-Sex Marriage." </a:t>
            </a:r>
            <a:r>
              <a:rPr lang="en-GB" i="1" dirty="0"/>
              <a:t>Cardozo L. Rev.</a:t>
            </a:r>
            <a:r>
              <a:rPr lang="en-GB" dirty="0"/>
              <a:t> 20 (1998): 1119.</a:t>
            </a:r>
            <a:endParaRPr lang="en-GB" dirty="0"/>
          </a:p>
          <a:p>
            <a:r>
              <a:rPr lang="en-GB" dirty="0"/>
              <a:t>Eskridge Jr, William N. "A history of same-sex marriage." </a:t>
            </a:r>
            <a:r>
              <a:rPr lang="en-GB" i="1" dirty="0"/>
              <a:t>Virginia Law Review</a:t>
            </a:r>
            <a:r>
              <a:rPr lang="en-GB" dirty="0"/>
              <a:t> (1993): 1419-1513.</a:t>
            </a:r>
            <a:endParaRPr lang="en-GB" dirty="0"/>
          </a:p>
          <a:p>
            <a:r>
              <a:rPr lang="en-US" dirty="0"/>
              <a:t>Fenton, Siobhan. "The 74 Countries Where It's Illegal To Be Gay". </a:t>
            </a:r>
            <a:r>
              <a:rPr lang="en-US" i="1" dirty="0"/>
              <a:t>The Independent</a:t>
            </a:r>
            <a:r>
              <a:rPr lang="en-US" dirty="0"/>
              <a:t>, 2016, </a:t>
            </a:r>
            <a:r>
              <a:rPr lang="en-US" u="sng" dirty="0">
                <a:hlinkClick r:id="rId2"/>
              </a:rPr>
              <a:t>http://www.independent.co.uk/news/world/gay-lesbian-bisexual-relationships-illegal-in-74-countries-a7033666.html</a:t>
            </a:r>
            <a:r>
              <a:rPr lang="en-US" dirty="0"/>
              <a:t>.</a:t>
            </a:r>
            <a:endParaRPr lang="en-GB" dirty="0"/>
          </a:p>
          <a:p>
            <a:r>
              <a:rPr lang="en-GB" dirty="0"/>
              <a:t>Gaines, N. Susan, and James C. Garand. "Morality, equality, or locality: </a:t>
            </a:r>
            <a:r>
              <a:rPr lang="en-GB" dirty="0" err="1"/>
              <a:t>Analyzing</a:t>
            </a:r>
            <a:r>
              <a:rPr lang="en-GB" dirty="0"/>
              <a:t> the determinants of support for same-sex marriage." </a:t>
            </a:r>
            <a:r>
              <a:rPr lang="en-GB" i="1" dirty="0"/>
              <a:t>Political Research Quarterly</a:t>
            </a:r>
            <a:r>
              <a:rPr lang="en-GB" dirty="0"/>
              <a:t> 63.3 (2010): 553-567</a:t>
            </a:r>
            <a:r>
              <a:rPr lang="en-GB" dirty="0" smtClean="0"/>
              <a:t>.</a:t>
            </a:r>
            <a:endParaRPr lang="en-GB" dirty="0"/>
          </a:p>
        </p:txBody>
      </p:sp>
    </p:spTree>
    <p:extLst>
      <p:ext uri="{BB962C8B-B14F-4D97-AF65-F5344CB8AC3E}">
        <p14:creationId xmlns:p14="http://schemas.microsoft.com/office/powerpoint/2010/main" val="2506225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53083"/>
          </a:xfrm>
        </p:spPr>
        <p:txBody>
          <a:bodyPr/>
          <a:lstStyle/>
          <a:p>
            <a:r>
              <a:rPr lang="en-US" dirty="0" smtClean="0"/>
              <a:t>Resources </a:t>
            </a:r>
            <a:r>
              <a:rPr lang="en-US" dirty="0"/>
              <a:t>[</a:t>
            </a:r>
            <a:r>
              <a:rPr lang="en-US" i="1" dirty="0" smtClean="0"/>
              <a:t>continued]</a:t>
            </a:r>
            <a:endParaRPr lang="en-GB" dirty="0"/>
          </a:p>
        </p:txBody>
      </p:sp>
      <p:sp>
        <p:nvSpPr>
          <p:cNvPr id="3" name="Content Placeholder 2"/>
          <p:cNvSpPr>
            <a:spLocks noGrp="1"/>
          </p:cNvSpPr>
          <p:nvPr>
            <p:ph sz="quarter" idx="13"/>
          </p:nvPr>
        </p:nvSpPr>
        <p:spPr>
          <a:xfrm>
            <a:off x="913774" y="1295400"/>
            <a:ext cx="10465426" cy="4876800"/>
          </a:xfrm>
        </p:spPr>
        <p:txBody>
          <a:bodyPr>
            <a:normAutofit fontScale="92500" lnSpcReduction="10000"/>
          </a:bodyPr>
          <a:lstStyle/>
          <a:p>
            <a:r>
              <a:rPr lang="en-GB" dirty="0"/>
              <a:t>Goldberg, Suzanne B. "A Historical Guide to the Future of Marriage for Same-Sex Couples." </a:t>
            </a:r>
            <a:r>
              <a:rPr lang="en-GB" i="1" dirty="0"/>
              <a:t>Columbia Journal of Gender and Law</a:t>
            </a:r>
            <a:r>
              <a:rPr lang="en-GB" dirty="0"/>
              <a:t> 15.1 (2006).</a:t>
            </a:r>
          </a:p>
          <a:p>
            <a:r>
              <a:rPr lang="en-GB" dirty="0"/>
              <a:t>Joslin, Courtney G. "Searching for harm: Same-sex marriage and the well-being of children." (2011).</a:t>
            </a:r>
          </a:p>
          <a:p>
            <a:r>
              <a:rPr lang="en-GB" dirty="0"/>
              <a:t>Olson, Laura R., Wendy Cadge, and James T. Harrison. "Religion and public opinion about same‐sex marriage." </a:t>
            </a:r>
            <a:r>
              <a:rPr lang="en-GB" i="1" dirty="0"/>
              <a:t>Social Science Quarterly</a:t>
            </a:r>
            <a:r>
              <a:rPr lang="en-GB" dirty="0"/>
              <a:t> 87.2 (2006): 340-360.</a:t>
            </a:r>
          </a:p>
          <a:p>
            <a:r>
              <a:rPr lang="en-GB" dirty="0"/>
              <a:t>Oswald, Ramona Faith, and Katherine A. </a:t>
            </a:r>
            <a:r>
              <a:rPr lang="en-GB" dirty="0" err="1"/>
              <a:t>Kuvalanka</a:t>
            </a:r>
            <a:r>
              <a:rPr lang="en-GB" dirty="0"/>
              <a:t>. "Same-sex couples: Legal complexities." </a:t>
            </a:r>
            <a:r>
              <a:rPr lang="en-GB" i="1" dirty="0"/>
              <a:t>Journal of Family Issues</a:t>
            </a:r>
            <a:r>
              <a:rPr lang="en-GB" dirty="0"/>
              <a:t> (2008).</a:t>
            </a:r>
          </a:p>
          <a:p>
            <a:r>
              <a:rPr lang="en-GB" dirty="0" err="1"/>
              <a:t>Reinheimer</a:t>
            </a:r>
            <a:r>
              <a:rPr lang="en-GB" dirty="0"/>
              <a:t>, Justin. "Same-Sex Marriage Through the Equal Protection Clause: A Gender-Conscious Analysis." </a:t>
            </a:r>
            <a:r>
              <a:rPr lang="en-GB" i="1" dirty="0"/>
              <a:t>Berkeley J. Gender L. &amp; Just.</a:t>
            </a:r>
            <a:r>
              <a:rPr lang="en-GB" dirty="0"/>
              <a:t> 21 (2006): 213.</a:t>
            </a:r>
          </a:p>
          <a:p>
            <a:r>
              <a:rPr lang="en-US" dirty="0"/>
              <a:t>TFP Student Action,. "10 Reasons Why Homosexual “Marriage” Is Harmful And Must Be Opposed". </a:t>
            </a:r>
            <a:r>
              <a:rPr lang="en-US" i="1" dirty="0"/>
              <a:t>TFP Student Action</a:t>
            </a:r>
            <a:r>
              <a:rPr lang="en-US" dirty="0"/>
              <a:t>, 2016, </a:t>
            </a:r>
            <a:r>
              <a:rPr lang="en-US" u="sng" dirty="0">
                <a:hlinkClick r:id="rId2"/>
              </a:rPr>
              <a:t>https://www.tfpstudentaction.org/blog/10-reasons-why-homosexual-marriage-is-harmful-and-must-be-opposed</a:t>
            </a:r>
            <a:r>
              <a:rPr lang="en-US" dirty="0" smtClean="0"/>
              <a:t>.</a:t>
            </a:r>
            <a:endParaRPr lang="en-US" dirty="0"/>
          </a:p>
        </p:txBody>
      </p:sp>
    </p:spTree>
    <p:extLst>
      <p:ext uri="{BB962C8B-B14F-4D97-AF65-F5344CB8AC3E}">
        <p14:creationId xmlns:p14="http://schemas.microsoft.com/office/powerpoint/2010/main" val="376011155"/>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TM04033925[[fn=Droplet]]</Template>
  <TotalTime>41</TotalTime>
  <Words>1117</Words>
  <Application>Microsoft Office PowerPoint</Application>
  <PresentationFormat>Widescreen</PresentationFormat>
  <Paragraphs>41</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Tw Cen MT</vt:lpstr>
      <vt:lpstr>Droplet</vt:lpstr>
      <vt:lpstr>Gay/Same Sex Marriage and marriage rights</vt:lpstr>
      <vt:lpstr>introduction</vt:lpstr>
      <vt:lpstr>Historical background</vt:lpstr>
      <vt:lpstr>Thesis</vt:lpstr>
      <vt:lpstr>claim</vt:lpstr>
      <vt:lpstr>proof</vt:lpstr>
      <vt:lpstr>warrant</vt:lpstr>
      <vt:lpstr>resources</vt:lpstr>
      <vt:lpstr>Resources [continued]</vt:lpstr>
      <vt:lpstr>Opposing argument</vt:lpstr>
      <vt:lpstr>Opposing argument: claim and proof</vt:lpstr>
      <vt:lpstr>BIAS IN THE OPPOSITIONG ARGUMENT </vt:lpstr>
      <vt:lpstr>FALLACIES IN THE OPPOSING ARGUMENET  </vt:lpstr>
      <vt:lpstr>REBUTTAL of OPPOSING ARGUMENT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dc:title>
  <dc:creator>usr</dc:creator>
  <cp:lastModifiedBy>usr</cp:lastModifiedBy>
  <cp:revision>6</cp:revision>
  <dcterms:created xsi:type="dcterms:W3CDTF">2016-11-25T21:24:11Z</dcterms:created>
  <dcterms:modified xsi:type="dcterms:W3CDTF">2016-11-25T22:05:34Z</dcterms:modified>
</cp:coreProperties>
</file>