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9" r:id="rId10"/>
    <p:sldId id="264"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p:scale>
          <a:sx n="66" d="100"/>
          <a:sy n="66" d="100"/>
        </p:scale>
        <p:origin x="-696" y="-55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11/28/2016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xmlns=""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11/28/2016</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ndependent.co.uk/news/world/gay-lesbian-bisexual-relationships-illegal-in-74-countries-a7033666.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tfpstudentaction.org/blog/10-reasons-why-homosexual-marriage-is-harmful-and-must-be-opposed" TargetMode="External"/><Relationship Id="rId2" Type="http://schemas.openxmlformats.org/officeDocument/2006/relationships/hyperlink" Target="http://www.pewforum.org/2016/05/12/changing-attitudes-on-gay-marriag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6900" y="1511300"/>
            <a:ext cx="10795000" cy="977900"/>
          </a:xfrm>
        </p:spPr>
        <p:txBody>
          <a:bodyPr>
            <a:normAutofit/>
          </a:bodyPr>
          <a:lstStyle/>
          <a:p>
            <a:r>
              <a:rPr lang="en-US" sz="3600" dirty="0" smtClean="0"/>
              <a:t>Gay/Same Sex Marriage and marriage rights</a:t>
            </a:r>
            <a:endParaRPr lang="en-GB" sz="3600" dirty="0"/>
          </a:p>
        </p:txBody>
      </p:sp>
      <p:sp>
        <p:nvSpPr>
          <p:cNvPr id="3" name="Subtitle 2"/>
          <p:cNvSpPr>
            <a:spLocks noGrp="1"/>
          </p:cNvSpPr>
          <p:nvPr>
            <p:ph type="subTitle" idx="1"/>
          </p:nvPr>
        </p:nvSpPr>
        <p:spPr>
          <a:xfrm>
            <a:off x="1751012" y="3111500"/>
            <a:ext cx="8689976" cy="1917699"/>
          </a:xfrm>
        </p:spPr>
        <p:txBody>
          <a:bodyPr>
            <a:normAutofit/>
          </a:bodyPr>
          <a:lstStyle/>
          <a:p>
            <a:r>
              <a:rPr lang="en-US" dirty="0" smtClean="0"/>
              <a:t>Name </a:t>
            </a:r>
          </a:p>
          <a:p>
            <a:endParaRPr lang="en-US" dirty="0" smtClean="0"/>
          </a:p>
          <a:p>
            <a:r>
              <a:rPr lang="en-US" dirty="0" smtClean="0"/>
              <a:t>University affiliation</a:t>
            </a:r>
            <a:endParaRPr lang="en-GB" dirty="0"/>
          </a:p>
        </p:txBody>
      </p:sp>
    </p:spTree>
    <p:extLst>
      <p:ext uri="{BB962C8B-B14F-4D97-AF65-F5344CB8AC3E}">
        <p14:creationId xmlns:p14="http://schemas.microsoft.com/office/powerpoint/2010/main" xmlns="" val="2689206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Opposing argument</a:t>
            </a:r>
            <a:endParaRPr lang="en-GB" dirty="0"/>
          </a:p>
        </p:txBody>
      </p:sp>
      <p:sp>
        <p:nvSpPr>
          <p:cNvPr id="3" name="Content Placeholder 2"/>
          <p:cNvSpPr>
            <a:spLocks noGrp="1"/>
          </p:cNvSpPr>
          <p:nvPr>
            <p:ph sz="quarter" idx="13"/>
          </p:nvPr>
        </p:nvSpPr>
        <p:spPr/>
        <p:txBody>
          <a:bodyPr/>
          <a:lstStyle/>
          <a:p>
            <a:r>
              <a:rPr lang="en-US" cap="none" dirty="0" smtClean="0"/>
              <a:t>All people </a:t>
            </a:r>
            <a:r>
              <a:rPr lang="en-US" cap="none" dirty="0" smtClean="0"/>
              <a:t>are born free and equal and d</a:t>
            </a:r>
            <a:r>
              <a:rPr lang="en-US" cap="none" dirty="0" smtClean="0"/>
              <a:t>eserve the freedom to choose a marriage partner without having their sexual orientation or identity used as a weapon against their enjoyment of this right. In other words, gay/same sex couples are humans too and have as much rights as their heterosexual counterparts, and this reason, their marriage rights should also be respecte</a:t>
            </a:r>
            <a:r>
              <a:rPr lang="en-US" cap="none" dirty="0" smtClean="0"/>
              <a:t>d by everyone.</a:t>
            </a:r>
            <a:endParaRPr lang="en-GB" cap="none" dirty="0" smtClean="0"/>
          </a:p>
          <a:p>
            <a:endParaRPr lang="en-GB" cap="none" dirty="0"/>
          </a:p>
        </p:txBody>
      </p:sp>
    </p:spTree>
    <p:extLst>
      <p:ext uri="{BB962C8B-B14F-4D97-AF65-F5344CB8AC3E}">
        <p14:creationId xmlns:p14="http://schemas.microsoft.com/office/powerpoint/2010/main" xmlns="" val="4133795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410309"/>
            <a:ext cx="10364451" cy="1453660"/>
          </a:xfrm>
        </p:spPr>
        <p:txBody>
          <a:bodyPr/>
          <a:lstStyle/>
          <a:p>
            <a:r>
              <a:rPr lang="en-US" dirty="0" smtClean="0"/>
              <a:t>Opposing argument: </a:t>
            </a:r>
            <a:r>
              <a:rPr lang="en-US" dirty="0" smtClean="0"/>
              <a:t>claim, proof, </a:t>
            </a:r>
            <a:br>
              <a:rPr lang="en-US" dirty="0" smtClean="0"/>
            </a:br>
            <a:r>
              <a:rPr lang="en-US" dirty="0" smtClean="0"/>
              <a:t>And Warrant</a:t>
            </a:r>
            <a:endParaRPr lang="en-GB" dirty="0"/>
          </a:p>
        </p:txBody>
      </p:sp>
      <p:sp>
        <p:nvSpPr>
          <p:cNvPr id="3" name="Content Placeholder 2"/>
          <p:cNvSpPr>
            <a:spLocks noGrp="1"/>
          </p:cNvSpPr>
          <p:nvPr>
            <p:ph sz="quarter" idx="13"/>
          </p:nvPr>
        </p:nvSpPr>
        <p:spPr>
          <a:xfrm>
            <a:off x="913774" y="1910862"/>
            <a:ext cx="10363826" cy="4396154"/>
          </a:xfrm>
        </p:spPr>
        <p:txBody>
          <a:bodyPr>
            <a:normAutofit/>
          </a:bodyPr>
          <a:lstStyle/>
          <a:p>
            <a:r>
              <a:rPr lang="en-US" cap="none" dirty="0" smtClean="0"/>
              <a:t>Claim : </a:t>
            </a:r>
            <a:r>
              <a:rPr lang="en-US" cap="none" dirty="0" smtClean="0"/>
              <a:t>Gay/same sex marriage does  not affec</a:t>
            </a:r>
            <a:r>
              <a:rPr lang="en-US" cap="none" dirty="0" smtClean="0"/>
              <a:t>t the heterosexual marriage in any way and their</a:t>
            </a:r>
            <a:r>
              <a:rPr lang="en-US" cap="none" dirty="0" smtClean="0"/>
              <a:t> rights should also be treated as fundamental Human Rights </a:t>
            </a:r>
            <a:endParaRPr lang="en-US" cap="none" dirty="0" smtClean="0"/>
          </a:p>
          <a:p>
            <a:r>
              <a:rPr lang="en-US" cap="none" dirty="0" smtClean="0"/>
              <a:t>Proof</a:t>
            </a:r>
            <a:r>
              <a:rPr lang="en-US" cap="none" dirty="0" smtClean="0"/>
              <a:t>:  Currently 55% of Americans support same sex marriage. </a:t>
            </a:r>
            <a:r>
              <a:rPr lang="en-US" cap="none" dirty="0" smtClean="0"/>
              <a:t> </a:t>
            </a:r>
            <a:r>
              <a:rPr lang="en-US" cap="none" dirty="0" smtClean="0"/>
              <a:t>Of these, the number based on group affiliation is as follows:  by religious affiliation – 58% Catholics and 64% white mainline protestants; political party – seven-out-of-every-ten democrats, 61% of independents, and 33% of republicans; by political ideology – 66% of moderates , 29% of conservatives, and 78% of liberals; by race – 42% of blacks and 57% of whites</a:t>
            </a:r>
            <a:endParaRPr lang="en-US" cap="none" dirty="0" smtClean="0"/>
          </a:p>
          <a:p>
            <a:r>
              <a:rPr lang="en-US" cap="none" dirty="0" smtClean="0"/>
              <a:t>Warrant: </a:t>
            </a:r>
            <a:r>
              <a:rPr lang="en-US" cap="none" dirty="0" smtClean="0"/>
              <a:t> </a:t>
            </a:r>
            <a:r>
              <a:rPr lang="en-US" cap="none" dirty="0" smtClean="0"/>
              <a:t>More </a:t>
            </a:r>
            <a:r>
              <a:rPr lang="en-US" cap="none" dirty="0" smtClean="0"/>
              <a:t>people </a:t>
            </a:r>
            <a:r>
              <a:rPr lang="en-US" cap="none" dirty="0" smtClean="0"/>
              <a:t>especially in </a:t>
            </a:r>
            <a:r>
              <a:rPr lang="en-US" cap="none" dirty="0" smtClean="0"/>
              <a:t>the U.S are acknowledging </a:t>
            </a:r>
            <a:r>
              <a:rPr lang="en-US" cap="none" dirty="0" smtClean="0"/>
              <a:t>and </a:t>
            </a:r>
            <a:r>
              <a:rPr lang="en-US" cap="none" dirty="0" smtClean="0"/>
              <a:t>supporting gay/same sex </a:t>
            </a:r>
            <a:r>
              <a:rPr lang="en-US" cap="none" dirty="0" smtClean="0"/>
              <a:t>marriage., thereby implying that those who argue that gay/same sex marriage endangers heterosexual marriages and threatens the family institutions are misguided  by their homophobic and transphobic tendencies and not reason</a:t>
            </a:r>
            <a:endParaRPr lang="en-GB" cap="none" dirty="0" smtClean="0"/>
          </a:p>
          <a:p>
            <a:endParaRPr lang="en-GB" cap="none" dirty="0"/>
          </a:p>
        </p:txBody>
      </p:sp>
    </p:spTree>
    <p:extLst>
      <p:ext uri="{BB962C8B-B14F-4D97-AF65-F5344CB8AC3E}">
        <p14:creationId xmlns:p14="http://schemas.microsoft.com/office/powerpoint/2010/main" xmlns="" val="2233987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BIAS IN THE OPPOSITIONG ARGUMENT</a:t>
            </a:r>
            <a:r>
              <a:rPr lang="en-GB" dirty="0"/>
              <a:t/>
            </a:r>
            <a:br>
              <a:rPr lang="en-GB" dirty="0"/>
            </a:br>
            <a:endParaRPr lang="en-GB" dirty="0"/>
          </a:p>
        </p:txBody>
      </p:sp>
      <p:sp>
        <p:nvSpPr>
          <p:cNvPr id="3" name="Content Placeholder 2"/>
          <p:cNvSpPr>
            <a:spLocks noGrp="1"/>
          </p:cNvSpPr>
          <p:nvPr>
            <p:ph sz="quarter" idx="13"/>
          </p:nvPr>
        </p:nvSpPr>
        <p:spPr/>
        <p:txBody>
          <a:bodyPr/>
          <a:lstStyle/>
          <a:p>
            <a:r>
              <a:rPr lang="en-US" cap="none" dirty="0" smtClean="0"/>
              <a:t>The opposing argument is biased in the sense that it is </a:t>
            </a:r>
            <a:r>
              <a:rPr lang="en-US" cap="none" dirty="0" smtClean="0"/>
              <a:t>not fully inclusive. Much of the argument is founde</a:t>
            </a:r>
            <a:r>
              <a:rPr lang="en-US" cap="none" dirty="0" smtClean="0"/>
              <a:t>d on data derived from a very limited sample that has already accepted gay relationships. In this way it fails to be inclusive of other regions whose moral fabric do not allow the gay/same sex marriage and lifestyles.</a:t>
            </a:r>
            <a:endParaRPr lang="en-GB" cap="none" dirty="0" smtClean="0"/>
          </a:p>
          <a:p>
            <a:endParaRPr lang="en-GB" cap="none" dirty="0"/>
          </a:p>
        </p:txBody>
      </p:sp>
    </p:spTree>
    <p:extLst>
      <p:ext uri="{BB962C8B-B14F-4D97-AF65-F5344CB8AC3E}">
        <p14:creationId xmlns:p14="http://schemas.microsoft.com/office/powerpoint/2010/main" xmlns="" val="1088093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FALLACIES IN THE OPPOSING ARGUMENET </a:t>
            </a:r>
            <a:r>
              <a:rPr lang="en-GB" dirty="0"/>
              <a:t/>
            </a:r>
            <a:br>
              <a:rPr lang="en-GB" dirty="0"/>
            </a:br>
            <a:endParaRPr lang="en-GB" dirty="0"/>
          </a:p>
        </p:txBody>
      </p:sp>
      <p:sp>
        <p:nvSpPr>
          <p:cNvPr id="3" name="Content Placeholder 2"/>
          <p:cNvSpPr>
            <a:spLocks noGrp="1"/>
          </p:cNvSpPr>
          <p:nvPr>
            <p:ph sz="quarter" idx="13"/>
          </p:nvPr>
        </p:nvSpPr>
        <p:spPr>
          <a:xfrm>
            <a:off x="913774" y="1708484"/>
            <a:ext cx="10363826" cy="4082715"/>
          </a:xfrm>
        </p:spPr>
        <p:txBody>
          <a:bodyPr/>
          <a:lstStyle/>
          <a:p>
            <a:r>
              <a:rPr lang="en-US" cap="none" dirty="0" smtClean="0"/>
              <a:t>One of the fallacies in the opposing argument is that of “appeal to </a:t>
            </a:r>
            <a:r>
              <a:rPr lang="en-US" cap="none" dirty="0" smtClean="0"/>
              <a:t>authority</a:t>
            </a:r>
            <a:r>
              <a:rPr lang="en-US" cap="none" dirty="0" smtClean="0"/>
              <a:t>”. </a:t>
            </a:r>
            <a:r>
              <a:rPr lang="en-US" cap="none" dirty="0" smtClean="0"/>
              <a:t>This fallacy is at play </a:t>
            </a:r>
            <a:r>
              <a:rPr lang="en-US" cap="none" dirty="0" smtClean="0"/>
              <a:t>when the arguer attaches the argument to an authority or individual of power in an attempt to give trustworthiness to the argument. In the present case, </a:t>
            </a:r>
            <a:r>
              <a:rPr lang="en-US" cap="none" dirty="0" smtClean="0"/>
              <a:t> </a:t>
            </a:r>
            <a:r>
              <a:rPr lang="en-US" cap="none" dirty="0" smtClean="0"/>
              <a:t>this fallacy is at work in the sense that the opposing argument is appended to the U.S, one of the most civilized nation in the world. Implies that if the U.S is open-minded about gay/same sex marriage other nations should too.</a:t>
            </a:r>
          </a:p>
          <a:p>
            <a:r>
              <a:rPr lang="en-US" cap="none" dirty="0" smtClean="0"/>
              <a:t>The second fallacy is that of “appeal to popular opinion” which is at play when the arguer asserts that the argument is correct because a majority of the  general population accept it. </a:t>
            </a:r>
            <a:r>
              <a:rPr lang="en-US" cap="none" dirty="0" smtClean="0"/>
              <a:t>In this case, the opposing arguments makes it clear that a majority of Americans support gay/same sex marriage – thereby implying that the rest /few who are still unsupportive should follow suite.</a:t>
            </a:r>
            <a:endParaRPr lang="en-GB" cap="none" dirty="0"/>
          </a:p>
        </p:txBody>
      </p:sp>
    </p:spTree>
    <p:extLst>
      <p:ext uri="{BB962C8B-B14F-4D97-AF65-F5344CB8AC3E}">
        <p14:creationId xmlns:p14="http://schemas.microsoft.com/office/powerpoint/2010/main" xmlns="" val="1517167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REBUTTAL </a:t>
            </a:r>
            <a:r>
              <a:rPr lang="en-US" dirty="0" smtClean="0"/>
              <a:t>of OPPOSING ARGUMENT</a:t>
            </a:r>
            <a:r>
              <a:rPr lang="en-GB" dirty="0"/>
              <a:t/>
            </a:r>
            <a:br>
              <a:rPr lang="en-GB" dirty="0"/>
            </a:br>
            <a:endParaRPr lang="en-GB" dirty="0"/>
          </a:p>
        </p:txBody>
      </p:sp>
      <p:sp>
        <p:nvSpPr>
          <p:cNvPr id="3" name="Content Placeholder 2"/>
          <p:cNvSpPr>
            <a:spLocks noGrp="1"/>
          </p:cNvSpPr>
          <p:nvPr>
            <p:ph sz="quarter" idx="13"/>
          </p:nvPr>
        </p:nvSpPr>
        <p:spPr/>
        <p:txBody>
          <a:bodyPr/>
          <a:lstStyle/>
          <a:p>
            <a:r>
              <a:rPr lang="en-US" cap="none" dirty="0" smtClean="0"/>
              <a:t>Marriage is a union between a man and a woman and not a man and a man or a woman and another woman. On this note a union /relationship between  homosexuals  does not count as a marriage. It is a violation of the natural law upon which the institution of marriage and family are established. When  members of the same sex are allowed to marry a confusion of who is the mother and father as well as the husband and wife arise.  It apparently, threatens the definition, composition, and even survival of these two essential institutions in our society.</a:t>
            </a:r>
            <a:endParaRPr lang="en-GB" cap="none" dirty="0" smtClean="0"/>
          </a:p>
          <a:p>
            <a:endParaRPr lang="en-GB" cap="none" dirty="0"/>
          </a:p>
        </p:txBody>
      </p:sp>
    </p:spTree>
    <p:extLst>
      <p:ext uri="{BB962C8B-B14F-4D97-AF65-F5344CB8AC3E}">
        <p14:creationId xmlns:p14="http://schemas.microsoft.com/office/powerpoint/2010/main" xmlns="" val="3709281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The issue of gay/same sex marriage has always proven to be a controversial one with both opponents and supporters being continually at loggerheads on whether people of the same sex should be allowed to marry and be granted equal marriage rights as the heterosexual couples. Whereas many </a:t>
            </a:r>
            <a:r>
              <a:rPr lang="en-US" cap="none" dirty="0" smtClean="0"/>
              <a:t>valid reasons </a:t>
            </a:r>
            <a:r>
              <a:rPr lang="en-US" cap="none" dirty="0" smtClean="0"/>
              <a:t>are given against homosexual marriages, supporters claim that those reasons are nothing but pretentious excuses that arise from deep-rooted homophobic and transphobic tendencies. </a:t>
            </a:r>
            <a:r>
              <a:rPr lang="en-US" cap="none" dirty="0" smtClean="0"/>
              <a:t>This</a:t>
            </a:r>
            <a:r>
              <a:rPr lang="en-US" cap="none" dirty="0" smtClean="0"/>
              <a:t>, they say, is the fear of relations between homosexuals and transgender </a:t>
            </a:r>
            <a:r>
              <a:rPr lang="en-US" cap="none" dirty="0" smtClean="0"/>
              <a:t>people. However, this </a:t>
            </a:r>
            <a:r>
              <a:rPr lang="en-US" cap="none" dirty="0" smtClean="0"/>
              <a:t>contention holds little value especially when viewed in light of the society’s moral fabric and traditional values that have guided the practice and institution of marriage since time immemorial.</a:t>
            </a:r>
            <a:endParaRPr lang="en-GB" dirty="0"/>
          </a:p>
        </p:txBody>
      </p:sp>
    </p:spTree>
    <p:extLst>
      <p:ext uri="{BB962C8B-B14F-4D97-AF65-F5344CB8AC3E}">
        <p14:creationId xmlns:p14="http://schemas.microsoft.com/office/powerpoint/2010/main" xmlns="" val="1577783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background</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The global media is increasingly directing its attention to the injustices that couples of the same sex are facing in different regions of the world. </a:t>
            </a:r>
            <a:r>
              <a:rPr lang="en-US" cap="none" dirty="0" smtClean="0"/>
              <a:t>Although </a:t>
            </a:r>
            <a:r>
              <a:rPr lang="en-US" cap="none" dirty="0" smtClean="0"/>
              <a:t>people of </a:t>
            </a:r>
            <a:r>
              <a:rPr lang="en-US" cap="none" dirty="0" smtClean="0"/>
              <a:t>legal age </a:t>
            </a:r>
            <a:r>
              <a:rPr lang="en-US" cap="none" dirty="0" smtClean="0"/>
              <a:t>are at liberty to marry whenever they want, age-long traditional institutions and legal laws confine this right only to heterosexuals. Presently, in the </a:t>
            </a:r>
            <a:r>
              <a:rPr lang="en-US" cap="none" dirty="0" smtClean="0"/>
              <a:t>U</a:t>
            </a:r>
            <a:r>
              <a:rPr lang="en-US" cap="none" dirty="0" smtClean="0"/>
              <a:t>nited States </a:t>
            </a:r>
            <a:r>
              <a:rPr lang="en-US" cap="none" dirty="0" smtClean="0"/>
              <a:t>as well as other regions in the world, one does not have to delve </a:t>
            </a:r>
            <a:r>
              <a:rPr lang="en-US" cap="none" dirty="0" smtClean="0"/>
              <a:t>too deep</a:t>
            </a:r>
            <a:r>
              <a:rPr lang="en-US" cap="none" dirty="0" smtClean="0"/>
              <a:t> </a:t>
            </a:r>
            <a:r>
              <a:rPr lang="en-US" cap="none" dirty="0" smtClean="0"/>
              <a:t>into the media reports to identify that the issues relating to gay/same sex marriage lies at the forefront of major controversial topics in the </a:t>
            </a:r>
            <a:r>
              <a:rPr lang="en-US" cap="none" dirty="0" smtClean="0"/>
              <a:t>A</a:t>
            </a:r>
            <a:r>
              <a:rPr lang="en-US" cap="none" dirty="0" smtClean="0"/>
              <a:t>merican </a:t>
            </a:r>
            <a:r>
              <a:rPr lang="en-US" cap="none" dirty="0" smtClean="0"/>
              <a:t>political discourse. Many countries have placed bans on same sex marriage but there are a few who in the recent past have been fighting for gay </a:t>
            </a:r>
            <a:r>
              <a:rPr lang="en-US" cap="none" dirty="0" smtClean="0"/>
              <a:t>rights, thereby disregarding the moral and legal foundations that prohibit such relations.</a:t>
            </a:r>
            <a:r>
              <a:rPr lang="en-US" cap="none" dirty="0" smtClean="0"/>
              <a:t> </a:t>
            </a:r>
            <a:endParaRPr lang="en-GB" cap="none" dirty="0"/>
          </a:p>
        </p:txBody>
      </p:sp>
    </p:spTree>
    <p:extLst>
      <p:ext uri="{BB962C8B-B14F-4D97-AF65-F5344CB8AC3E}">
        <p14:creationId xmlns:p14="http://schemas.microsoft.com/office/powerpoint/2010/main" xmlns="" val="1738912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Thesis</a:t>
            </a:r>
            <a:endParaRPr lang="en-GB" dirty="0"/>
          </a:p>
        </p:txBody>
      </p:sp>
      <p:sp>
        <p:nvSpPr>
          <p:cNvPr id="3" name="Content Placeholder 2"/>
          <p:cNvSpPr>
            <a:spLocks noGrp="1"/>
          </p:cNvSpPr>
          <p:nvPr>
            <p:ph sz="quarter" idx="13"/>
          </p:nvPr>
        </p:nvSpPr>
        <p:spPr/>
        <p:txBody>
          <a:bodyPr>
            <a:normAutofit/>
          </a:bodyPr>
          <a:lstStyle/>
          <a:p>
            <a:pPr marL="0" indent="0">
              <a:buNone/>
            </a:pPr>
            <a:r>
              <a:rPr lang="en-US" cap="none" dirty="0" smtClean="0"/>
              <a:t>The </a:t>
            </a:r>
            <a:r>
              <a:rPr lang="en-US" cap="none" dirty="0" smtClean="0"/>
              <a:t>global media is increasingly directing its attention to </a:t>
            </a:r>
            <a:r>
              <a:rPr lang="en-US" cap="none" dirty="0" smtClean="0"/>
              <a:t>the gay community arguing tha</a:t>
            </a:r>
            <a:r>
              <a:rPr lang="en-US" cap="none" dirty="0" smtClean="0"/>
              <a:t>t they are subjected to immense injustice and discrimination in different regions of the world because of their sexual orientation. However, holding such an argument is biased because in so doing the global media agency is failing to put the gay issue into the context of the societal moral values. Marriage is defined as a union between a man and a woman and therefore a union between people of the same sex cannot and should not be treated as a legal or holy matrimony/marriage. For this reason, this paper argues against gay/same sex marriage because such unions threaten the institution of heterosexual marriage as well as the existence of the family.</a:t>
            </a:r>
            <a:endParaRPr lang="en-GB" cap="none" dirty="0"/>
          </a:p>
        </p:txBody>
      </p:sp>
    </p:spTree>
    <p:extLst>
      <p:ext uri="{BB962C8B-B14F-4D97-AF65-F5344CB8AC3E}">
        <p14:creationId xmlns:p14="http://schemas.microsoft.com/office/powerpoint/2010/main" xmlns="" val="332980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claim</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Gay/same sex marriage is prohibited because it is harmful, deviant, endangers </a:t>
            </a:r>
            <a:r>
              <a:rPr lang="en-US" cap="none" dirty="0" smtClean="0"/>
              <a:t>heterosexual marriage, and eventually leads to the deterioration of the family.</a:t>
            </a:r>
            <a:endParaRPr lang="en-GB" cap="none" dirty="0" smtClean="0"/>
          </a:p>
          <a:p>
            <a:pPr marL="0" indent="0">
              <a:buNone/>
            </a:pPr>
            <a:endParaRPr lang="en-GB" cap="none" dirty="0"/>
          </a:p>
        </p:txBody>
      </p:sp>
    </p:spTree>
    <p:extLst>
      <p:ext uri="{BB962C8B-B14F-4D97-AF65-F5344CB8AC3E}">
        <p14:creationId xmlns:p14="http://schemas.microsoft.com/office/powerpoint/2010/main" xmlns="" val="3994550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Over 74 countries across the globe criminalize same sex relationships. Of these seventy-four, gay/same sex marriage is punishable by death in 13 countries; </a:t>
            </a:r>
            <a:r>
              <a:rPr lang="en-US" cap="none" dirty="0" smtClean="0"/>
              <a:t>bans </a:t>
            </a:r>
            <a:r>
              <a:rPr lang="en-US" cap="none" dirty="0" smtClean="0"/>
              <a:t>are in place in 17 of them to </a:t>
            </a:r>
            <a:r>
              <a:rPr lang="en-US" cap="none" dirty="0" smtClean="0"/>
              <a:t>prohibit any propaganda </a:t>
            </a:r>
            <a:r>
              <a:rPr lang="en-US" cap="none" dirty="0" smtClean="0"/>
              <a:t>aimed at promoting same sex relationships. At the same time a gay panic that enables members of the public to commit crimes against gay people on claims of provocation is retained in 40 of the countries.  </a:t>
            </a:r>
            <a:endParaRPr lang="en-GB" cap="none" dirty="0" smtClean="0"/>
          </a:p>
          <a:p>
            <a:pPr marL="0" indent="0">
              <a:buNone/>
            </a:pPr>
            <a:endParaRPr lang="en-GB" cap="none" dirty="0"/>
          </a:p>
        </p:txBody>
      </p:sp>
    </p:spTree>
    <p:extLst>
      <p:ext uri="{BB962C8B-B14F-4D97-AF65-F5344CB8AC3E}">
        <p14:creationId xmlns:p14="http://schemas.microsoft.com/office/powerpoint/2010/main" xmlns="" val="2184106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warrant</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Criminalizing gay/same sex marriage is an important step towards safeguarding and ensuring the continuity and wellbeing of the heterosexual marriage and family institutions.</a:t>
            </a:r>
            <a:endParaRPr lang="en-GB" cap="none" dirty="0"/>
          </a:p>
        </p:txBody>
      </p:sp>
    </p:spTree>
    <p:extLst>
      <p:ext uri="{BB962C8B-B14F-4D97-AF65-F5344CB8AC3E}">
        <p14:creationId xmlns:p14="http://schemas.microsoft.com/office/powerpoint/2010/main" xmlns="" val="1405143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247649"/>
            <a:ext cx="10364451" cy="838201"/>
          </a:xfrm>
        </p:spPr>
        <p:txBody>
          <a:bodyPr/>
          <a:lstStyle/>
          <a:p>
            <a:r>
              <a:rPr lang="en-US" dirty="0" smtClean="0"/>
              <a:t>resources</a:t>
            </a:r>
            <a:endParaRPr lang="en-GB" dirty="0"/>
          </a:p>
        </p:txBody>
      </p:sp>
      <p:sp>
        <p:nvSpPr>
          <p:cNvPr id="3" name="Content Placeholder 2"/>
          <p:cNvSpPr>
            <a:spLocks noGrp="1"/>
          </p:cNvSpPr>
          <p:nvPr>
            <p:ph sz="quarter" idx="13"/>
          </p:nvPr>
        </p:nvSpPr>
        <p:spPr>
          <a:xfrm>
            <a:off x="913774" y="1085850"/>
            <a:ext cx="10668626" cy="5372100"/>
          </a:xfrm>
        </p:spPr>
        <p:txBody>
          <a:bodyPr>
            <a:normAutofit fontScale="85000" lnSpcReduction="20000"/>
          </a:bodyPr>
          <a:lstStyle/>
          <a:p>
            <a:r>
              <a:rPr lang="en-GB" dirty="0" err="1" smtClean="0"/>
              <a:t>Baunach</a:t>
            </a:r>
            <a:r>
              <a:rPr lang="en-GB" dirty="0" smtClean="0"/>
              <a:t>, Dawn Michelle. "Changing same-sex marriage attitudes in America from 1988 through 2010." </a:t>
            </a:r>
            <a:r>
              <a:rPr lang="en-GB" i="1" dirty="0" smtClean="0"/>
              <a:t>Public Opinion Quarterly</a:t>
            </a:r>
            <a:r>
              <a:rPr lang="en-GB" dirty="0" smtClean="0"/>
              <a:t> 76.2 (2012): 364-378.</a:t>
            </a:r>
          </a:p>
          <a:p>
            <a:r>
              <a:rPr lang="en-GB" dirty="0" smtClean="0"/>
              <a:t>Campion, Edward W., Stephen Morrissey, and Jeffrey M. </a:t>
            </a:r>
            <a:r>
              <a:rPr lang="en-GB" dirty="0" err="1" smtClean="0"/>
              <a:t>Drazen</a:t>
            </a:r>
            <a:r>
              <a:rPr lang="en-GB" dirty="0" smtClean="0"/>
              <a:t>. "In support of same-sex marriage." </a:t>
            </a:r>
            <a:r>
              <a:rPr lang="en-GB" i="1" dirty="0" smtClean="0"/>
              <a:t>New England Journal of Medicine</a:t>
            </a:r>
            <a:r>
              <a:rPr lang="en-GB" dirty="0" smtClean="0"/>
              <a:t> 372.19 (2015): 1852-1853.</a:t>
            </a:r>
          </a:p>
          <a:p>
            <a:r>
              <a:rPr lang="en-GB" dirty="0" err="1" smtClean="0"/>
              <a:t>Culhane</a:t>
            </a:r>
            <a:r>
              <a:rPr lang="en-GB" dirty="0" smtClean="0"/>
              <a:t>, John G. "Uprooting the Arguments Against Same-Sex Marriage." </a:t>
            </a:r>
            <a:r>
              <a:rPr lang="en-GB" i="1" dirty="0" smtClean="0"/>
              <a:t>Cardozo L. Rev.</a:t>
            </a:r>
            <a:r>
              <a:rPr lang="en-GB" dirty="0" smtClean="0"/>
              <a:t> 20 (1998): 1119.</a:t>
            </a:r>
          </a:p>
          <a:p>
            <a:r>
              <a:rPr lang="en-GB" dirty="0" err="1" smtClean="0"/>
              <a:t>Eskridge</a:t>
            </a:r>
            <a:r>
              <a:rPr lang="en-GB" dirty="0" smtClean="0"/>
              <a:t> </a:t>
            </a:r>
            <a:r>
              <a:rPr lang="en-GB" dirty="0" err="1" smtClean="0"/>
              <a:t>Jr</a:t>
            </a:r>
            <a:r>
              <a:rPr lang="en-GB" dirty="0" smtClean="0"/>
              <a:t>, William N. "A history of same-sex marriage." </a:t>
            </a:r>
            <a:r>
              <a:rPr lang="en-GB" i="1" dirty="0" smtClean="0"/>
              <a:t>Virginia Law Review</a:t>
            </a:r>
            <a:r>
              <a:rPr lang="en-GB" dirty="0" smtClean="0"/>
              <a:t> (1993): 1419-1513.</a:t>
            </a:r>
          </a:p>
          <a:p>
            <a:r>
              <a:rPr lang="en-US" dirty="0" smtClean="0"/>
              <a:t>Fenton, Siobhan. "The 74 Countries Where It's Illegal To Be Gay". </a:t>
            </a:r>
            <a:r>
              <a:rPr lang="en-US" i="1" dirty="0" smtClean="0"/>
              <a:t>The Independent</a:t>
            </a:r>
            <a:r>
              <a:rPr lang="en-US" dirty="0" smtClean="0"/>
              <a:t>, 2016, </a:t>
            </a:r>
            <a:r>
              <a:rPr lang="en-US" u="sng" dirty="0" smtClean="0">
                <a:hlinkClick r:id="rId2"/>
              </a:rPr>
              <a:t>http://www.independent.co.uk/news/world/gay-lesbian-bisexual-relationships-illegal-in-74-countries-a7033666.html</a:t>
            </a:r>
            <a:r>
              <a:rPr lang="en-US" dirty="0" smtClean="0"/>
              <a:t>.</a:t>
            </a:r>
            <a:endParaRPr lang="en-GB" dirty="0" smtClean="0"/>
          </a:p>
          <a:p>
            <a:r>
              <a:rPr lang="en-GB" dirty="0" smtClean="0"/>
              <a:t>Gaines, N. Susan, and James C. Garand. "Morality, equality, or locality: Analyzing the determinants of support for same-sex marriage." </a:t>
            </a:r>
            <a:r>
              <a:rPr lang="en-GB" i="1" dirty="0" smtClean="0"/>
              <a:t>Political Research Quarterly</a:t>
            </a:r>
            <a:r>
              <a:rPr lang="en-GB" dirty="0" smtClean="0"/>
              <a:t> 63.3 (2010): 553-567.</a:t>
            </a:r>
          </a:p>
          <a:p>
            <a:r>
              <a:rPr lang="en-GB" dirty="0" smtClean="0"/>
              <a:t>Goldberg, Suzanne B. "A Historical Guide to the Future of Marriage for Same-Sex Couples." </a:t>
            </a:r>
            <a:r>
              <a:rPr lang="en-GB" i="1" dirty="0" smtClean="0"/>
              <a:t>Columbia Journal of Gender and Law</a:t>
            </a:r>
            <a:r>
              <a:rPr lang="en-GB" dirty="0" smtClean="0"/>
              <a:t> 15.1 (2006</a:t>
            </a:r>
            <a:r>
              <a:rPr lang="en-GB" dirty="0" smtClean="0"/>
              <a:t>).</a:t>
            </a:r>
          </a:p>
          <a:p>
            <a:r>
              <a:rPr lang="en-GB" dirty="0" err="1" smtClean="0"/>
              <a:t>Joslin</a:t>
            </a:r>
            <a:r>
              <a:rPr lang="en-GB" dirty="0" smtClean="0"/>
              <a:t>, Courtney G. "Searching for harm: Same-sex marriage and the well-being of children." (2011).</a:t>
            </a:r>
          </a:p>
          <a:p>
            <a:endParaRPr lang="en-GB" dirty="0"/>
          </a:p>
        </p:txBody>
      </p:sp>
    </p:spTree>
    <p:extLst>
      <p:ext uri="{BB962C8B-B14F-4D97-AF65-F5344CB8AC3E}">
        <p14:creationId xmlns:p14="http://schemas.microsoft.com/office/powerpoint/2010/main" xmlns="" val="2506225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53083"/>
          </a:xfrm>
        </p:spPr>
        <p:txBody>
          <a:bodyPr/>
          <a:lstStyle/>
          <a:p>
            <a:r>
              <a:rPr lang="en-US" dirty="0" smtClean="0"/>
              <a:t>Resources </a:t>
            </a:r>
            <a:r>
              <a:rPr lang="en-US" dirty="0"/>
              <a:t>[</a:t>
            </a:r>
            <a:r>
              <a:rPr lang="en-US" i="1" dirty="0" smtClean="0"/>
              <a:t>continued]</a:t>
            </a:r>
            <a:endParaRPr lang="en-GB" dirty="0"/>
          </a:p>
        </p:txBody>
      </p:sp>
      <p:sp>
        <p:nvSpPr>
          <p:cNvPr id="3" name="Content Placeholder 2"/>
          <p:cNvSpPr>
            <a:spLocks noGrp="1"/>
          </p:cNvSpPr>
          <p:nvPr>
            <p:ph sz="quarter" idx="13"/>
          </p:nvPr>
        </p:nvSpPr>
        <p:spPr>
          <a:xfrm>
            <a:off x="913774" y="1295400"/>
            <a:ext cx="10465426" cy="4876800"/>
          </a:xfrm>
        </p:spPr>
        <p:txBody>
          <a:bodyPr>
            <a:normAutofit fontScale="85000" lnSpcReduction="20000"/>
          </a:bodyPr>
          <a:lstStyle/>
          <a:p>
            <a:r>
              <a:rPr lang="en-GB" dirty="0" smtClean="0"/>
              <a:t>McVeigh</a:t>
            </a:r>
            <a:r>
              <a:rPr lang="en-GB" dirty="0" smtClean="0"/>
              <a:t>, Rory, and D. Diaz Maria-Elena. "Voting to ban same-sex marriage: Interests, values, and communities." </a:t>
            </a:r>
            <a:r>
              <a:rPr lang="en-GB" i="1" dirty="0" smtClean="0"/>
              <a:t>American Sociological Review</a:t>
            </a:r>
            <a:r>
              <a:rPr lang="en-GB" dirty="0" smtClean="0"/>
              <a:t> 74.6 (2009): 891-915.</a:t>
            </a:r>
          </a:p>
          <a:p>
            <a:r>
              <a:rPr lang="en-GB" dirty="0" smtClean="0"/>
              <a:t>Olson, Laura R., Wendy Cadge, and James T. Harrison. "Religion and public opinion about same‐sex marriage." </a:t>
            </a:r>
            <a:r>
              <a:rPr lang="en-GB" i="1" dirty="0" smtClean="0"/>
              <a:t>Social Science Quarterly</a:t>
            </a:r>
            <a:r>
              <a:rPr lang="en-GB" dirty="0" smtClean="0"/>
              <a:t> 87.2 (2006): 340-360.</a:t>
            </a:r>
          </a:p>
          <a:p>
            <a:r>
              <a:rPr lang="en-GB" dirty="0" smtClean="0"/>
              <a:t>Oswald, Ramona Faith, and Katherine A. </a:t>
            </a:r>
            <a:r>
              <a:rPr lang="en-GB" dirty="0" err="1" smtClean="0"/>
              <a:t>Kuvalanka</a:t>
            </a:r>
            <a:r>
              <a:rPr lang="en-GB" dirty="0" smtClean="0"/>
              <a:t>. "Same-sex couples: Legal complexities." </a:t>
            </a:r>
            <a:r>
              <a:rPr lang="en-GB" i="1" dirty="0" smtClean="0"/>
              <a:t>Journal of Family Issues</a:t>
            </a:r>
            <a:r>
              <a:rPr lang="en-GB" dirty="0" smtClean="0"/>
              <a:t> (2008).</a:t>
            </a:r>
          </a:p>
          <a:p>
            <a:r>
              <a:rPr lang="en-GB" dirty="0" err="1" smtClean="0"/>
              <a:t>PewResearchCenter</a:t>
            </a:r>
            <a:r>
              <a:rPr lang="en-GB" dirty="0" smtClean="0"/>
              <a:t>. “Changing attitudes on Gay Marriage. </a:t>
            </a:r>
            <a:r>
              <a:rPr lang="en-GB" i="1" dirty="0" smtClean="0"/>
              <a:t>Religion &amp; Public Life, 2016. </a:t>
            </a:r>
            <a:r>
              <a:rPr lang="en-GB" i="1" u="sng" dirty="0" smtClean="0">
                <a:hlinkClick r:id="rId2"/>
              </a:rPr>
              <a:t>http://www.pewforum.org/2016/05/12/changing-attitudes-on-gay-marriage/</a:t>
            </a:r>
            <a:endParaRPr lang="en-GB" dirty="0" smtClean="0"/>
          </a:p>
          <a:p>
            <a:r>
              <a:rPr lang="en-GB" dirty="0" err="1" smtClean="0"/>
              <a:t>Reinheimer</a:t>
            </a:r>
            <a:r>
              <a:rPr lang="en-GB" dirty="0" smtClean="0"/>
              <a:t>, Justin. "Same-Sex Marriage Through the Equal Protection Clause: A Gender-Conscious Analysis." </a:t>
            </a:r>
            <a:r>
              <a:rPr lang="en-GB" i="1" dirty="0" smtClean="0"/>
              <a:t>Berkeley J. Gender L. &amp; Just.</a:t>
            </a:r>
            <a:r>
              <a:rPr lang="en-GB" dirty="0" smtClean="0"/>
              <a:t> 21 (2006): 213.</a:t>
            </a:r>
          </a:p>
          <a:p>
            <a:r>
              <a:rPr lang="en-GB" dirty="0" err="1" smtClean="0"/>
              <a:t>Schowengerdt</a:t>
            </a:r>
            <a:r>
              <a:rPr lang="en-GB" dirty="0" smtClean="0"/>
              <a:t>, Dale M. "Defending Marriage: A Litigation Strategy to Oppose Same-Sex Marriage." </a:t>
            </a:r>
            <a:r>
              <a:rPr lang="en-GB" i="1" dirty="0" smtClean="0"/>
              <a:t>Regent UL Rev.</a:t>
            </a:r>
            <a:r>
              <a:rPr lang="en-GB" dirty="0" smtClean="0"/>
              <a:t> 14 (2001): 487.</a:t>
            </a:r>
          </a:p>
          <a:p>
            <a:r>
              <a:rPr lang="en-US" dirty="0" smtClean="0"/>
              <a:t>TFP Student Action,. "10 Reasons Why Homosexual “Marriage” Is Harmful And Must Be Opposed". </a:t>
            </a:r>
            <a:r>
              <a:rPr lang="en-US" i="1" dirty="0" smtClean="0"/>
              <a:t>TFP Student Action</a:t>
            </a:r>
            <a:r>
              <a:rPr lang="en-US" dirty="0" smtClean="0"/>
              <a:t>, 2016, </a:t>
            </a:r>
            <a:r>
              <a:rPr lang="en-US" u="sng" dirty="0" smtClean="0">
                <a:hlinkClick r:id="rId3"/>
              </a:rPr>
              <a:t>https://www.tfpstudentaction.org/blog/10-reasons-why-homosexual-marriage-is-harmful-and-must-be-opposed</a:t>
            </a:r>
            <a:r>
              <a:rPr lang="en-US" dirty="0" smtClean="0"/>
              <a:t>.</a:t>
            </a:r>
            <a:endParaRPr lang="en-GB" dirty="0"/>
          </a:p>
        </p:txBody>
      </p:sp>
    </p:spTree>
    <p:extLst>
      <p:ext uri="{BB962C8B-B14F-4D97-AF65-F5344CB8AC3E}">
        <p14:creationId xmlns:p14="http://schemas.microsoft.com/office/powerpoint/2010/main" xmlns="" val="376011155"/>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TM04033925[[fn=Droplet]]</Template>
  <TotalTime>266</TotalTime>
  <Words>1535</Words>
  <Application>Microsoft Office PowerPoint</Application>
  <PresentationFormat>Custom</PresentationFormat>
  <Paragraphs>46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Droplet</vt:lpstr>
      <vt:lpstr>Gay/Same Sex Marriage and marriage rights</vt:lpstr>
      <vt:lpstr>introduction</vt:lpstr>
      <vt:lpstr>Historical background</vt:lpstr>
      <vt:lpstr>Thesis</vt:lpstr>
      <vt:lpstr>claim</vt:lpstr>
      <vt:lpstr>proof</vt:lpstr>
      <vt:lpstr>warrant</vt:lpstr>
      <vt:lpstr>resources</vt:lpstr>
      <vt:lpstr>Resources [continued]</vt:lpstr>
      <vt:lpstr>Opposing argument</vt:lpstr>
      <vt:lpstr>Opposing argument: claim, proof,  And Warrant</vt:lpstr>
      <vt:lpstr>BIAS IN THE OPPOSITIONG ARGUMENT </vt:lpstr>
      <vt:lpstr>FALLACIES IN THE OPPOSING ARGUMENET  </vt:lpstr>
      <vt:lpstr>REBUTTAL of OPPOSING ARGUMENT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dc:title>
  <dc:creator>usr</dc:creator>
  <cp:lastModifiedBy>usr</cp:lastModifiedBy>
  <cp:revision>23</cp:revision>
  <dcterms:created xsi:type="dcterms:W3CDTF">2016-11-25T21:24:11Z</dcterms:created>
  <dcterms:modified xsi:type="dcterms:W3CDTF">2016-11-28T18:55:33Z</dcterms:modified>
</cp:coreProperties>
</file>