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449E5A-656B-484D-A4CA-D4DE7775AFA8}" type="datetimeFigureOut">
              <a:rPr lang="en-US" smtClean="0"/>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449E5A-656B-484D-A4CA-D4DE7775AFA8}" type="datetimeFigureOut">
              <a:rPr lang="en-US" smtClean="0"/>
              <a:t>4/8/2017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449E5A-656B-484D-A4CA-D4DE7775AFA8}" type="datetimeFigureOut">
              <a:rPr lang="en-US" smtClean="0"/>
              <a:t>4/8/2017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449E5A-656B-484D-A4CA-D4DE7775AFA8}" type="datetimeFigureOut">
              <a:rPr lang="en-US" smtClean="0"/>
              <a:t>4/8/2017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49E5A-656B-484D-A4CA-D4DE7775AFA8}" type="datetimeFigureOut">
              <a:rPr lang="en-US" smtClean="0"/>
              <a:t>4/8/2017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449E5A-656B-484D-A4CA-D4DE7775AFA8}" type="datetimeFigureOut">
              <a:rPr lang="en-US" smtClean="0"/>
              <a:t>4/8/2017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449E5A-656B-484D-A4CA-D4DE7775AFA8}" type="datetimeFigureOut">
              <a:rPr lang="en-US" smtClean="0"/>
              <a:t>4/8/2017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0D235-0545-4942-969C-8C961D43CB5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449E5A-656B-484D-A4CA-D4DE7775AFA8}" type="datetimeFigureOut">
              <a:rPr lang="en-US" smtClean="0"/>
              <a:t>4/8/2017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20D235-0545-4942-969C-8C961D43CB5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Leadership-Case Study </a:t>
            </a:r>
            <a:endParaRPr lang="en-US" dirty="0"/>
          </a:p>
        </p:txBody>
      </p:sp>
      <p:sp>
        <p:nvSpPr>
          <p:cNvPr id="3" name="Subtitle 2"/>
          <p:cNvSpPr>
            <a:spLocks noGrp="1"/>
          </p:cNvSpPr>
          <p:nvPr>
            <p:ph type="subTitle" idx="1"/>
          </p:nvPr>
        </p:nvSpPr>
        <p:spPr/>
        <p:txBody>
          <a:bodyPr/>
          <a:lstStyle/>
          <a:p>
            <a:r>
              <a:rPr lang="en-AU" dirty="0"/>
              <a:t>The Boston Candy </a:t>
            </a:r>
            <a:r>
              <a:rPr lang="en-AU" dirty="0" smtClean="0"/>
              <a:t>Company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Leadership </a:t>
            </a:r>
            <a:r>
              <a:rPr lang="en-US" dirty="0" smtClean="0"/>
              <a:t>Orientation Paradigm </a:t>
            </a:r>
            <a:endParaRPr lang="en-US" dirty="0"/>
          </a:p>
        </p:txBody>
      </p:sp>
      <p:sp>
        <p:nvSpPr>
          <p:cNvPr id="3" name="Content Placeholder 2"/>
          <p:cNvSpPr>
            <a:spLocks noGrp="1"/>
          </p:cNvSpPr>
          <p:nvPr>
            <p:ph idx="1"/>
          </p:nvPr>
        </p:nvSpPr>
        <p:spPr/>
        <p:txBody>
          <a:bodyPr>
            <a:normAutofit fontScale="47500" lnSpcReduction="20000"/>
          </a:bodyPr>
          <a:lstStyle/>
          <a:p>
            <a:r>
              <a:rPr lang="en-US" dirty="0"/>
              <a:t>Leadership orientation model primarily has four essential components i.e., leadership skills, problem-solving, interactive, and influential (</a:t>
            </a:r>
            <a:r>
              <a:rPr lang="en-US" dirty="0" err="1"/>
              <a:t>Bolman</a:t>
            </a:r>
            <a:r>
              <a:rPr lang="en-US" dirty="0"/>
              <a:t> &amp; Deal, 2003). However, the rationale behind the dimensions is the leadership ability to solve problems on a wider scope while exercising the leadership skills. Capacity to have various strategies to mitigate a challenge among the organizational leadership is essential to its success (</a:t>
            </a:r>
            <a:r>
              <a:rPr lang="en-US" dirty="0" err="1"/>
              <a:t>Bolman</a:t>
            </a:r>
            <a:r>
              <a:rPr lang="en-US" dirty="0"/>
              <a:t> &amp; Deal, 2003). The leadership style exhibited by the Boston Candy Company did not reflect a leader with leadership skills and one who had a variety of solutions to the problem. </a:t>
            </a:r>
          </a:p>
          <a:p>
            <a:r>
              <a:rPr lang="en-US" dirty="0"/>
              <a:t>One of the critical leadership skills that a leader should possess is the ability to influence others by leading by example. However, the centralism passes by Jimmy did not allow him to define the scope of work to his junior managers. Centralization of the process of decision making has adverse effects on </a:t>
            </a:r>
            <a:r>
              <a:rPr lang="en-US" dirty="0" smtClean="0"/>
              <a:t>the </a:t>
            </a:r>
            <a:r>
              <a:rPr lang="en-US" dirty="0"/>
              <a:t>performance of an organization (</a:t>
            </a:r>
            <a:r>
              <a:rPr lang="en-US" dirty="0" err="1"/>
              <a:t>Bolman</a:t>
            </a:r>
            <a:r>
              <a:rPr lang="en-US" dirty="0"/>
              <a:t> &amp; Deal, 2003). He ignored them in the process of decision making that involved their departments. Jimmy did not have problem-solving techniques required by leaders given his lack of experience. He only made use of consultants and did not think of the possibilities of the operations backfiring and affecting the performance of the company. </a:t>
            </a:r>
          </a:p>
          <a:p>
            <a:r>
              <a:rPr lang="en-US" dirty="0"/>
              <a:t>Leadership disorientation is also evidenced by the confrontation between Jimmy the CEO and Andrea, the operational manager. The confrontation happened in the presence of workers. The leadership orientation is the ability to handle conflict in an amicable manner. Conflict solving and management are essential leadership skills, and the duo demonstrated the lack of these skills when they openly humiliated each other in front of their junior workers. Thus, Jimmy and Andrea leadership skills are questionable.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Role-Oriented Leadership</a:t>
            </a:r>
            <a:endParaRPr lang="en-US" dirty="0"/>
          </a:p>
        </p:txBody>
      </p:sp>
      <p:sp>
        <p:nvSpPr>
          <p:cNvPr id="3" name="Content Placeholder 2"/>
          <p:cNvSpPr>
            <a:spLocks noGrp="1"/>
          </p:cNvSpPr>
          <p:nvPr>
            <p:ph idx="1"/>
          </p:nvPr>
        </p:nvSpPr>
        <p:spPr/>
        <p:txBody>
          <a:bodyPr>
            <a:normAutofit fontScale="47500" lnSpcReduction="20000"/>
          </a:bodyPr>
          <a:lstStyle/>
          <a:p>
            <a:r>
              <a:rPr lang="en-US" dirty="0"/>
              <a:t>The culture of leadership in an organization has both benefits and drawbacks. The role oriented culture of leadership was put forward by Harrison and Stokes (1992). The authors defined the role oriented culture as that one that focuses on the job specialization and description. Thus, the job positions are governed by the rules and procedures that spell out the description of the job and the individual that fills the position is of no importance. The Boston Candy Company case study indicates the existence of role-oriented culture in organizations. After the founder and the CEO of the company Ted </a:t>
            </a:r>
            <a:r>
              <a:rPr lang="en-US" dirty="0" err="1"/>
              <a:t>Matherson</a:t>
            </a:r>
            <a:r>
              <a:rPr lang="en-US" dirty="0"/>
              <a:t> had fallen ill, his position was taken by his son, Jimmy. The position was awarded to Jimmy by family considerations but not on the qualifications and competencies. </a:t>
            </a:r>
          </a:p>
          <a:p>
            <a:r>
              <a:rPr lang="en-US" dirty="0"/>
              <a:t>The fall of the once vibrant company was attributed to the use of role-oriented culture. Jimmy was not experienced to carry out the role of CEO, but the culture influenced his appointment. Having just completed his tertiary education, he became a marketing officer and thus, he was not well rounded to handle the CEO position. Further, his role oriented culture is exhibited by the lack of involving the lower managers on matters concerning the company. Rather, he made use of consultants who do not directly relate to the business affairs, another drawback. </a:t>
            </a:r>
          </a:p>
          <a:p>
            <a:r>
              <a:rPr lang="en-US" dirty="0"/>
              <a:t>The role oriented culture is characterized by centralization of the methods of operation as well as formalization </a:t>
            </a:r>
            <a:r>
              <a:rPr lang="en-US" dirty="0" smtClean="0"/>
              <a:t>(Harrison </a:t>
            </a:r>
            <a:r>
              <a:rPr lang="en-US" dirty="0"/>
              <a:t>and </a:t>
            </a:r>
            <a:r>
              <a:rPr lang="en-US" dirty="0" smtClean="0"/>
              <a:t>Stokes, 1992</a:t>
            </a:r>
            <a:r>
              <a:rPr lang="en-US" dirty="0"/>
              <a:t>). Jimmy did not consult the lower level managers when carrying out activities that affect their operations directly. The case also depicts the role oriented culture in the lower managerial levels. Lower level managers conflict due to the positions they held as evidenced by centralized functions in the company and did not seem to work towards achieving a common objective.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pPr>
              <a:buNone/>
            </a:pPr>
            <a:r>
              <a:rPr lang="en-US" dirty="0" err="1"/>
              <a:t>Bolman</a:t>
            </a:r>
            <a:r>
              <a:rPr lang="en-US" dirty="0"/>
              <a:t>, L. G., &amp; Deal, T. E. (2003). </a:t>
            </a:r>
            <a:r>
              <a:rPr lang="en-US" i="1" dirty="0"/>
              <a:t>Reframing Organizations</a:t>
            </a:r>
            <a:r>
              <a:rPr lang="en-US" dirty="0"/>
              <a:t>: Artistry, choice, and leadership (3rd ed.). San Francisco: </a:t>
            </a:r>
            <a:r>
              <a:rPr lang="en-US" dirty="0" err="1"/>
              <a:t>Jossey</a:t>
            </a:r>
            <a:r>
              <a:rPr lang="en-US" dirty="0"/>
              <a:t>-Bass.</a:t>
            </a:r>
          </a:p>
          <a:p>
            <a:pPr>
              <a:buNone/>
            </a:pPr>
            <a:r>
              <a:rPr lang="en-US" dirty="0"/>
              <a:t>Harrison, R., &amp; Stokes, H. (1992). </a:t>
            </a:r>
            <a:r>
              <a:rPr lang="en-US" i="1" dirty="0"/>
              <a:t>Diagnosing organizational culture</a:t>
            </a:r>
            <a:r>
              <a:rPr lang="en-US" dirty="0"/>
              <a:t> (1st ed.). San Diego, Ca: Pfeiffer &amp; company.</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708</Words>
  <Application>Microsoft Office PowerPoint</Application>
  <PresentationFormat>On-screen Show (4:3)</PresentationFormat>
  <Paragraphs>13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Leadership-Case Study </vt:lpstr>
      <vt:lpstr>Leadership Orientation Paradigm </vt:lpstr>
      <vt:lpstr>Role-Oriented Leadership</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Leadership-Case Study </dc:title>
  <dc:creator>lawrence</dc:creator>
  <cp:lastModifiedBy>lawrence</cp:lastModifiedBy>
  <cp:revision>1</cp:revision>
  <dcterms:created xsi:type="dcterms:W3CDTF">2017-04-07T23:33:36Z</dcterms:created>
  <dcterms:modified xsi:type="dcterms:W3CDTF">2017-04-07T23:38:25Z</dcterms:modified>
</cp:coreProperties>
</file>