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16259AD-DF35-4E75-957B-37D061A5FAE4}">
  <a:tblStyle styleId="{A16259AD-DF35-4E75-957B-37D061A5FAE4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Relationship Id="rId4" Type="http://schemas.openxmlformats.org/officeDocument/2006/relationships/image" Target="../media/image0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0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Relationship Id="rId4" Type="http://schemas.openxmlformats.org/officeDocument/2006/relationships/image" Target="../media/image0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0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0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0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0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0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0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jp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12.jpg"/><Relationship Id="rId5" Type="http://schemas.openxmlformats.org/officeDocument/2006/relationships/image" Target="../media/image01.jpg"/><Relationship Id="rId6" Type="http://schemas.openxmlformats.org/officeDocument/2006/relationships/image" Target="../media/image19.jpg"/><Relationship Id="rId7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Relationship Id="rId4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Relationship Id="rId4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087" y="1197100"/>
            <a:ext cx="5287826" cy="2617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52800" y="4009500"/>
            <a:ext cx="38265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Albert Widjaja - 18512001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Gavin Gillian - </a:t>
            </a:r>
            <a:r>
              <a:rPr lang="en">
                <a:solidFill>
                  <a:schemeClr val="dk1"/>
                </a:solidFill>
              </a:rPr>
              <a:t>18383715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Dwiki Lingga Ananda Putra - 18374065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Kim Minseo - 18608159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Stainless Hook Wireclip Ads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9"/>
            <a:ext cx="9144001" cy="382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Stainless Hook Wireclip Keywords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8125"/>
            <a:ext cx="9143998" cy="41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625" y="1017725"/>
            <a:ext cx="5044225" cy="40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40135" y="331304"/>
            <a:ext cx="79512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/>
              <a:t>Stainless Steel Hook Wireclip Negative Keywords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Neck Cushion Ads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30"/>
            <a:ext cx="9143998" cy="392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Neck Cushion Keywords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775"/>
            <a:ext cx="9143998" cy="42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Neck Cushion Negative Keywords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399" y="1017725"/>
            <a:ext cx="4799739" cy="412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Beads Sofa Ads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4682"/>
            <a:ext cx="9144001" cy="379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Beads Sofa Keywords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5099"/>
            <a:ext cx="9143999" cy="417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Beads Sofa Negative Keywords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225" y="1152475"/>
            <a:ext cx="4704730" cy="39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57525" y="296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Estimated Click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57525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 Group 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Estimated Click per Week :100 clicks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 Group 2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Estimated Click per Week : 80 clicks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 Group 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Estimated Click per Week : 80 clicks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 Group 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Estimated Click per Week : 120 clicks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licks" id="196" name="Shape 196"/>
          <p:cNvPicPr preferRelativeResize="0"/>
          <p:nvPr/>
        </p:nvPicPr>
        <p:blipFill rotWithShape="1">
          <a:blip r:embed="rId4">
            <a:alphaModFix/>
          </a:blip>
          <a:srcRect b="7218" l="0" r="7278" t="0"/>
          <a:stretch/>
        </p:blipFill>
        <p:spPr>
          <a:xfrm>
            <a:off x="6929999" y="3014900"/>
            <a:ext cx="2127100" cy="21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5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MUJI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Also known as  Mujirushi Ryohin and was founded in Japan in 1980.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Mujirushi Ryohin translates as “no-brand quality goods”.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MUJI offers wide variety of goods such as; household products, apparel and food.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MUJI have more than 700 stores around the world with more than 7,000 products in range.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b="0" l="4902" r="3981" t="0"/>
          <a:stretch/>
        </p:blipFill>
        <p:spPr>
          <a:xfrm>
            <a:off x="4464499" y="3094950"/>
            <a:ext cx="4272900" cy="20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2" name="Shape 202"/>
          <p:cNvGraphicFramePr/>
          <p:nvPr/>
        </p:nvGraphicFramePr>
        <p:xfrm>
          <a:off x="301075" y="73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{A16259AD-DF35-4E75-957B-37D061A5FAE4}</a:tableStyleId>
              </a:tblPr>
              <a:tblGrid>
                <a:gridCol w="1716300"/>
                <a:gridCol w="1698350"/>
                <a:gridCol w="1707325"/>
                <a:gridCol w="1707325"/>
                <a:gridCol w="1707325"/>
              </a:tblGrid>
              <a:tr h="3734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Singapore Dollar ($)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Ad Group 1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(White Porcelain Toothpick Stand)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Ad Group 2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(Stainless Steel Hook Wire Clip)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Ad Group 3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(Neck Cushion)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Ad Group 4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(Beads Sofa)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Daily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$31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</a:t>
                      </a:r>
                    </a:p>
                  </a:txBody>
                  <a:tcPr marT="91425" marB="91425" marR="91425" marL="91425"/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$99 </a:t>
                      </a: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Weekly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 x 7 Days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99 x 7 Days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$693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Monthly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 x 4 Weeks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693 x 4 Weeks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$2772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3" name="Shape 203"/>
          <p:cNvSpPr txBox="1"/>
          <p:nvPr/>
        </p:nvSpPr>
        <p:spPr>
          <a:xfrm>
            <a:off x="8603025" y="4158325"/>
            <a:ext cx="2227800" cy="18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">
                <a:solidFill>
                  <a:schemeClr val="dk1"/>
                </a:solidFill>
              </a:rPr>
              <a:t>dwiki homo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Questions? 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Market Analysis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Domestic : Muji using Cost Leadership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Overseas : Muji Using Differentiation Strategy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Target Market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Consumers in 20’s and 30’s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Young people, pursuing minimalism, environmentalism, and simplicity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Consumers who are thrifty, practical and looking for frill-less products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Campaign objectives and ad groups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83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AdWords campaign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get the control over exactly where and how our ads show using language and location targeting functionality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reach the specifically the audiences who are looking for MUJI products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greatly expand marketing presence to customers and increase business’s appeal to a variety of audiences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obtain the maximum return on advertising investment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ensure MUJI’s success and satisfaction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 Groups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 Group 1:	White Porcelain Toothbrush Stand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Ad Group 2: </a:t>
            </a:r>
            <a:r>
              <a:rPr lang="en"/>
              <a:t>Stainless Hook Wireclip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Ad Group 3: Neck Cushion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Ad Group 4: Beads Sofa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825" y="761250"/>
            <a:ext cx="1168450" cy="116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uji hook clips"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8799" y="1789150"/>
            <a:ext cx="1168449" cy="1168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uji neck cushion"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875" y="2957600"/>
            <a:ext cx="1098674" cy="109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5950" y="3953175"/>
            <a:ext cx="1098675" cy="10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Four Ad Group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0962"/>
            <a:ext cx="9143999" cy="353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Porcelain Toothbrush Stand Ads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0728"/>
            <a:ext cx="9143999" cy="391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Porcelain Toothbrush Stand Keywords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37" y="917125"/>
            <a:ext cx="8936524" cy="422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03712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Porcelain Toothbrush Stand Negative Keywords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002" y="1064825"/>
            <a:ext cx="5360024" cy="388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0975" y="80175"/>
            <a:ext cx="1473024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