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2.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1580475" cy="30997525"/>
  <p:notesSz cx="6858000" cy="9144000"/>
  <p:defaultTextStyle>
    <a:defPPr>
      <a:defRPr lang="en-US"/>
    </a:defPPr>
    <a:lvl1pPr marL="0" algn="l" defTabSz="3003130" rtl="0" eaLnBrk="1" latinLnBrk="0" hangingPunct="1">
      <a:defRPr sz="5900" kern="1200">
        <a:solidFill>
          <a:schemeClr val="tx1"/>
        </a:solidFill>
        <a:latin typeface="+mn-lt"/>
        <a:ea typeface="+mn-ea"/>
        <a:cs typeface="+mn-cs"/>
      </a:defRPr>
    </a:lvl1pPr>
    <a:lvl2pPr marL="1501563" algn="l" defTabSz="3003130" rtl="0" eaLnBrk="1" latinLnBrk="0" hangingPunct="1">
      <a:defRPr sz="5900" kern="1200">
        <a:solidFill>
          <a:schemeClr val="tx1"/>
        </a:solidFill>
        <a:latin typeface="+mn-lt"/>
        <a:ea typeface="+mn-ea"/>
        <a:cs typeface="+mn-cs"/>
      </a:defRPr>
    </a:lvl2pPr>
    <a:lvl3pPr marL="3003130" algn="l" defTabSz="3003130" rtl="0" eaLnBrk="1" latinLnBrk="0" hangingPunct="1">
      <a:defRPr sz="5900" kern="1200">
        <a:solidFill>
          <a:schemeClr val="tx1"/>
        </a:solidFill>
        <a:latin typeface="+mn-lt"/>
        <a:ea typeface="+mn-ea"/>
        <a:cs typeface="+mn-cs"/>
      </a:defRPr>
    </a:lvl3pPr>
    <a:lvl4pPr marL="4504696" algn="l" defTabSz="3003130" rtl="0" eaLnBrk="1" latinLnBrk="0" hangingPunct="1">
      <a:defRPr sz="5900" kern="1200">
        <a:solidFill>
          <a:schemeClr val="tx1"/>
        </a:solidFill>
        <a:latin typeface="+mn-lt"/>
        <a:ea typeface="+mn-ea"/>
        <a:cs typeface="+mn-cs"/>
      </a:defRPr>
    </a:lvl4pPr>
    <a:lvl5pPr marL="6006259" algn="l" defTabSz="3003130" rtl="0" eaLnBrk="1" latinLnBrk="0" hangingPunct="1">
      <a:defRPr sz="5900" kern="1200">
        <a:solidFill>
          <a:schemeClr val="tx1"/>
        </a:solidFill>
        <a:latin typeface="+mn-lt"/>
        <a:ea typeface="+mn-ea"/>
        <a:cs typeface="+mn-cs"/>
      </a:defRPr>
    </a:lvl5pPr>
    <a:lvl6pPr marL="7507826" algn="l" defTabSz="3003130" rtl="0" eaLnBrk="1" latinLnBrk="0" hangingPunct="1">
      <a:defRPr sz="5900" kern="1200">
        <a:solidFill>
          <a:schemeClr val="tx1"/>
        </a:solidFill>
        <a:latin typeface="+mn-lt"/>
        <a:ea typeface="+mn-ea"/>
        <a:cs typeface="+mn-cs"/>
      </a:defRPr>
    </a:lvl6pPr>
    <a:lvl7pPr marL="9009392" algn="l" defTabSz="3003130" rtl="0" eaLnBrk="1" latinLnBrk="0" hangingPunct="1">
      <a:defRPr sz="5900" kern="1200">
        <a:solidFill>
          <a:schemeClr val="tx1"/>
        </a:solidFill>
        <a:latin typeface="+mn-lt"/>
        <a:ea typeface="+mn-ea"/>
        <a:cs typeface="+mn-cs"/>
      </a:defRPr>
    </a:lvl7pPr>
    <a:lvl8pPr marL="10510956" algn="l" defTabSz="3003130" rtl="0" eaLnBrk="1" latinLnBrk="0" hangingPunct="1">
      <a:defRPr sz="5900" kern="1200">
        <a:solidFill>
          <a:schemeClr val="tx1"/>
        </a:solidFill>
        <a:latin typeface="+mn-lt"/>
        <a:ea typeface="+mn-ea"/>
        <a:cs typeface="+mn-cs"/>
      </a:defRPr>
    </a:lvl8pPr>
    <a:lvl9pPr marL="12012521" algn="l" defTabSz="3003130" rtl="0" eaLnBrk="1" latinLnBrk="0" hangingPunct="1">
      <a:defRPr sz="5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073" autoAdjust="0"/>
  </p:normalViewPr>
  <p:slideViewPr>
    <p:cSldViewPr>
      <p:cViewPr>
        <p:scale>
          <a:sx n="20" d="100"/>
          <a:sy n="20" d="100"/>
        </p:scale>
        <p:origin x="-2052" y="-72"/>
      </p:cViewPr>
      <p:guideLst>
        <p:guide orient="horz" pos="9763"/>
        <p:guide pos="679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18536" y="9629332"/>
            <a:ext cx="18343403" cy="6644376"/>
          </a:xfrm>
        </p:spPr>
        <p:txBody>
          <a:bodyPr/>
          <a:lstStyle/>
          <a:p>
            <a:r>
              <a:rPr lang="en-US" smtClean="0"/>
              <a:t>Click to edit Master title style</a:t>
            </a:r>
            <a:endParaRPr lang="en-US"/>
          </a:p>
        </p:txBody>
      </p:sp>
      <p:sp>
        <p:nvSpPr>
          <p:cNvPr id="3" name="Subtitle 2"/>
          <p:cNvSpPr>
            <a:spLocks noGrp="1"/>
          </p:cNvSpPr>
          <p:nvPr>
            <p:ph type="subTitle" idx="1"/>
          </p:nvPr>
        </p:nvSpPr>
        <p:spPr>
          <a:xfrm>
            <a:off x="3237073" y="17565265"/>
            <a:ext cx="15106333" cy="7921589"/>
          </a:xfrm>
        </p:spPr>
        <p:txBody>
          <a:bodyPr/>
          <a:lstStyle>
            <a:lvl1pPr marL="0" indent="0" algn="ctr">
              <a:buNone/>
              <a:defRPr>
                <a:solidFill>
                  <a:schemeClr val="tx1">
                    <a:tint val="75000"/>
                  </a:schemeClr>
                </a:solidFill>
              </a:defRPr>
            </a:lvl1pPr>
            <a:lvl2pPr marL="1501563" indent="0" algn="ctr">
              <a:buNone/>
              <a:defRPr>
                <a:solidFill>
                  <a:schemeClr val="tx1">
                    <a:tint val="75000"/>
                  </a:schemeClr>
                </a:solidFill>
              </a:defRPr>
            </a:lvl2pPr>
            <a:lvl3pPr marL="3003130" indent="0" algn="ctr">
              <a:buNone/>
              <a:defRPr>
                <a:solidFill>
                  <a:schemeClr val="tx1">
                    <a:tint val="75000"/>
                  </a:schemeClr>
                </a:solidFill>
              </a:defRPr>
            </a:lvl3pPr>
            <a:lvl4pPr marL="4504696" indent="0" algn="ctr">
              <a:buNone/>
              <a:defRPr>
                <a:solidFill>
                  <a:schemeClr val="tx1">
                    <a:tint val="75000"/>
                  </a:schemeClr>
                </a:solidFill>
              </a:defRPr>
            </a:lvl4pPr>
            <a:lvl5pPr marL="6006259" indent="0" algn="ctr">
              <a:buNone/>
              <a:defRPr>
                <a:solidFill>
                  <a:schemeClr val="tx1">
                    <a:tint val="75000"/>
                  </a:schemeClr>
                </a:solidFill>
              </a:defRPr>
            </a:lvl5pPr>
            <a:lvl6pPr marL="7507826" indent="0" algn="ctr">
              <a:buNone/>
              <a:defRPr>
                <a:solidFill>
                  <a:schemeClr val="tx1">
                    <a:tint val="75000"/>
                  </a:schemeClr>
                </a:solidFill>
              </a:defRPr>
            </a:lvl6pPr>
            <a:lvl7pPr marL="9009392" indent="0" algn="ctr">
              <a:buNone/>
              <a:defRPr>
                <a:solidFill>
                  <a:schemeClr val="tx1">
                    <a:tint val="75000"/>
                  </a:schemeClr>
                </a:solidFill>
              </a:defRPr>
            </a:lvl7pPr>
            <a:lvl8pPr marL="10510956" indent="0" algn="ctr">
              <a:buNone/>
              <a:defRPr>
                <a:solidFill>
                  <a:schemeClr val="tx1">
                    <a:tint val="75000"/>
                  </a:schemeClr>
                </a:solidFill>
              </a:defRPr>
            </a:lvl8pPr>
            <a:lvl9pPr marL="1201252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1D0ECD-02EE-4282-A6DB-5F67482D8144}"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1627443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1D0ECD-02EE-4282-A6DB-5F67482D8144}"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549607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645844" y="1241342"/>
            <a:ext cx="4855607" cy="2644835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79025" y="1241342"/>
            <a:ext cx="14207146" cy="264483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1D0ECD-02EE-4282-A6DB-5F67482D8144}"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1351433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1D0ECD-02EE-4282-A6DB-5F67482D8144}"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2095631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04710" y="19918787"/>
            <a:ext cx="18343403" cy="6156453"/>
          </a:xfrm>
        </p:spPr>
        <p:txBody>
          <a:bodyPr anchor="t"/>
          <a:lstStyle>
            <a:lvl1pPr algn="l">
              <a:defRPr sz="13200" b="1" cap="all"/>
            </a:lvl1pPr>
          </a:lstStyle>
          <a:p>
            <a:r>
              <a:rPr lang="en-US" smtClean="0"/>
              <a:t>Click to edit Master title style</a:t>
            </a:r>
            <a:endParaRPr lang="en-US"/>
          </a:p>
        </p:txBody>
      </p:sp>
      <p:sp>
        <p:nvSpPr>
          <p:cNvPr id="3" name="Text Placeholder 2"/>
          <p:cNvSpPr>
            <a:spLocks noGrp="1"/>
          </p:cNvSpPr>
          <p:nvPr>
            <p:ph type="body" idx="1"/>
          </p:nvPr>
        </p:nvSpPr>
        <p:spPr>
          <a:xfrm>
            <a:off x="1704710" y="13138081"/>
            <a:ext cx="18343403" cy="6780706"/>
          </a:xfrm>
        </p:spPr>
        <p:txBody>
          <a:bodyPr anchor="b"/>
          <a:lstStyle>
            <a:lvl1pPr marL="0" indent="0">
              <a:buNone/>
              <a:defRPr sz="6500">
                <a:solidFill>
                  <a:schemeClr val="tx1">
                    <a:tint val="75000"/>
                  </a:schemeClr>
                </a:solidFill>
              </a:defRPr>
            </a:lvl1pPr>
            <a:lvl2pPr marL="1501563" indent="0">
              <a:buNone/>
              <a:defRPr sz="5900">
                <a:solidFill>
                  <a:schemeClr val="tx1">
                    <a:tint val="75000"/>
                  </a:schemeClr>
                </a:solidFill>
              </a:defRPr>
            </a:lvl2pPr>
            <a:lvl3pPr marL="3003130" indent="0">
              <a:buNone/>
              <a:defRPr sz="5300">
                <a:solidFill>
                  <a:schemeClr val="tx1">
                    <a:tint val="75000"/>
                  </a:schemeClr>
                </a:solidFill>
              </a:defRPr>
            </a:lvl3pPr>
            <a:lvl4pPr marL="4504696" indent="0">
              <a:buNone/>
              <a:defRPr sz="4600">
                <a:solidFill>
                  <a:schemeClr val="tx1">
                    <a:tint val="75000"/>
                  </a:schemeClr>
                </a:solidFill>
              </a:defRPr>
            </a:lvl4pPr>
            <a:lvl5pPr marL="6006259" indent="0">
              <a:buNone/>
              <a:defRPr sz="4600">
                <a:solidFill>
                  <a:schemeClr val="tx1">
                    <a:tint val="75000"/>
                  </a:schemeClr>
                </a:solidFill>
              </a:defRPr>
            </a:lvl5pPr>
            <a:lvl6pPr marL="7507826" indent="0">
              <a:buNone/>
              <a:defRPr sz="4600">
                <a:solidFill>
                  <a:schemeClr val="tx1">
                    <a:tint val="75000"/>
                  </a:schemeClr>
                </a:solidFill>
              </a:defRPr>
            </a:lvl6pPr>
            <a:lvl7pPr marL="9009392" indent="0">
              <a:buNone/>
              <a:defRPr sz="4600">
                <a:solidFill>
                  <a:schemeClr val="tx1">
                    <a:tint val="75000"/>
                  </a:schemeClr>
                </a:solidFill>
              </a:defRPr>
            </a:lvl7pPr>
            <a:lvl8pPr marL="10510956" indent="0">
              <a:buNone/>
              <a:defRPr sz="4600">
                <a:solidFill>
                  <a:schemeClr val="tx1">
                    <a:tint val="75000"/>
                  </a:schemeClr>
                </a:solidFill>
              </a:defRPr>
            </a:lvl8pPr>
            <a:lvl9pPr marL="12012521" indent="0">
              <a:buNone/>
              <a:defRPr sz="4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1D0ECD-02EE-4282-A6DB-5F67482D8144}"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1614080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79024" y="7232763"/>
            <a:ext cx="9531376" cy="20456934"/>
          </a:xfrm>
        </p:spPr>
        <p:txBody>
          <a:bodyPr/>
          <a:lstStyle>
            <a:lvl1pPr>
              <a:defRPr sz="9200"/>
            </a:lvl1pPr>
            <a:lvl2pPr>
              <a:defRPr sz="7900"/>
            </a:lvl2pPr>
            <a:lvl3pPr>
              <a:defRPr sz="6500"/>
            </a:lvl3pPr>
            <a:lvl4pPr>
              <a:defRPr sz="5900"/>
            </a:lvl4pPr>
            <a:lvl5pPr>
              <a:defRPr sz="5900"/>
            </a:lvl5pPr>
            <a:lvl6pPr>
              <a:defRPr sz="5900"/>
            </a:lvl6pPr>
            <a:lvl7pPr>
              <a:defRPr sz="5900"/>
            </a:lvl7pPr>
            <a:lvl8pPr>
              <a:defRPr sz="5900"/>
            </a:lvl8pPr>
            <a:lvl9pPr>
              <a:defRPr sz="5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970075" y="7232763"/>
            <a:ext cx="9531376" cy="20456934"/>
          </a:xfrm>
        </p:spPr>
        <p:txBody>
          <a:bodyPr/>
          <a:lstStyle>
            <a:lvl1pPr>
              <a:defRPr sz="9200"/>
            </a:lvl1pPr>
            <a:lvl2pPr>
              <a:defRPr sz="7900"/>
            </a:lvl2pPr>
            <a:lvl3pPr>
              <a:defRPr sz="6500"/>
            </a:lvl3pPr>
            <a:lvl4pPr>
              <a:defRPr sz="5900"/>
            </a:lvl4pPr>
            <a:lvl5pPr>
              <a:defRPr sz="5900"/>
            </a:lvl5pPr>
            <a:lvl6pPr>
              <a:defRPr sz="5900"/>
            </a:lvl6pPr>
            <a:lvl7pPr>
              <a:defRPr sz="5900"/>
            </a:lvl7pPr>
            <a:lvl8pPr>
              <a:defRPr sz="5900"/>
            </a:lvl8pPr>
            <a:lvl9pPr>
              <a:defRPr sz="5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1D0ECD-02EE-4282-A6DB-5F67482D8144}" type="datetimeFigureOut">
              <a:rPr lang="en-US" smtClean="0"/>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654335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79024" y="6938569"/>
            <a:ext cx="9535125" cy="2891665"/>
          </a:xfrm>
        </p:spPr>
        <p:txBody>
          <a:bodyPr anchor="b"/>
          <a:lstStyle>
            <a:lvl1pPr marL="0" indent="0">
              <a:buNone/>
              <a:defRPr sz="7900" b="1"/>
            </a:lvl1pPr>
            <a:lvl2pPr marL="1501563" indent="0">
              <a:buNone/>
              <a:defRPr sz="6500" b="1"/>
            </a:lvl2pPr>
            <a:lvl3pPr marL="3003130" indent="0">
              <a:buNone/>
              <a:defRPr sz="5900" b="1"/>
            </a:lvl3pPr>
            <a:lvl4pPr marL="4504696" indent="0">
              <a:buNone/>
              <a:defRPr sz="5300" b="1"/>
            </a:lvl4pPr>
            <a:lvl5pPr marL="6006259" indent="0">
              <a:buNone/>
              <a:defRPr sz="5300" b="1"/>
            </a:lvl5pPr>
            <a:lvl6pPr marL="7507826" indent="0">
              <a:buNone/>
              <a:defRPr sz="5300" b="1"/>
            </a:lvl6pPr>
            <a:lvl7pPr marL="9009392" indent="0">
              <a:buNone/>
              <a:defRPr sz="5300" b="1"/>
            </a:lvl7pPr>
            <a:lvl8pPr marL="10510956" indent="0">
              <a:buNone/>
              <a:defRPr sz="5300" b="1"/>
            </a:lvl8pPr>
            <a:lvl9pPr marL="12012521" indent="0">
              <a:buNone/>
              <a:defRPr sz="5300" b="1"/>
            </a:lvl9pPr>
          </a:lstStyle>
          <a:p>
            <a:pPr lvl="0"/>
            <a:r>
              <a:rPr lang="en-US" smtClean="0"/>
              <a:t>Click to edit Master text styles</a:t>
            </a:r>
          </a:p>
        </p:txBody>
      </p:sp>
      <p:sp>
        <p:nvSpPr>
          <p:cNvPr id="4" name="Content Placeholder 3"/>
          <p:cNvSpPr>
            <a:spLocks noGrp="1"/>
          </p:cNvSpPr>
          <p:nvPr>
            <p:ph sz="half" idx="2"/>
          </p:nvPr>
        </p:nvSpPr>
        <p:spPr>
          <a:xfrm>
            <a:off x="1079024" y="9830235"/>
            <a:ext cx="9535125" cy="17859456"/>
          </a:xfrm>
        </p:spPr>
        <p:txBody>
          <a:bodyPr/>
          <a:lstStyle>
            <a:lvl1pPr>
              <a:defRPr sz="7900"/>
            </a:lvl1pPr>
            <a:lvl2pPr>
              <a:defRPr sz="6500"/>
            </a:lvl2pPr>
            <a:lvl3pPr>
              <a:defRPr sz="5900"/>
            </a:lvl3pPr>
            <a:lvl4pPr>
              <a:defRPr sz="5300"/>
            </a:lvl4pPr>
            <a:lvl5pPr>
              <a:defRPr sz="5300"/>
            </a:lvl5pPr>
            <a:lvl6pPr>
              <a:defRPr sz="5300"/>
            </a:lvl6pPr>
            <a:lvl7pPr>
              <a:defRPr sz="5300"/>
            </a:lvl7pPr>
            <a:lvl8pPr>
              <a:defRPr sz="5300"/>
            </a:lvl8pPr>
            <a:lvl9pPr>
              <a:defRPr sz="5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0962585" y="6938569"/>
            <a:ext cx="9538869" cy="2891665"/>
          </a:xfrm>
        </p:spPr>
        <p:txBody>
          <a:bodyPr anchor="b"/>
          <a:lstStyle>
            <a:lvl1pPr marL="0" indent="0">
              <a:buNone/>
              <a:defRPr sz="7900" b="1"/>
            </a:lvl1pPr>
            <a:lvl2pPr marL="1501563" indent="0">
              <a:buNone/>
              <a:defRPr sz="6500" b="1"/>
            </a:lvl2pPr>
            <a:lvl3pPr marL="3003130" indent="0">
              <a:buNone/>
              <a:defRPr sz="5900" b="1"/>
            </a:lvl3pPr>
            <a:lvl4pPr marL="4504696" indent="0">
              <a:buNone/>
              <a:defRPr sz="5300" b="1"/>
            </a:lvl4pPr>
            <a:lvl5pPr marL="6006259" indent="0">
              <a:buNone/>
              <a:defRPr sz="5300" b="1"/>
            </a:lvl5pPr>
            <a:lvl6pPr marL="7507826" indent="0">
              <a:buNone/>
              <a:defRPr sz="5300" b="1"/>
            </a:lvl6pPr>
            <a:lvl7pPr marL="9009392" indent="0">
              <a:buNone/>
              <a:defRPr sz="5300" b="1"/>
            </a:lvl7pPr>
            <a:lvl8pPr marL="10510956" indent="0">
              <a:buNone/>
              <a:defRPr sz="5300" b="1"/>
            </a:lvl8pPr>
            <a:lvl9pPr marL="12012521" indent="0">
              <a:buNone/>
              <a:defRPr sz="5300" b="1"/>
            </a:lvl9pPr>
          </a:lstStyle>
          <a:p>
            <a:pPr lvl="0"/>
            <a:r>
              <a:rPr lang="en-US" smtClean="0"/>
              <a:t>Click to edit Master text styles</a:t>
            </a:r>
          </a:p>
        </p:txBody>
      </p:sp>
      <p:sp>
        <p:nvSpPr>
          <p:cNvPr id="6" name="Content Placeholder 5"/>
          <p:cNvSpPr>
            <a:spLocks noGrp="1"/>
          </p:cNvSpPr>
          <p:nvPr>
            <p:ph sz="quarter" idx="4"/>
          </p:nvPr>
        </p:nvSpPr>
        <p:spPr>
          <a:xfrm>
            <a:off x="10962585" y="9830235"/>
            <a:ext cx="9538869" cy="17859456"/>
          </a:xfrm>
        </p:spPr>
        <p:txBody>
          <a:bodyPr/>
          <a:lstStyle>
            <a:lvl1pPr>
              <a:defRPr sz="7900"/>
            </a:lvl1pPr>
            <a:lvl2pPr>
              <a:defRPr sz="6500"/>
            </a:lvl2pPr>
            <a:lvl3pPr>
              <a:defRPr sz="5900"/>
            </a:lvl3pPr>
            <a:lvl4pPr>
              <a:defRPr sz="5300"/>
            </a:lvl4pPr>
            <a:lvl5pPr>
              <a:defRPr sz="5300"/>
            </a:lvl5pPr>
            <a:lvl6pPr>
              <a:defRPr sz="5300"/>
            </a:lvl6pPr>
            <a:lvl7pPr>
              <a:defRPr sz="5300"/>
            </a:lvl7pPr>
            <a:lvl8pPr>
              <a:defRPr sz="5300"/>
            </a:lvl8pPr>
            <a:lvl9pPr>
              <a:defRPr sz="5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1D0ECD-02EE-4282-A6DB-5F67482D8144}" type="datetimeFigureOut">
              <a:rPr lang="en-US" smtClean="0"/>
              <a:t>1/25/2017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721548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1D0ECD-02EE-4282-A6DB-5F67482D8144}" type="datetimeFigureOut">
              <a:rPr lang="en-US" smtClean="0"/>
              <a:t>1/25/2017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4061084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1D0ECD-02EE-4282-A6DB-5F67482D8144}" type="datetimeFigureOut">
              <a:rPr lang="en-US" smtClean="0"/>
              <a:t>1/25/2017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1852176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79027" y="1234160"/>
            <a:ext cx="7099828" cy="5252359"/>
          </a:xfrm>
        </p:spPr>
        <p:txBody>
          <a:bodyPr anchor="b"/>
          <a:lstStyle>
            <a:lvl1pPr algn="l">
              <a:defRPr sz="6500" b="1"/>
            </a:lvl1pPr>
          </a:lstStyle>
          <a:p>
            <a:r>
              <a:rPr lang="en-US" smtClean="0"/>
              <a:t>Click to edit Master title style</a:t>
            </a:r>
            <a:endParaRPr lang="en-US"/>
          </a:p>
        </p:txBody>
      </p:sp>
      <p:sp>
        <p:nvSpPr>
          <p:cNvPr id="3" name="Content Placeholder 2"/>
          <p:cNvSpPr>
            <a:spLocks noGrp="1"/>
          </p:cNvSpPr>
          <p:nvPr>
            <p:ph idx="1"/>
          </p:nvPr>
        </p:nvSpPr>
        <p:spPr>
          <a:xfrm>
            <a:off x="8437368" y="1234167"/>
            <a:ext cx="12064085" cy="26455530"/>
          </a:xfrm>
        </p:spPr>
        <p:txBody>
          <a:bodyPr/>
          <a:lstStyle>
            <a:lvl1pPr>
              <a:defRPr sz="10500"/>
            </a:lvl1pPr>
            <a:lvl2pPr>
              <a:defRPr sz="9200"/>
            </a:lvl2pPr>
            <a:lvl3pPr>
              <a:defRPr sz="7900"/>
            </a:lvl3pPr>
            <a:lvl4pPr>
              <a:defRPr sz="6500"/>
            </a:lvl4pPr>
            <a:lvl5pPr>
              <a:defRPr sz="6500"/>
            </a:lvl5pPr>
            <a:lvl6pPr>
              <a:defRPr sz="6500"/>
            </a:lvl6pPr>
            <a:lvl7pPr>
              <a:defRPr sz="6500"/>
            </a:lvl7pPr>
            <a:lvl8pPr>
              <a:defRPr sz="6500"/>
            </a:lvl8pPr>
            <a:lvl9pPr>
              <a:defRPr sz="6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79027" y="6486526"/>
            <a:ext cx="7099828" cy="21203170"/>
          </a:xfrm>
        </p:spPr>
        <p:txBody>
          <a:bodyPr/>
          <a:lstStyle>
            <a:lvl1pPr marL="0" indent="0">
              <a:buNone/>
              <a:defRPr sz="4600"/>
            </a:lvl1pPr>
            <a:lvl2pPr marL="1501563" indent="0">
              <a:buNone/>
              <a:defRPr sz="4000"/>
            </a:lvl2pPr>
            <a:lvl3pPr marL="3003130" indent="0">
              <a:buNone/>
              <a:defRPr sz="3200"/>
            </a:lvl3pPr>
            <a:lvl4pPr marL="4504696" indent="0">
              <a:buNone/>
              <a:defRPr sz="2900"/>
            </a:lvl4pPr>
            <a:lvl5pPr marL="6006259" indent="0">
              <a:buNone/>
              <a:defRPr sz="2900"/>
            </a:lvl5pPr>
            <a:lvl6pPr marL="7507826" indent="0">
              <a:buNone/>
              <a:defRPr sz="2900"/>
            </a:lvl6pPr>
            <a:lvl7pPr marL="9009392" indent="0">
              <a:buNone/>
              <a:defRPr sz="2900"/>
            </a:lvl7pPr>
            <a:lvl8pPr marL="10510956" indent="0">
              <a:buNone/>
              <a:defRPr sz="2900"/>
            </a:lvl8pPr>
            <a:lvl9pPr marL="12012521" indent="0">
              <a:buNone/>
              <a:defRPr sz="2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1D0ECD-02EE-4282-A6DB-5F67482D8144}" type="datetimeFigureOut">
              <a:rPr lang="en-US" smtClean="0"/>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250215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229925" y="21698268"/>
            <a:ext cx="12948285" cy="2561603"/>
          </a:xfrm>
        </p:spPr>
        <p:txBody>
          <a:bodyPr anchor="b"/>
          <a:lstStyle>
            <a:lvl1pPr algn="l">
              <a:defRPr sz="6500" b="1"/>
            </a:lvl1pPr>
          </a:lstStyle>
          <a:p>
            <a:r>
              <a:rPr lang="en-US" smtClean="0"/>
              <a:t>Click to edit Master title style</a:t>
            </a:r>
            <a:endParaRPr lang="en-US"/>
          </a:p>
        </p:txBody>
      </p:sp>
      <p:sp>
        <p:nvSpPr>
          <p:cNvPr id="3" name="Picture Placeholder 2"/>
          <p:cNvSpPr>
            <a:spLocks noGrp="1"/>
          </p:cNvSpPr>
          <p:nvPr>
            <p:ph type="pic" idx="1"/>
          </p:nvPr>
        </p:nvSpPr>
        <p:spPr>
          <a:xfrm>
            <a:off x="4229925" y="2769687"/>
            <a:ext cx="12948285" cy="18598515"/>
          </a:xfrm>
        </p:spPr>
        <p:txBody>
          <a:bodyPr/>
          <a:lstStyle>
            <a:lvl1pPr marL="0" indent="0">
              <a:buNone/>
              <a:defRPr sz="10500"/>
            </a:lvl1pPr>
            <a:lvl2pPr marL="1501563" indent="0">
              <a:buNone/>
              <a:defRPr sz="9200"/>
            </a:lvl2pPr>
            <a:lvl3pPr marL="3003130" indent="0">
              <a:buNone/>
              <a:defRPr sz="7900"/>
            </a:lvl3pPr>
            <a:lvl4pPr marL="4504696" indent="0">
              <a:buNone/>
              <a:defRPr sz="6500"/>
            </a:lvl4pPr>
            <a:lvl5pPr marL="6006259" indent="0">
              <a:buNone/>
              <a:defRPr sz="6500"/>
            </a:lvl5pPr>
            <a:lvl6pPr marL="7507826" indent="0">
              <a:buNone/>
              <a:defRPr sz="6500"/>
            </a:lvl6pPr>
            <a:lvl7pPr marL="9009392" indent="0">
              <a:buNone/>
              <a:defRPr sz="6500"/>
            </a:lvl7pPr>
            <a:lvl8pPr marL="10510956" indent="0">
              <a:buNone/>
              <a:defRPr sz="6500"/>
            </a:lvl8pPr>
            <a:lvl9pPr marL="12012521" indent="0">
              <a:buNone/>
              <a:defRPr sz="6500"/>
            </a:lvl9pPr>
          </a:lstStyle>
          <a:p>
            <a:endParaRPr lang="en-US"/>
          </a:p>
        </p:txBody>
      </p:sp>
      <p:sp>
        <p:nvSpPr>
          <p:cNvPr id="4" name="Text Placeholder 3"/>
          <p:cNvSpPr>
            <a:spLocks noGrp="1"/>
          </p:cNvSpPr>
          <p:nvPr>
            <p:ph type="body" sz="half" idx="2"/>
          </p:nvPr>
        </p:nvSpPr>
        <p:spPr>
          <a:xfrm>
            <a:off x="4229925" y="24259872"/>
            <a:ext cx="12948285" cy="3637902"/>
          </a:xfrm>
        </p:spPr>
        <p:txBody>
          <a:bodyPr/>
          <a:lstStyle>
            <a:lvl1pPr marL="0" indent="0">
              <a:buNone/>
              <a:defRPr sz="4600"/>
            </a:lvl1pPr>
            <a:lvl2pPr marL="1501563" indent="0">
              <a:buNone/>
              <a:defRPr sz="4000"/>
            </a:lvl2pPr>
            <a:lvl3pPr marL="3003130" indent="0">
              <a:buNone/>
              <a:defRPr sz="3200"/>
            </a:lvl3pPr>
            <a:lvl4pPr marL="4504696" indent="0">
              <a:buNone/>
              <a:defRPr sz="2900"/>
            </a:lvl4pPr>
            <a:lvl5pPr marL="6006259" indent="0">
              <a:buNone/>
              <a:defRPr sz="2900"/>
            </a:lvl5pPr>
            <a:lvl6pPr marL="7507826" indent="0">
              <a:buNone/>
              <a:defRPr sz="2900"/>
            </a:lvl6pPr>
            <a:lvl7pPr marL="9009392" indent="0">
              <a:buNone/>
              <a:defRPr sz="2900"/>
            </a:lvl7pPr>
            <a:lvl8pPr marL="10510956" indent="0">
              <a:buNone/>
              <a:defRPr sz="2900"/>
            </a:lvl8pPr>
            <a:lvl9pPr marL="12012521" indent="0">
              <a:buNone/>
              <a:defRPr sz="2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1D0ECD-02EE-4282-A6DB-5F67482D8144}" type="datetimeFigureOut">
              <a:rPr lang="en-US" smtClean="0"/>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650955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79024" y="1241339"/>
            <a:ext cx="19422427" cy="5166254"/>
          </a:xfrm>
          <a:prstGeom prst="rect">
            <a:avLst/>
          </a:prstGeom>
        </p:spPr>
        <p:txBody>
          <a:bodyPr vert="horz" lIns="300311" tIns="150155" rIns="300311" bIns="150155"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079024" y="7232763"/>
            <a:ext cx="19422427" cy="20456934"/>
          </a:xfrm>
          <a:prstGeom prst="rect">
            <a:avLst/>
          </a:prstGeom>
        </p:spPr>
        <p:txBody>
          <a:bodyPr vert="horz" lIns="300311" tIns="150155" rIns="300311" bIns="15015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079024" y="28730121"/>
            <a:ext cx="5035444" cy="1650331"/>
          </a:xfrm>
          <a:prstGeom prst="rect">
            <a:avLst/>
          </a:prstGeom>
        </p:spPr>
        <p:txBody>
          <a:bodyPr vert="horz" lIns="300311" tIns="150155" rIns="300311" bIns="150155" rtlCol="0" anchor="ctr"/>
          <a:lstStyle>
            <a:lvl1pPr algn="l">
              <a:defRPr sz="4000">
                <a:solidFill>
                  <a:schemeClr val="tx1">
                    <a:tint val="75000"/>
                  </a:schemeClr>
                </a:solidFill>
              </a:defRPr>
            </a:lvl1pPr>
          </a:lstStyle>
          <a:p>
            <a:fld id="{9B1D0ECD-02EE-4282-A6DB-5F67482D8144}" type="datetimeFigureOut">
              <a:rPr lang="en-US" smtClean="0"/>
              <a:t>1/25/2017</a:t>
            </a:fld>
            <a:endParaRPr lang="en-US"/>
          </a:p>
        </p:txBody>
      </p:sp>
      <p:sp>
        <p:nvSpPr>
          <p:cNvPr id="5" name="Footer Placeholder 4"/>
          <p:cNvSpPr>
            <a:spLocks noGrp="1"/>
          </p:cNvSpPr>
          <p:nvPr>
            <p:ph type="ftr" sz="quarter" idx="3"/>
          </p:nvPr>
        </p:nvSpPr>
        <p:spPr>
          <a:xfrm>
            <a:off x="7373331" y="28730121"/>
            <a:ext cx="6833817" cy="1650331"/>
          </a:xfrm>
          <a:prstGeom prst="rect">
            <a:avLst/>
          </a:prstGeom>
        </p:spPr>
        <p:txBody>
          <a:bodyPr vert="horz" lIns="300311" tIns="150155" rIns="300311" bIns="150155" rtlCol="0" anchor="ctr"/>
          <a:lstStyle>
            <a:lvl1pPr algn="ctr">
              <a:defRPr sz="4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466007" y="28730121"/>
            <a:ext cx="5035444" cy="1650331"/>
          </a:xfrm>
          <a:prstGeom prst="rect">
            <a:avLst/>
          </a:prstGeom>
        </p:spPr>
        <p:txBody>
          <a:bodyPr vert="horz" lIns="300311" tIns="150155" rIns="300311" bIns="150155" rtlCol="0" anchor="ctr"/>
          <a:lstStyle>
            <a:lvl1pPr algn="r">
              <a:defRPr sz="4000">
                <a:solidFill>
                  <a:schemeClr val="tx1">
                    <a:tint val="75000"/>
                  </a:schemeClr>
                </a:solidFill>
              </a:defRPr>
            </a:lvl1pPr>
          </a:lstStyle>
          <a:p>
            <a:fld id="{FAB0200C-812E-4C53-80DF-C24A98A344F7}" type="slidenum">
              <a:rPr lang="en-US" smtClean="0"/>
              <a:t>‹#›</a:t>
            </a:fld>
            <a:endParaRPr lang="en-US"/>
          </a:p>
        </p:txBody>
      </p:sp>
    </p:spTree>
    <p:extLst>
      <p:ext uri="{BB962C8B-B14F-4D97-AF65-F5344CB8AC3E}">
        <p14:creationId xmlns:p14="http://schemas.microsoft.com/office/powerpoint/2010/main" val="29171837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003130" rtl="0" eaLnBrk="1" latinLnBrk="0" hangingPunct="1">
        <a:spcBef>
          <a:spcPct val="0"/>
        </a:spcBef>
        <a:buNone/>
        <a:defRPr sz="14500" kern="1200">
          <a:solidFill>
            <a:schemeClr val="tx1"/>
          </a:solidFill>
          <a:latin typeface="+mj-lt"/>
          <a:ea typeface="+mj-ea"/>
          <a:cs typeface="+mj-cs"/>
        </a:defRPr>
      </a:lvl1pPr>
    </p:titleStyle>
    <p:bodyStyle>
      <a:lvl1pPr marL="1126174" indent="-1126174" algn="l" defTabSz="3003130" rtl="0" eaLnBrk="1" latinLnBrk="0" hangingPunct="1">
        <a:spcBef>
          <a:spcPct val="20000"/>
        </a:spcBef>
        <a:buFont typeface="Arial" pitchFamily="34" charset="0"/>
        <a:buChar char="•"/>
        <a:defRPr sz="10500" kern="1200">
          <a:solidFill>
            <a:schemeClr val="tx1"/>
          </a:solidFill>
          <a:latin typeface="+mn-lt"/>
          <a:ea typeface="+mn-ea"/>
          <a:cs typeface="+mn-cs"/>
        </a:defRPr>
      </a:lvl1pPr>
      <a:lvl2pPr marL="2440042" indent="-938480" algn="l" defTabSz="3003130" rtl="0" eaLnBrk="1" latinLnBrk="0" hangingPunct="1">
        <a:spcBef>
          <a:spcPct val="20000"/>
        </a:spcBef>
        <a:buFont typeface="Arial" pitchFamily="34" charset="0"/>
        <a:buChar char="–"/>
        <a:defRPr sz="9200" kern="1200">
          <a:solidFill>
            <a:schemeClr val="tx1"/>
          </a:solidFill>
          <a:latin typeface="+mn-lt"/>
          <a:ea typeface="+mn-ea"/>
          <a:cs typeface="+mn-cs"/>
        </a:defRPr>
      </a:lvl2pPr>
      <a:lvl3pPr marL="3753915" indent="-750782" algn="l" defTabSz="3003130" rtl="0" eaLnBrk="1" latinLnBrk="0" hangingPunct="1">
        <a:spcBef>
          <a:spcPct val="20000"/>
        </a:spcBef>
        <a:buFont typeface="Arial" pitchFamily="34" charset="0"/>
        <a:buChar char="•"/>
        <a:defRPr sz="7900" kern="1200">
          <a:solidFill>
            <a:schemeClr val="tx1"/>
          </a:solidFill>
          <a:latin typeface="+mn-lt"/>
          <a:ea typeface="+mn-ea"/>
          <a:cs typeface="+mn-cs"/>
        </a:defRPr>
      </a:lvl3pPr>
      <a:lvl4pPr marL="5255478"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4pPr>
      <a:lvl5pPr marL="6757040"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5pPr>
      <a:lvl6pPr marL="8258608"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6pPr>
      <a:lvl7pPr marL="9760174"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7pPr>
      <a:lvl8pPr marL="11261737"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8pPr>
      <a:lvl9pPr marL="12763304"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9pPr>
    </p:bodyStyle>
    <p:otherStyle>
      <a:defPPr>
        <a:defRPr lang="en-US"/>
      </a:defPPr>
      <a:lvl1pPr marL="0" algn="l" defTabSz="3003130" rtl="0" eaLnBrk="1" latinLnBrk="0" hangingPunct="1">
        <a:defRPr sz="5900" kern="1200">
          <a:solidFill>
            <a:schemeClr val="tx1"/>
          </a:solidFill>
          <a:latin typeface="+mn-lt"/>
          <a:ea typeface="+mn-ea"/>
          <a:cs typeface="+mn-cs"/>
        </a:defRPr>
      </a:lvl1pPr>
      <a:lvl2pPr marL="1501563" algn="l" defTabSz="3003130" rtl="0" eaLnBrk="1" latinLnBrk="0" hangingPunct="1">
        <a:defRPr sz="5900" kern="1200">
          <a:solidFill>
            <a:schemeClr val="tx1"/>
          </a:solidFill>
          <a:latin typeface="+mn-lt"/>
          <a:ea typeface="+mn-ea"/>
          <a:cs typeface="+mn-cs"/>
        </a:defRPr>
      </a:lvl2pPr>
      <a:lvl3pPr marL="3003130" algn="l" defTabSz="3003130" rtl="0" eaLnBrk="1" latinLnBrk="0" hangingPunct="1">
        <a:defRPr sz="5900" kern="1200">
          <a:solidFill>
            <a:schemeClr val="tx1"/>
          </a:solidFill>
          <a:latin typeface="+mn-lt"/>
          <a:ea typeface="+mn-ea"/>
          <a:cs typeface="+mn-cs"/>
        </a:defRPr>
      </a:lvl3pPr>
      <a:lvl4pPr marL="4504696" algn="l" defTabSz="3003130" rtl="0" eaLnBrk="1" latinLnBrk="0" hangingPunct="1">
        <a:defRPr sz="5900" kern="1200">
          <a:solidFill>
            <a:schemeClr val="tx1"/>
          </a:solidFill>
          <a:latin typeface="+mn-lt"/>
          <a:ea typeface="+mn-ea"/>
          <a:cs typeface="+mn-cs"/>
        </a:defRPr>
      </a:lvl4pPr>
      <a:lvl5pPr marL="6006259" algn="l" defTabSz="3003130" rtl="0" eaLnBrk="1" latinLnBrk="0" hangingPunct="1">
        <a:defRPr sz="5900" kern="1200">
          <a:solidFill>
            <a:schemeClr val="tx1"/>
          </a:solidFill>
          <a:latin typeface="+mn-lt"/>
          <a:ea typeface="+mn-ea"/>
          <a:cs typeface="+mn-cs"/>
        </a:defRPr>
      </a:lvl5pPr>
      <a:lvl6pPr marL="7507826" algn="l" defTabSz="3003130" rtl="0" eaLnBrk="1" latinLnBrk="0" hangingPunct="1">
        <a:defRPr sz="5900" kern="1200">
          <a:solidFill>
            <a:schemeClr val="tx1"/>
          </a:solidFill>
          <a:latin typeface="+mn-lt"/>
          <a:ea typeface="+mn-ea"/>
          <a:cs typeface="+mn-cs"/>
        </a:defRPr>
      </a:lvl6pPr>
      <a:lvl7pPr marL="9009392" algn="l" defTabSz="3003130" rtl="0" eaLnBrk="1" latinLnBrk="0" hangingPunct="1">
        <a:defRPr sz="5900" kern="1200">
          <a:solidFill>
            <a:schemeClr val="tx1"/>
          </a:solidFill>
          <a:latin typeface="+mn-lt"/>
          <a:ea typeface="+mn-ea"/>
          <a:cs typeface="+mn-cs"/>
        </a:defRPr>
      </a:lvl7pPr>
      <a:lvl8pPr marL="10510956" algn="l" defTabSz="3003130" rtl="0" eaLnBrk="1" latinLnBrk="0" hangingPunct="1">
        <a:defRPr sz="5900" kern="1200">
          <a:solidFill>
            <a:schemeClr val="tx1"/>
          </a:solidFill>
          <a:latin typeface="+mn-lt"/>
          <a:ea typeface="+mn-ea"/>
          <a:cs typeface="+mn-cs"/>
        </a:defRPr>
      </a:lvl8pPr>
      <a:lvl9pPr marL="12012521" algn="l" defTabSz="3003130" rtl="0" eaLnBrk="1" latinLnBrk="0" hangingPunct="1">
        <a:defRPr sz="5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hyperlink" Target="https://www.johnlewispartnership.co.uk/csr/our-partners/the-4ps.html" TargetMode="External"/><Relationship Id="rId7" Type="http://schemas.openxmlformats.org/officeDocument/2006/relationships/image" Target="../media/image1.jpg"/><Relationship Id="rId12" Type="http://schemas.openxmlformats.org/officeDocument/2006/relationships/image" Target="../media/image6.png"/><Relationship Id="rId2" Type="http://schemas.openxmlformats.org/officeDocument/2006/relationships/hyperlink" Target="http://about.iceland.co.uk/about-iceland/the-iceland-story/" TargetMode="External"/><Relationship Id="rId1" Type="http://schemas.openxmlformats.org/officeDocument/2006/relationships/slideLayout" Target="../slideLayouts/slideLayout1.xml"/><Relationship Id="rId6" Type="http://schemas.openxmlformats.org/officeDocument/2006/relationships/hyperlink" Target="http://www.lg.com/global/pdf/Sustainability-Report/2012-2013%20Sustainability-Report.pdf" TargetMode="External"/><Relationship Id="rId11" Type="http://schemas.openxmlformats.org/officeDocument/2006/relationships/image" Target="../media/image5.jpeg"/><Relationship Id="rId5" Type="http://schemas.openxmlformats.org/officeDocument/2006/relationships/hyperlink" Target="http://www.lg.com/global/sustainability/employee/talent-management" TargetMode="External"/><Relationship Id="rId10" Type="http://schemas.openxmlformats.org/officeDocument/2006/relationships/image" Target="../media/image4.png"/><Relationship Id="rId4" Type="http://schemas.openxmlformats.org/officeDocument/2006/relationships/hyperlink" Target="https://www.johnlewispartnership.co.uk/content/dam/cws/pdfs/financials/annual-reports/john-lewis-partnership-plc-annual-report-2015.pdf" TargetMode="External"/><Relationship Id="rId9"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324"/>
          <p:cNvSpPr txBox="1">
            <a:spLocks noChangeArrowheads="1"/>
          </p:cNvSpPr>
          <p:nvPr/>
        </p:nvSpPr>
        <p:spPr bwMode="auto">
          <a:xfrm>
            <a:off x="435896" y="1449980"/>
            <a:ext cx="8153400" cy="10897082"/>
          </a:xfrm>
          <a:prstGeom prst="rect">
            <a:avLst/>
          </a:prstGeom>
          <a:noFill/>
          <a:ln w="101600" cap="rnd">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213" tIns="46607" rIns="93213" bIns="46607" numCol="1" anchor="t">
            <a:spAutoFit/>
          </a:bodyPr>
          <a:lstStyle>
            <a:lvl1pPr marL="566738" indent="-566738">
              <a:spcBef>
                <a:spcPct val="0"/>
              </a:spcBef>
              <a:tabLst>
                <a:tab pos="1422400" algn="l"/>
                <a:tab pos="1944688" algn="l"/>
              </a:tabLst>
              <a:defRPr sz="2400">
                <a:solidFill>
                  <a:schemeClr val="tx1"/>
                </a:solidFill>
                <a:latin typeface="Times New Roman" pitchFamily="18" charset="0"/>
              </a:defRPr>
            </a:lvl1pPr>
            <a:lvl2pPr marL="1204913" indent="-406400">
              <a:spcBef>
                <a:spcPct val="0"/>
              </a:spcBef>
              <a:tabLst>
                <a:tab pos="1422400" algn="l"/>
                <a:tab pos="1944688" algn="l"/>
              </a:tabLst>
              <a:defRPr sz="2400">
                <a:solidFill>
                  <a:schemeClr val="tx1"/>
                </a:solidFill>
                <a:latin typeface="Times New Roman" pitchFamily="18" charset="0"/>
              </a:defRPr>
            </a:lvl2pPr>
            <a:lvl3pPr marL="1944688" indent="-344488">
              <a:spcBef>
                <a:spcPct val="0"/>
              </a:spcBef>
              <a:tabLst>
                <a:tab pos="1422400" algn="l"/>
                <a:tab pos="1944688" algn="l"/>
              </a:tabLst>
              <a:defRPr sz="2400">
                <a:solidFill>
                  <a:schemeClr val="tx1"/>
                </a:solidFill>
                <a:latin typeface="Times New Roman" pitchFamily="18" charset="0"/>
              </a:defRPr>
            </a:lvl3pPr>
            <a:lvl4pPr marL="2628900" indent="-457200">
              <a:spcBef>
                <a:spcPct val="0"/>
              </a:spcBef>
              <a:tabLst>
                <a:tab pos="1422400" algn="l"/>
                <a:tab pos="1944688" algn="l"/>
              </a:tabLst>
              <a:defRPr sz="2400">
                <a:solidFill>
                  <a:schemeClr val="tx1"/>
                </a:solidFill>
                <a:latin typeface="Times New Roman" pitchFamily="18" charset="0"/>
              </a:defRPr>
            </a:lvl4pPr>
            <a:lvl5pPr marL="3200400" indent="-457200">
              <a:spcBef>
                <a:spcPct val="0"/>
              </a:spcBef>
              <a:tabLst>
                <a:tab pos="1422400" algn="l"/>
                <a:tab pos="1944688" algn="l"/>
              </a:tabLst>
              <a:defRPr sz="2400">
                <a:solidFill>
                  <a:schemeClr val="tx1"/>
                </a:solidFill>
                <a:latin typeface="Times New Roman" pitchFamily="18" charset="0"/>
              </a:defRPr>
            </a:lvl5pPr>
            <a:lvl6pPr marL="36576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6pPr>
            <a:lvl7pPr marL="41148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7pPr>
            <a:lvl8pPr marL="45720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8pPr>
            <a:lvl9pPr marL="50292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9pPr>
          </a:lstStyle>
          <a:p>
            <a:pPr>
              <a:spcAft>
                <a:spcPct val="50000"/>
              </a:spcAft>
              <a:buClr>
                <a:srgbClr val="008080"/>
              </a:buClr>
              <a:buSzPct val="115000"/>
              <a:buFont typeface="Wingdings 3" pitchFamily="18" charset="2"/>
              <a:buNone/>
            </a:pPr>
            <a:r>
              <a:rPr lang="en-US" sz="3600" dirty="0">
                <a:solidFill>
                  <a:srgbClr val="FF0000"/>
                </a:solidFill>
                <a:cs typeface="Times New Roman" pitchFamily="18" charset="0"/>
              </a:rPr>
              <a:t>Iceland Ltd</a:t>
            </a:r>
            <a:r>
              <a:rPr lang="en-US" sz="1200" dirty="0">
                <a:cs typeface="Times New Roman" pitchFamily="18" charset="0"/>
              </a:rPr>
              <a:t> </a:t>
            </a:r>
          </a:p>
          <a:p>
            <a:pPr>
              <a:spcAft>
                <a:spcPct val="50000"/>
              </a:spcAft>
              <a:buClr>
                <a:srgbClr val="008080"/>
              </a:buClr>
              <a:buSzPct val="115000"/>
              <a:buFont typeface="Wingdings 3" pitchFamily="18" charset="2"/>
              <a:buNone/>
            </a:pPr>
            <a:r>
              <a:rPr lang="en-US" sz="1200" b="1" dirty="0">
                <a:cs typeface="Times New Roman" pitchFamily="18" charset="0"/>
              </a:rPr>
              <a:t>Details about the Company</a:t>
            </a:r>
          </a:p>
          <a:p>
            <a:pPr>
              <a:spcAft>
                <a:spcPct val="50000"/>
              </a:spcAft>
              <a:buClr>
                <a:srgbClr val="008080"/>
              </a:buClr>
              <a:buSzPct val="115000"/>
              <a:buFont typeface="Wingdings 3" pitchFamily="18" charset="2"/>
              <a:buNone/>
            </a:pPr>
            <a:r>
              <a:rPr lang="en-US" sz="1200" dirty="0">
                <a:cs typeface="Times New Roman" pitchFamily="18" charset="0"/>
              </a:rPr>
              <a:t>Contacts: Deeside, Wales, United Kingdom.</a:t>
            </a:r>
          </a:p>
          <a:p>
            <a:pPr>
              <a:spcAft>
                <a:spcPct val="50000"/>
              </a:spcAft>
              <a:buClr>
                <a:srgbClr val="008080"/>
              </a:buClr>
              <a:buSzPct val="115000"/>
              <a:buFont typeface="Wingdings 3" pitchFamily="18" charset="2"/>
              <a:buNone/>
            </a:pPr>
            <a:r>
              <a:rPr lang="en-US" sz="1200" dirty="0">
                <a:cs typeface="Times New Roman" pitchFamily="18" charset="0"/>
              </a:rPr>
              <a:t>Tel: 0800 328 0800</a:t>
            </a:r>
          </a:p>
          <a:p>
            <a:pPr>
              <a:spcAft>
                <a:spcPct val="50000"/>
              </a:spcAft>
              <a:buClr>
                <a:srgbClr val="008080"/>
              </a:buClr>
              <a:buSzPct val="115000"/>
              <a:buFont typeface="Wingdings 3" pitchFamily="18" charset="2"/>
              <a:buNone/>
            </a:pPr>
            <a:r>
              <a:rPr lang="en-US" sz="1200" dirty="0">
                <a:cs typeface="Times New Roman" pitchFamily="18" charset="0"/>
              </a:rPr>
              <a:t>Demographic: over 23,000 employees.</a:t>
            </a:r>
          </a:p>
          <a:p>
            <a:pPr>
              <a:spcAft>
                <a:spcPct val="50000"/>
              </a:spcAft>
              <a:buClr>
                <a:srgbClr val="008080"/>
              </a:buClr>
              <a:buSzPct val="115000"/>
              <a:buFont typeface="Wingdings 3" pitchFamily="18" charset="2"/>
              <a:buNone/>
            </a:pPr>
            <a:r>
              <a:rPr lang="en-US" sz="1200" dirty="0">
                <a:cs typeface="Times New Roman" pitchFamily="18" charset="0"/>
              </a:rPr>
              <a:t>Income: £160 million.</a:t>
            </a:r>
          </a:p>
          <a:p>
            <a:pPr>
              <a:spcAft>
                <a:spcPct val="50000"/>
              </a:spcAft>
              <a:buClr>
                <a:srgbClr val="008080"/>
              </a:buClr>
              <a:buSzPct val="115000"/>
              <a:buFont typeface="Wingdings 3" pitchFamily="18" charset="2"/>
              <a:buNone/>
            </a:pPr>
            <a:r>
              <a:rPr lang="en-US" sz="1200" dirty="0">
                <a:cs typeface="Times New Roman" pitchFamily="18" charset="0"/>
              </a:rPr>
              <a:t>Net Profit: £150 million.</a:t>
            </a:r>
          </a:p>
          <a:p>
            <a:pPr>
              <a:spcAft>
                <a:spcPct val="50000"/>
              </a:spcAft>
              <a:buClr>
                <a:srgbClr val="008080"/>
              </a:buClr>
              <a:buSzPct val="115000"/>
              <a:buFont typeface="Wingdings 3" pitchFamily="18" charset="2"/>
              <a:buNone/>
            </a:pPr>
            <a:r>
              <a:rPr lang="en-US" sz="1200" b="1" dirty="0">
                <a:cs typeface="Times New Roman" pitchFamily="18" charset="0"/>
              </a:rPr>
              <a:t>Brief Background</a:t>
            </a:r>
          </a:p>
          <a:p>
            <a:pPr>
              <a:spcAft>
                <a:spcPct val="50000"/>
              </a:spcAft>
              <a:buClr>
                <a:srgbClr val="008080"/>
              </a:buClr>
              <a:buSzPct val="115000"/>
              <a:buFont typeface="Wingdings 3" pitchFamily="18" charset="2"/>
              <a:buNone/>
            </a:pPr>
            <a:r>
              <a:rPr lang="en-US" sz="1200" dirty="0">
                <a:cs typeface="Times New Roman" pitchFamily="18" charset="0"/>
              </a:rPr>
              <a:t>Founded by Malcolm Walker in 1970 in England and by 1978, Iceland had 28 stores under the same brand. The company has grown to over 800 stores across the UK in the retail industry specializing in frozen foods. </a:t>
            </a:r>
          </a:p>
          <a:p>
            <a:pPr>
              <a:spcAft>
                <a:spcPct val="50000"/>
              </a:spcAft>
              <a:buClr>
                <a:srgbClr val="008080"/>
              </a:buClr>
              <a:buSzPct val="115000"/>
              <a:buFont typeface="Wingdings 3" pitchFamily="18" charset="2"/>
              <a:buNone/>
            </a:pPr>
            <a:r>
              <a:rPr lang="en-US" sz="1200" b="1" dirty="0">
                <a:cs typeface="Times New Roman" pitchFamily="18" charset="0"/>
              </a:rPr>
              <a:t>Analysis of the Company</a:t>
            </a:r>
          </a:p>
          <a:p>
            <a:pPr>
              <a:spcAft>
                <a:spcPct val="50000"/>
              </a:spcAft>
              <a:buClr>
                <a:srgbClr val="008080"/>
              </a:buClr>
              <a:buSzPct val="115000"/>
              <a:buFont typeface="Wingdings 3" pitchFamily="18" charset="2"/>
              <a:buNone/>
            </a:pPr>
            <a:r>
              <a:rPr lang="en-US" sz="1200" b="1" dirty="0">
                <a:cs typeface="Times New Roman" pitchFamily="18" charset="0"/>
              </a:rPr>
              <a:t>•	Individual Level</a:t>
            </a:r>
          </a:p>
          <a:p>
            <a:pPr>
              <a:spcAft>
                <a:spcPct val="50000"/>
              </a:spcAft>
              <a:buClr>
                <a:srgbClr val="008080"/>
              </a:buClr>
              <a:buSzPct val="115000"/>
              <a:buFont typeface="Wingdings 3" pitchFamily="18" charset="2"/>
              <a:buNone/>
            </a:pPr>
            <a:r>
              <a:rPr lang="en-US" sz="1200" dirty="0">
                <a:cs typeface="Times New Roman" pitchFamily="18" charset="0"/>
              </a:rPr>
              <a:t>Iceland employs all kinds of people including managers, technicians, and retailers, skilled and unskilled workers. Their main focus is harnessing increased talent through flexible application mechanisms. </a:t>
            </a:r>
          </a:p>
          <a:p>
            <a:pPr>
              <a:spcAft>
                <a:spcPct val="50000"/>
              </a:spcAft>
              <a:buClr>
                <a:srgbClr val="008080"/>
              </a:buClr>
              <a:buSzPct val="115000"/>
              <a:buFont typeface="Wingdings 3" pitchFamily="18" charset="2"/>
              <a:buNone/>
            </a:pPr>
            <a:r>
              <a:rPr lang="en-US" sz="1200" dirty="0">
                <a:cs typeface="Times New Roman" pitchFamily="18" charset="0"/>
              </a:rPr>
              <a:t>These employees fit into the organization in the post-hiring stage. The company was awarded the Best Company to Work Award in 2012 and 2014 based on their ability to offer employees a Fair Deal. Iceland has an effective well-being support for its employees illustrating increased happiness and job satisfaction. </a:t>
            </a:r>
          </a:p>
          <a:p>
            <a:pPr>
              <a:spcAft>
                <a:spcPct val="50000"/>
              </a:spcAft>
              <a:buClr>
                <a:srgbClr val="008080"/>
              </a:buClr>
              <a:buSzPct val="115000"/>
              <a:buFont typeface="Wingdings 3" pitchFamily="18" charset="2"/>
              <a:buNone/>
            </a:pPr>
            <a:r>
              <a:rPr lang="en-US" sz="1200" dirty="0">
                <a:cs typeface="Times New Roman" pitchFamily="18" charset="0"/>
              </a:rPr>
              <a:t>•</a:t>
            </a:r>
            <a:r>
              <a:rPr lang="en-US" sz="1200" b="1" dirty="0">
                <a:cs typeface="Times New Roman" pitchFamily="18" charset="0"/>
              </a:rPr>
              <a:t>	Team/departmental level</a:t>
            </a:r>
          </a:p>
          <a:p>
            <a:pPr>
              <a:spcAft>
                <a:spcPct val="50000"/>
              </a:spcAft>
              <a:buClr>
                <a:srgbClr val="008080"/>
              </a:buClr>
              <a:buSzPct val="115000"/>
              <a:buFont typeface="Wingdings 3" pitchFamily="18" charset="2"/>
              <a:buNone/>
            </a:pPr>
            <a:r>
              <a:rPr lang="en-US" sz="1200" dirty="0">
                <a:cs typeface="Times New Roman" pitchFamily="18" charset="0"/>
              </a:rPr>
              <a:t>Iceland has a national organizational structure basic to common companies. The senior management from its CEO and founder Malcolm Walker are the top decision makers while other duties are delegated downwards. </a:t>
            </a:r>
          </a:p>
          <a:p>
            <a:pPr>
              <a:spcAft>
                <a:spcPct val="50000"/>
              </a:spcAft>
              <a:buClr>
                <a:srgbClr val="008080"/>
              </a:buClr>
              <a:buSzPct val="115000"/>
              <a:buFont typeface="Wingdings 3" pitchFamily="18" charset="2"/>
              <a:buNone/>
            </a:pPr>
            <a:r>
              <a:rPr lang="en-US" sz="1200" dirty="0">
                <a:cs typeface="Times New Roman" pitchFamily="18" charset="0"/>
              </a:rPr>
              <a:t>Iceland is designed as a descriptive structure where each store is assigned a manager who heads a single store. This type of design ensures that managers are held accountable for their actions and the performance of each store.</a:t>
            </a:r>
          </a:p>
          <a:p>
            <a:pPr>
              <a:spcAft>
                <a:spcPct val="50000"/>
              </a:spcAft>
              <a:buClr>
                <a:srgbClr val="008080"/>
              </a:buClr>
              <a:buSzPct val="115000"/>
              <a:buFont typeface="Wingdings 3" pitchFamily="18" charset="2"/>
              <a:buNone/>
            </a:pPr>
            <a:r>
              <a:rPr lang="en-US" sz="1200" dirty="0">
                <a:cs typeface="Times New Roman" pitchFamily="18" charset="0"/>
              </a:rPr>
              <a:t>Iceland does not support team work effectively sine most decisions are carried out by managers. Most of the managers make decisions that are effective and efficient for their staff. However, individual teams especially in the retail departments are not much encouraged. </a:t>
            </a:r>
          </a:p>
          <a:p>
            <a:pPr>
              <a:spcAft>
                <a:spcPct val="50000"/>
              </a:spcAft>
              <a:buClr>
                <a:srgbClr val="008080"/>
              </a:buClr>
              <a:buSzPct val="115000"/>
              <a:buFont typeface="Wingdings 3" pitchFamily="18" charset="2"/>
              <a:buNone/>
            </a:pPr>
            <a:r>
              <a:rPr lang="en-US" sz="1200" dirty="0">
                <a:cs typeface="Times New Roman" pitchFamily="18" charset="0"/>
              </a:rPr>
              <a:t>Departments, roles, and functions communicate through meetings mostly developed by managers. Moreover, they also utilize internal communication systems that allow reporting, monitoring, and changes in operations.</a:t>
            </a:r>
          </a:p>
          <a:p>
            <a:pPr>
              <a:spcAft>
                <a:spcPct val="50000"/>
              </a:spcAft>
              <a:buClr>
                <a:srgbClr val="008080"/>
              </a:buClr>
              <a:buSzPct val="115000"/>
              <a:buFont typeface="Wingdings 3" pitchFamily="18" charset="2"/>
              <a:buNone/>
            </a:pPr>
            <a:r>
              <a:rPr lang="en-US" sz="1200" dirty="0">
                <a:cs typeface="Times New Roman" pitchFamily="18" charset="0"/>
              </a:rPr>
              <a:t>•	</a:t>
            </a:r>
            <a:r>
              <a:rPr lang="en-US" sz="1200" b="1" dirty="0">
                <a:cs typeface="Times New Roman" pitchFamily="18" charset="0"/>
              </a:rPr>
              <a:t>Organizational Level</a:t>
            </a:r>
          </a:p>
          <a:p>
            <a:pPr indent="577727">
              <a:spcAft>
                <a:spcPct val="50000"/>
              </a:spcAft>
              <a:buClr>
                <a:srgbClr val="008080"/>
              </a:buClr>
              <a:buSzPct val="115000"/>
            </a:pPr>
            <a:r>
              <a:rPr lang="en-US" sz="1200" dirty="0">
                <a:cs typeface="Times New Roman" pitchFamily="18" charset="0"/>
              </a:rPr>
              <a:t>Iceland is based on a culture of fun, well-being, and happiness for employees. They believe that a happy employee equal to increased productivity, performance, and excellent customer service. In turn, this keeps customers happy and willing to buy from the store. The leadership style is transformational leadership. This is based on the continued guidance of Iceland under its founder and current CEO, Malcolm Walker. Walker developed a vision for the company and continues to pursue the vision to its current success. </a:t>
            </a:r>
          </a:p>
          <a:p>
            <a:pPr>
              <a:spcAft>
                <a:spcPct val="50000"/>
              </a:spcAft>
              <a:buClr>
                <a:srgbClr val="008080"/>
              </a:buClr>
              <a:buSzPct val="115000"/>
              <a:buFont typeface="Wingdings 3" pitchFamily="18" charset="2"/>
              <a:buNone/>
            </a:pPr>
            <a:r>
              <a:rPr lang="en-US" sz="1200" dirty="0">
                <a:cs typeface="Times New Roman" pitchFamily="18" charset="0"/>
              </a:rPr>
              <a:t>The effectiveness of the company is mostly financial and in terms of human resources. Iceland has held strong financial performances over the past few years with sustainable cash flows, sales, and profit. Moreover, the company has been recognized for its employee pay and benefits that includes well-being such as Fair Deals and even paid holidays and vacations for managers. The firm’s current net income is about £166 million with a net profit of £155 million. </a:t>
            </a:r>
          </a:p>
          <a:p>
            <a:pPr>
              <a:spcAft>
                <a:spcPct val="50000"/>
              </a:spcAft>
              <a:buClr>
                <a:srgbClr val="008080"/>
              </a:buClr>
              <a:buSzPct val="115000"/>
              <a:buFont typeface="Wingdings 3" pitchFamily="18" charset="2"/>
              <a:buNone/>
            </a:pPr>
            <a:r>
              <a:rPr lang="en-US" sz="1200" b="1" dirty="0">
                <a:cs typeface="Times New Roman" pitchFamily="18" charset="0"/>
              </a:rPr>
              <a:t>Concluding Statement</a:t>
            </a:r>
          </a:p>
          <a:p>
            <a:pPr>
              <a:spcAft>
                <a:spcPct val="50000"/>
              </a:spcAft>
              <a:buClr>
                <a:srgbClr val="008080"/>
              </a:buClr>
              <a:buSzPct val="115000"/>
              <a:buFont typeface="Wingdings 3" pitchFamily="18" charset="2"/>
              <a:buNone/>
            </a:pPr>
            <a:r>
              <a:rPr lang="en-US" sz="1200" dirty="0">
                <a:cs typeface="Times New Roman" pitchFamily="18" charset="0"/>
              </a:rPr>
              <a:t> Iceland is a success story under the leadership of a visionary leader. It welcomes great talent in all areas of its operations. Teamwork is not effectively implemented, but employee benefits, pay, and well-being are of great quality. The culture encourages employee happiness and fun in the company. </a:t>
            </a:r>
            <a:endParaRPr lang="en-US" sz="1200" dirty="0" smtClean="0">
              <a:cs typeface="Times New Roman" pitchFamily="18" charset="0"/>
            </a:endParaRPr>
          </a:p>
          <a:p>
            <a:pPr algn="ctr"/>
            <a:r>
              <a:rPr lang="en-US" sz="1200" dirty="0"/>
              <a:t>References</a:t>
            </a:r>
          </a:p>
          <a:p>
            <a:r>
              <a:rPr lang="en-US" sz="1200" dirty="0"/>
              <a:t>Iceland, 2015. The Iceland Story. Retrieved from </a:t>
            </a:r>
            <a:r>
              <a:rPr lang="en-US" sz="1200" u="sng" dirty="0">
                <a:hlinkClick r:id="rId2"/>
              </a:rPr>
              <a:t>http://about.iceland.co.uk/about-iceland/the-iceland-story/</a:t>
            </a:r>
            <a:endParaRPr lang="en-US" sz="1200" dirty="0"/>
          </a:p>
          <a:p>
            <a:pPr>
              <a:spcAft>
                <a:spcPct val="50000"/>
              </a:spcAft>
              <a:buClr>
                <a:srgbClr val="008080"/>
              </a:buClr>
              <a:buSzPct val="115000"/>
              <a:buFont typeface="Wingdings 3" pitchFamily="18" charset="2"/>
              <a:buNone/>
            </a:pPr>
            <a:endParaRPr lang="en-US" sz="1200" dirty="0">
              <a:cs typeface="Times New Roman" pitchFamily="18" charset="0"/>
            </a:endParaRPr>
          </a:p>
        </p:txBody>
      </p:sp>
      <p:sp>
        <p:nvSpPr>
          <p:cNvPr id="9" name="Rectangle 3"/>
          <p:cNvSpPr txBox="1">
            <a:spLocks noChangeArrowheads="1"/>
          </p:cNvSpPr>
          <p:nvPr/>
        </p:nvSpPr>
        <p:spPr bwMode="auto">
          <a:xfrm>
            <a:off x="409912" y="17022762"/>
            <a:ext cx="8094325" cy="10875174"/>
          </a:xfrm>
          <a:prstGeom prst="rect">
            <a:avLst/>
          </a:prstGeom>
          <a:noFill/>
          <a:ln w="101600" cap="rnd" cmpd="sng">
            <a:solidFill>
              <a:srgbClr val="00B050"/>
            </a:solidFill>
            <a:round/>
          </a:ln>
          <a:effectLst/>
          <a:extLst/>
        </p:spPr>
        <p:txBody>
          <a:bodyPr vert="horz" wrap="square" lIns="86758" tIns="43379" rIns="86758" bIns="43379" numCol="1" anchor="t" anchorCtr="0" compatLnSpc="1">
            <a:prstTxWarp prst="textNoShape">
              <a:avLst/>
            </a:prstTxWarp>
            <a:spAutoFit/>
          </a:bodyPr>
          <a:lstStyle>
            <a:lvl1pPr marL="339725" indent="-339725" algn="l" rtl="0" eaLnBrk="1" fontAlgn="base" hangingPunct="1">
              <a:spcBef>
                <a:spcPct val="20000"/>
              </a:spcBef>
              <a:spcAft>
                <a:spcPct val="0"/>
              </a:spcAft>
              <a:buChar char="•"/>
              <a:defRPr sz="3300">
                <a:solidFill>
                  <a:schemeClr val="tx1"/>
                </a:solidFill>
                <a:latin typeface="+mn-lt"/>
                <a:ea typeface="+mn-ea"/>
                <a:cs typeface="+mn-cs"/>
              </a:defRPr>
            </a:lvl1pPr>
            <a:lvl2pPr marL="739775" indent="-287338" algn="l" rtl="0" eaLnBrk="1" fontAlgn="base" hangingPunct="1">
              <a:spcBef>
                <a:spcPct val="20000"/>
              </a:spcBef>
              <a:spcAft>
                <a:spcPct val="0"/>
              </a:spcAft>
              <a:buChar char="–"/>
              <a:defRPr sz="2700">
                <a:solidFill>
                  <a:schemeClr val="tx1"/>
                </a:solidFill>
                <a:latin typeface="+mn-lt"/>
              </a:defRPr>
            </a:lvl2pPr>
            <a:lvl3pPr marL="1141413" indent="-227013" algn="l" rtl="0" eaLnBrk="1" fontAlgn="base" hangingPunct="1">
              <a:spcBef>
                <a:spcPct val="20000"/>
              </a:spcBef>
              <a:spcAft>
                <a:spcPct val="0"/>
              </a:spcAft>
              <a:buChar char="•"/>
              <a:defRPr sz="2200">
                <a:solidFill>
                  <a:schemeClr val="tx1"/>
                </a:solidFill>
                <a:latin typeface="+mn-lt"/>
              </a:defRPr>
            </a:lvl3pPr>
            <a:lvl4pPr marL="1601788" indent="-234950" algn="l" rtl="0" eaLnBrk="1" fontAlgn="base" hangingPunct="1">
              <a:spcBef>
                <a:spcPct val="20000"/>
              </a:spcBef>
              <a:spcAft>
                <a:spcPct val="0"/>
              </a:spcAft>
              <a:buChar char="–"/>
              <a:defRPr sz="2200">
                <a:solidFill>
                  <a:schemeClr val="tx1"/>
                </a:solidFill>
                <a:latin typeface="+mn-lt"/>
              </a:defRPr>
            </a:lvl4pPr>
            <a:lvl5pPr marL="2055813" indent="-227013" algn="l" rtl="0" eaLnBrk="1" fontAlgn="base" hangingPunct="1">
              <a:spcBef>
                <a:spcPct val="20000"/>
              </a:spcBef>
              <a:spcAft>
                <a:spcPct val="0"/>
              </a:spcAft>
              <a:buChar char="»"/>
              <a:defRPr sz="2200">
                <a:solidFill>
                  <a:schemeClr val="tx1"/>
                </a:solidFill>
                <a:latin typeface="+mn-lt"/>
              </a:defRPr>
            </a:lvl5pPr>
            <a:lvl6pPr marL="2513013" indent="-227013" algn="l" rtl="0" eaLnBrk="1" fontAlgn="base" hangingPunct="1">
              <a:spcBef>
                <a:spcPct val="20000"/>
              </a:spcBef>
              <a:spcAft>
                <a:spcPct val="0"/>
              </a:spcAft>
              <a:buChar char="»"/>
              <a:defRPr sz="2200">
                <a:solidFill>
                  <a:schemeClr val="tx1"/>
                </a:solidFill>
                <a:latin typeface="+mn-lt"/>
              </a:defRPr>
            </a:lvl6pPr>
            <a:lvl7pPr marL="2970213" indent="-227013" algn="l" rtl="0" eaLnBrk="1" fontAlgn="base" hangingPunct="1">
              <a:spcBef>
                <a:spcPct val="20000"/>
              </a:spcBef>
              <a:spcAft>
                <a:spcPct val="0"/>
              </a:spcAft>
              <a:buChar char="»"/>
              <a:defRPr sz="2200">
                <a:solidFill>
                  <a:schemeClr val="tx1"/>
                </a:solidFill>
                <a:latin typeface="+mn-lt"/>
              </a:defRPr>
            </a:lvl7pPr>
            <a:lvl8pPr marL="3427413" indent="-227013" algn="l" rtl="0" eaLnBrk="1" fontAlgn="base" hangingPunct="1">
              <a:spcBef>
                <a:spcPct val="20000"/>
              </a:spcBef>
              <a:spcAft>
                <a:spcPct val="0"/>
              </a:spcAft>
              <a:buChar char="»"/>
              <a:defRPr sz="2200">
                <a:solidFill>
                  <a:schemeClr val="tx1"/>
                </a:solidFill>
                <a:latin typeface="+mn-lt"/>
              </a:defRPr>
            </a:lvl8pPr>
            <a:lvl9pPr marL="3884613" indent="-227013" algn="l" rtl="0" eaLnBrk="1" fontAlgn="base" hangingPunct="1">
              <a:spcBef>
                <a:spcPct val="20000"/>
              </a:spcBef>
              <a:spcAft>
                <a:spcPct val="0"/>
              </a:spcAft>
              <a:buChar char="»"/>
              <a:defRPr sz="2200">
                <a:solidFill>
                  <a:schemeClr val="tx1"/>
                </a:solidFill>
                <a:latin typeface="+mn-lt"/>
              </a:defRPr>
            </a:lvl9pPr>
          </a:lstStyle>
          <a:p>
            <a:pPr marL="322331" indent="-322331" defTabSz="867583"/>
            <a:r>
              <a:rPr lang="en-US" sz="3200" kern="0" dirty="0">
                <a:solidFill>
                  <a:srgbClr val="00B050"/>
                </a:solidFill>
                <a:latin typeface="Times New Roman" pitchFamily="18" charset="0"/>
                <a:cs typeface="Times New Roman" pitchFamily="18" charset="0"/>
              </a:rPr>
              <a:t>John Lewis Partnership</a:t>
            </a:r>
          </a:p>
          <a:p>
            <a:pPr marL="0" indent="0" defTabSz="867583">
              <a:buNone/>
            </a:pPr>
            <a:r>
              <a:rPr lang="en-US" sz="1200" b="1" kern="0" dirty="0">
                <a:solidFill>
                  <a:srgbClr val="000000"/>
                </a:solidFill>
                <a:latin typeface="Times New Roman" pitchFamily="18" charset="0"/>
                <a:cs typeface="Times New Roman" pitchFamily="18" charset="0"/>
              </a:rPr>
              <a:t>Details About the Company:</a:t>
            </a:r>
          </a:p>
          <a:p>
            <a:pPr marL="322331" indent="-322331" defTabSz="867583"/>
            <a:r>
              <a:rPr lang="en-US" sz="1200" kern="0" dirty="0">
                <a:solidFill>
                  <a:srgbClr val="000000"/>
                </a:solidFill>
                <a:latin typeface="Times New Roman" pitchFamily="18" charset="0"/>
                <a:cs typeface="Times New Roman" pitchFamily="18" charset="0"/>
              </a:rPr>
              <a:t>Contacts: 171 Victoria Street, London SW1E 5NN.</a:t>
            </a:r>
          </a:p>
          <a:p>
            <a:pPr marL="322331" indent="-322331" defTabSz="867583"/>
            <a:r>
              <a:rPr lang="en-US" sz="1200" kern="0" dirty="0">
                <a:solidFill>
                  <a:srgbClr val="000000"/>
                </a:solidFill>
                <a:latin typeface="Times New Roman" pitchFamily="18" charset="0"/>
                <a:cs typeface="Times New Roman" pitchFamily="18" charset="0"/>
              </a:rPr>
              <a:t>Mail: John Lewis Partnership, Carlisle Place, London SW1P 1BX.</a:t>
            </a:r>
          </a:p>
          <a:p>
            <a:pPr marL="322331" indent="-322331" defTabSz="867583"/>
            <a:r>
              <a:rPr lang="en-US" sz="1200" kern="0" dirty="0">
                <a:solidFill>
                  <a:srgbClr val="000000"/>
                </a:solidFill>
                <a:latin typeface="Times New Roman" pitchFamily="18" charset="0"/>
                <a:cs typeface="Times New Roman" pitchFamily="18" charset="0"/>
              </a:rPr>
              <a:t>Demographics: 88,900 employees.</a:t>
            </a:r>
          </a:p>
          <a:p>
            <a:pPr marL="322331" indent="-322331" defTabSz="867583"/>
            <a:r>
              <a:rPr lang="en-US" sz="1200" kern="0" dirty="0">
                <a:solidFill>
                  <a:srgbClr val="000000"/>
                </a:solidFill>
                <a:latin typeface="Times New Roman" pitchFamily="18" charset="0"/>
                <a:cs typeface="Times New Roman" pitchFamily="18" charset="0"/>
              </a:rPr>
              <a:t>Revenue: 11 billion pounds.</a:t>
            </a:r>
          </a:p>
          <a:p>
            <a:pPr marL="322331" indent="-322331" defTabSz="867583"/>
            <a:r>
              <a:rPr lang="en-US" sz="1200" kern="0" dirty="0">
                <a:solidFill>
                  <a:srgbClr val="000000"/>
                </a:solidFill>
                <a:latin typeface="Times New Roman" pitchFamily="18" charset="0"/>
                <a:cs typeface="Times New Roman" pitchFamily="18" charset="0"/>
              </a:rPr>
              <a:t>Net Income: 409 million pounds. </a:t>
            </a:r>
          </a:p>
          <a:p>
            <a:pPr marL="322331" indent="-322331" defTabSz="867583"/>
            <a:r>
              <a:rPr lang="en-US" sz="1200" kern="0" dirty="0">
                <a:solidFill>
                  <a:srgbClr val="000000"/>
                </a:solidFill>
                <a:latin typeface="Times New Roman" pitchFamily="18" charset="0"/>
                <a:cs typeface="Times New Roman" pitchFamily="18" charset="0"/>
              </a:rPr>
              <a:t>Background:</a:t>
            </a:r>
          </a:p>
          <a:p>
            <a:pPr marL="322331" indent="-322331" defTabSz="867583"/>
            <a:r>
              <a:rPr lang="en-US" sz="1200" kern="0" dirty="0">
                <a:solidFill>
                  <a:srgbClr val="000000"/>
                </a:solidFill>
                <a:latin typeface="Times New Roman" pitchFamily="18" charset="0"/>
                <a:cs typeface="Times New Roman" pitchFamily="18" charset="0"/>
              </a:rPr>
              <a:t>Founded by John </a:t>
            </a:r>
            <a:r>
              <a:rPr lang="en-US" sz="1200" kern="0" dirty="0" err="1">
                <a:solidFill>
                  <a:srgbClr val="000000"/>
                </a:solidFill>
                <a:latin typeface="Times New Roman" pitchFamily="18" charset="0"/>
                <a:cs typeface="Times New Roman" pitchFamily="18" charset="0"/>
              </a:rPr>
              <a:t>Spedan</a:t>
            </a:r>
            <a:r>
              <a:rPr lang="en-US" sz="1200" kern="0" dirty="0">
                <a:solidFill>
                  <a:srgbClr val="000000"/>
                </a:solidFill>
                <a:latin typeface="Times New Roman" pitchFamily="18" charset="0"/>
                <a:cs typeface="Times New Roman" pitchFamily="18" charset="0"/>
              </a:rPr>
              <a:t> Lewis back in 1864 and later acquired Waitrose in 1937. Lewis set up the business as a partnership with a governance system including a constitution. </a:t>
            </a:r>
          </a:p>
          <a:p>
            <a:pPr marL="0" indent="0" defTabSz="867583">
              <a:buNone/>
            </a:pPr>
            <a:r>
              <a:rPr lang="en-US" sz="1200" b="1" kern="0" dirty="0">
                <a:solidFill>
                  <a:srgbClr val="000000"/>
                </a:solidFill>
                <a:latin typeface="Times New Roman" pitchFamily="18" charset="0"/>
                <a:cs typeface="Times New Roman" pitchFamily="18" charset="0"/>
              </a:rPr>
              <a:t>Analysis of the Company</a:t>
            </a:r>
          </a:p>
          <a:p>
            <a:pPr marL="701899" lvl="1" indent="-272626" defTabSz="867583"/>
            <a:r>
              <a:rPr lang="en-US" sz="1200" b="1" kern="0" dirty="0">
                <a:solidFill>
                  <a:srgbClr val="000000"/>
                </a:solidFill>
                <a:latin typeface="Times New Roman" pitchFamily="18" charset="0"/>
                <a:cs typeface="Times New Roman" pitchFamily="18" charset="0"/>
              </a:rPr>
              <a:t>Individual Level</a:t>
            </a:r>
          </a:p>
          <a:p>
            <a:pPr marL="322331" indent="-322331" defTabSz="867583"/>
            <a:r>
              <a:rPr lang="en-US" sz="1200" kern="0" dirty="0">
                <a:solidFill>
                  <a:srgbClr val="000000"/>
                </a:solidFill>
                <a:latin typeface="Times New Roman" pitchFamily="18" charset="0"/>
                <a:cs typeface="Times New Roman" pitchFamily="18" charset="0"/>
              </a:rPr>
              <a:t>The company employs all kinds of people as all employees are regarded as owners of the company. This includes senior management, managers, supervisors, and personnel. Most of the employees are females at 53% while males are at 43% with White ethnic groups being most employed at nearly 94%.</a:t>
            </a:r>
          </a:p>
          <a:p>
            <a:pPr marL="322331" indent="-322331" defTabSz="867583"/>
            <a:r>
              <a:rPr lang="en-US" sz="1200" kern="0" dirty="0">
                <a:solidFill>
                  <a:srgbClr val="000000"/>
                </a:solidFill>
                <a:latin typeface="Times New Roman" pitchFamily="18" charset="0"/>
                <a:cs typeface="Times New Roman" pitchFamily="18" charset="0"/>
              </a:rPr>
              <a:t>At Lewis, the employees fit in the organization in the post-recruitment stage.  Their main aim is in recruiting and developing talent especially across the Black, Asia, and Minority Ethnic employees. </a:t>
            </a:r>
          </a:p>
          <a:p>
            <a:pPr marL="701899" lvl="1" indent="-272626" defTabSz="867583"/>
            <a:r>
              <a:rPr lang="en-US" sz="1200" b="1" kern="0" dirty="0">
                <a:solidFill>
                  <a:srgbClr val="000000"/>
                </a:solidFill>
                <a:latin typeface="Times New Roman" pitchFamily="18" charset="0"/>
                <a:cs typeface="Times New Roman" pitchFamily="18" charset="0"/>
              </a:rPr>
              <a:t>Team/departmental Level</a:t>
            </a:r>
          </a:p>
          <a:p>
            <a:pPr marL="322331" indent="-322331" defTabSz="867583"/>
            <a:r>
              <a:rPr lang="en-US" sz="1200" kern="0" dirty="0">
                <a:solidFill>
                  <a:srgbClr val="000000"/>
                </a:solidFill>
                <a:latin typeface="Times New Roman" pitchFamily="18" charset="0"/>
                <a:cs typeface="Times New Roman" pitchFamily="18" charset="0"/>
              </a:rPr>
              <a:t>Lewis utilizes a National organizational structure that is headed by the Lewis Partnership Trust Ltd. The organizational structure is governed by a written Constitution that ensures all decisions made are supported by partners or the employees.</a:t>
            </a:r>
          </a:p>
          <a:p>
            <a:pPr marL="322331" indent="-322331" defTabSz="867583"/>
            <a:r>
              <a:rPr lang="en-US" sz="1200" kern="0" dirty="0">
                <a:solidFill>
                  <a:srgbClr val="000000"/>
                </a:solidFill>
                <a:latin typeface="Times New Roman" pitchFamily="18" charset="0"/>
                <a:cs typeface="Times New Roman" pitchFamily="18" charset="0"/>
              </a:rPr>
              <a:t>The company is headed by the Partnership Council, Partnership Board, and the Chairman or managing director. The Partnership Board approves numerous committees on the company’s operations such as CSR, Remuneration, and Risk management. These top bodies and chairman are then delegated to the Partners Council or the employee council HR, CFO, and the Managing directors of its businesses. </a:t>
            </a:r>
          </a:p>
          <a:p>
            <a:pPr marL="322331" indent="-322331" defTabSz="867583"/>
            <a:r>
              <a:rPr lang="en-US" sz="1200" kern="0" dirty="0">
                <a:solidFill>
                  <a:srgbClr val="000000"/>
                </a:solidFill>
                <a:latin typeface="Times New Roman" pitchFamily="18" charset="0"/>
                <a:cs typeface="Times New Roman" pitchFamily="18" charset="0"/>
              </a:rPr>
              <a:t>Lewis Partnership has an effective way of treating their teams through recognition. The company praises its teamwork efforts especially in different departments. Management encourages team work through internal promotions and recruitment as well as increased autonomy to pursue innovations and proposals. </a:t>
            </a:r>
          </a:p>
          <a:p>
            <a:pPr marL="322331" indent="-322331" defTabSz="867583"/>
            <a:r>
              <a:rPr lang="en-US" sz="1200" kern="0" dirty="0">
                <a:solidFill>
                  <a:srgbClr val="000000"/>
                </a:solidFill>
                <a:latin typeface="Times New Roman" pitchFamily="18" charset="0"/>
                <a:cs typeface="Times New Roman" pitchFamily="18" charset="0"/>
              </a:rPr>
              <a:t>Departments/roles/functions communicate effectively through the Partnership council, committees, and forums. Employees across different teams are able to collaborate on new ideas and proposals. </a:t>
            </a:r>
          </a:p>
          <a:p>
            <a:pPr marL="701899" lvl="1" indent="-272626" defTabSz="867583"/>
            <a:r>
              <a:rPr lang="en-US" sz="1200" b="1" kern="0" dirty="0">
                <a:solidFill>
                  <a:srgbClr val="000000"/>
                </a:solidFill>
                <a:latin typeface="Times New Roman" pitchFamily="18" charset="0"/>
                <a:cs typeface="Times New Roman" pitchFamily="18" charset="0"/>
              </a:rPr>
              <a:t>Organizational Level     </a:t>
            </a:r>
          </a:p>
          <a:p>
            <a:pPr marL="322331" indent="-322331" defTabSz="867583"/>
            <a:r>
              <a:rPr lang="en-US" sz="1200" kern="0" dirty="0">
                <a:solidFill>
                  <a:srgbClr val="000000"/>
                </a:solidFill>
                <a:latin typeface="Times New Roman" pitchFamily="18" charset="0"/>
                <a:cs typeface="Times New Roman" pitchFamily="18" charset="0"/>
              </a:rPr>
              <a:t>Lewis Partnership organizational culture is based on creating and developing better careers, better performing employees, and better pay. This is enshrined in their 4Ps including performance, progression, pay, and productivity. The type of leadership illustrated is servant leadership where managers and top management act as servants and stewards ready to listen and act on individual employee needs. </a:t>
            </a:r>
          </a:p>
          <a:p>
            <a:pPr marL="322331" indent="-322331" defTabSz="867583"/>
            <a:r>
              <a:rPr lang="en-US" sz="1200" kern="0" dirty="0">
                <a:solidFill>
                  <a:srgbClr val="000000"/>
                </a:solidFill>
                <a:latin typeface="Times New Roman" pitchFamily="18" charset="0"/>
                <a:cs typeface="Times New Roman" pitchFamily="18" charset="0"/>
              </a:rPr>
              <a:t>One of the key measures of the company’s success is employee happiness through job satisfaction. The company reported that 77% of employees are satisfied at the company. The company has not been performing optimally in terms of profits. However, the company has gained increased market share with high sales volumes as well as increased number of customers. The company expects to increase profits in the near future from this. Gross Sales reached £10.9 billion with a profit of £442.3 million a 7.5% decrease from the previous year.</a:t>
            </a:r>
          </a:p>
          <a:p>
            <a:pPr marL="0" indent="0" defTabSz="867583">
              <a:buNone/>
            </a:pPr>
            <a:r>
              <a:rPr lang="en-US" sz="1200" b="1" kern="0" dirty="0">
                <a:solidFill>
                  <a:srgbClr val="000000"/>
                </a:solidFill>
                <a:latin typeface="Times New Roman" pitchFamily="18" charset="0"/>
                <a:cs typeface="Times New Roman" pitchFamily="18" charset="0"/>
              </a:rPr>
              <a:t>Concluding Statement</a:t>
            </a:r>
          </a:p>
          <a:p>
            <a:pPr marL="322331" indent="-322331" defTabSz="867583"/>
            <a:r>
              <a:rPr lang="en-US" sz="1200" kern="0" dirty="0">
                <a:solidFill>
                  <a:srgbClr val="000000"/>
                </a:solidFill>
                <a:latin typeface="Times New Roman" pitchFamily="18" charset="0"/>
                <a:cs typeface="Times New Roman" pitchFamily="18" charset="0"/>
              </a:rPr>
              <a:t>John Lewis Partnership is an exceptional company where employees own the company in profits and values. It is diverse in its employment and highly supports team work based on the partnership values. Employees are required to be committed to progress and development as well as the shared values of the company. Its performance is on average and may be able to sustain its future growth.   </a:t>
            </a:r>
          </a:p>
          <a:p>
            <a:pPr marL="0" indent="0" algn="ctr">
              <a:buNone/>
            </a:pPr>
            <a:r>
              <a:rPr lang="en-US" sz="1200" dirty="0">
                <a:latin typeface="Times New Roman" pitchFamily="18" charset="0"/>
                <a:cs typeface="Times New Roman" pitchFamily="18" charset="0"/>
              </a:rPr>
              <a:t>References</a:t>
            </a:r>
          </a:p>
          <a:p>
            <a:pPr marL="0" indent="0">
              <a:buNone/>
            </a:pPr>
            <a:r>
              <a:rPr lang="en-US" sz="1200" dirty="0">
                <a:latin typeface="Times New Roman" pitchFamily="18" charset="0"/>
                <a:cs typeface="Times New Roman" pitchFamily="18" charset="0"/>
              </a:rPr>
              <a:t>John Lewis Partnership, (2016). Working for Us. Retrieved from </a:t>
            </a:r>
            <a:r>
              <a:rPr lang="en-US" sz="1200" u="sng" dirty="0">
                <a:latin typeface="Times New Roman" pitchFamily="18" charset="0"/>
                <a:cs typeface="Times New Roman" pitchFamily="18" charset="0"/>
                <a:hlinkClick r:id="rId3"/>
              </a:rPr>
              <a:t>https://www.johnlewispartnership.co.uk/csr/our-partners/the-4ps.html</a:t>
            </a:r>
            <a:endParaRPr lang="en-US" sz="1200" dirty="0">
              <a:latin typeface="Times New Roman" pitchFamily="18" charset="0"/>
              <a:cs typeface="Times New Roman" pitchFamily="18" charset="0"/>
            </a:endParaRPr>
          </a:p>
          <a:p>
            <a:pPr marL="0" indent="0">
              <a:buNone/>
            </a:pPr>
            <a:r>
              <a:rPr lang="en-US" sz="1200" dirty="0">
                <a:latin typeface="Times New Roman" pitchFamily="18" charset="0"/>
                <a:cs typeface="Times New Roman" pitchFamily="18" charset="0"/>
              </a:rPr>
              <a:t>John Lewis Partnership, (2015). Annual Report 2015. Retrieved from </a:t>
            </a:r>
            <a:r>
              <a:rPr lang="en-US" sz="1200" u="sng" dirty="0">
                <a:latin typeface="Times New Roman" pitchFamily="18" charset="0"/>
                <a:cs typeface="Times New Roman" pitchFamily="18" charset="0"/>
                <a:hlinkClick r:id="rId4"/>
              </a:rPr>
              <a:t>https://www.johnlewispartnership.co.uk/content/dam/cws/pdfs/financials/annual-reports/john-lewis-partnership-plc-annual-report-2015.pdf</a:t>
            </a:r>
            <a:endParaRPr lang="en-US" sz="1200" dirty="0">
              <a:latin typeface="Times New Roman" pitchFamily="18" charset="0"/>
              <a:cs typeface="Times New Roman" pitchFamily="18" charset="0"/>
            </a:endParaRPr>
          </a:p>
          <a:p>
            <a:pPr marL="0" indent="0" defTabSz="867583" eaLnBrk="0" hangingPunct="0">
              <a:spcBef>
                <a:spcPct val="75000"/>
              </a:spcBef>
              <a:spcAft>
                <a:spcPct val="25000"/>
              </a:spcAft>
              <a:buClr>
                <a:srgbClr val="008080"/>
              </a:buClr>
              <a:buSzPct val="115000"/>
              <a:buNone/>
            </a:pPr>
            <a:endParaRPr lang="en-US" sz="1200" b="1" kern="0" dirty="0">
              <a:solidFill>
                <a:srgbClr val="000000"/>
              </a:solidFill>
              <a:latin typeface="Times New Roman" pitchFamily="18" charset="0"/>
              <a:cs typeface="Times New Roman" pitchFamily="18" charset="0"/>
            </a:endParaRPr>
          </a:p>
        </p:txBody>
      </p:sp>
      <p:sp>
        <p:nvSpPr>
          <p:cNvPr id="10" name="Text Box 364"/>
          <p:cNvSpPr txBox="1">
            <a:spLocks noChangeArrowheads="1"/>
          </p:cNvSpPr>
          <p:nvPr/>
        </p:nvSpPr>
        <p:spPr bwMode="auto">
          <a:xfrm>
            <a:off x="12487885" y="7192961"/>
            <a:ext cx="8188765" cy="9363476"/>
          </a:xfrm>
          <a:prstGeom prst="rect">
            <a:avLst/>
          </a:prstGeom>
          <a:noFill/>
          <a:ln w="101600" cap="rnd">
            <a:solidFill>
              <a:srgbClr val="C0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758" tIns="43379" rIns="86758" bIns="43379" numCol="1">
            <a:spAutoFit/>
          </a:bodyPr>
          <a:lstStyle>
            <a:lvl1pPr marL="609600" indent="-495300">
              <a:spcBef>
                <a:spcPct val="0"/>
              </a:spcBef>
              <a:defRPr sz="2400">
                <a:solidFill>
                  <a:schemeClr val="tx1"/>
                </a:solidFill>
                <a:latin typeface="Times New Roman" pitchFamily="18" charset="0"/>
              </a:defRPr>
            </a:lvl1pPr>
            <a:lvl2pPr marL="1333500" indent="-609600">
              <a:spcBef>
                <a:spcPct val="0"/>
              </a:spcBef>
              <a:defRPr sz="2400">
                <a:solidFill>
                  <a:schemeClr val="tx1"/>
                </a:solidFill>
                <a:latin typeface="Times New Roman" pitchFamily="18" charset="0"/>
              </a:defRPr>
            </a:lvl2pPr>
            <a:lvl3pPr marL="2057400" indent="-609600">
              <a:spcBef>
                <a:spcPct val="0"/>
              </a:spcBef>
              <a:defRPr sz="2400">
                <a:solidFill>
                  <a:schemeClr val="tx1"/>
                </a:solidFill>
                <a:latin typeface="Times New Roman" pitchFamily="18" charset="0"/>
              </a:defRPr>
            </a:lvl3pPr>
            <a:lvl4pPr marL="2781300" indent="-609600">
              <a:spcBef>
                <a:spcPct val="0"/>
              </a:spcBef>
              <a:defRPr sz="2400">
                <a:solidFill>
                  <a:schemeClr val="tx1"/>
                </a:solidFill>
                <a:latin typeface="Times New Roman" pitchFamily="18" charset="0"/>
              </a:defRPr>
            </a:lvl4pPr>
            <a:lvl5pPr marL="3505200" indent="-609600">
              <a:spcBef>
                <a:spcPct val="0"/>
              </a:spcBef>
              <a:defRPr sz="2400">
                <a:solidFill>
                  <a:schemeClr val="tx1"/>
                </a:solidFill>
                <a:latin typeface="Times New Roman" pitchFamily="18" charset="0"/>
              </a:defRPr>
            </a:lvl5pPr>
            <a:lvl6pPr marL="3962400" indent="-609600" eaLnBrk="0" fontAlgn="base" hangingPunct="0">
              <a:spcBef>
                <a:spcPct val="0"/>
              </a:spcBef>
              <a:spcAft>
                <a:spcPct val="0"/>
              </a:spcAft>
              <a:defRPr sz="2400">
                <a:solidFill>
                  <a:schemeClr val="tx1"/>
                </a:solidFill>
                <a:latin typeface="Times New Roman" pitchFamily="18" charset="0"/>
              </a:defRPr>
            </a:lvl6pPr>
            <a:lvl7pPr marL="4419600" indent="-609600" eaLnBrk="0" fontAlgn="base" hangingPunct="0">
              <a:spcBef>
                <a:spcPct val="0"/>
              </a:spcBef>
              <a:spcAft>
                <a:spcPct val="0"/>
              </a:spcAft>
              <a:defRPr sz="2400">
                <a:solidFill>
                  <a:schemeClr val="tx1"/>
                </a:solidFill>
                <a:latin typeface="Times New Roman" pitchFamily="18" charset="0"/>
              </a:defRPr>
            </a:lvl7pPr>
            <a:lvl8pPr marL="4876800" indent="-609600" eaLnBrk="0" fontAlgn="base" hangingPunct="0">
              <a:spcBef>
                <a:spcPct val="0"/>
              </a:spcBef>
              <a:spcAft>
                <a:spcPct val="0"/>
              </a:spcAft>
              <a:defRPr sz="2400">
                <a:solidFill>
                  <a:schemeClr val="tx1"/>
                </a:solidFill>
                <a:latin typeface="Times New Roman" pitchFamily="18" charset="0"/>
              </a:defRPr>
            </a:lvl8pPr>
            <a:lvl9pPr marL="5334000" indent="-609600" eaLnBrk="0" fontAlgn="base" hangingPunct="0">
              <a:spcBef>
                <a:spcPct val="0"/>
              </a:spcBef>
              <a:spcAft>
                <a:spcPct val="0"/>
              </a:spcAft>
              <a:defRPr sz="2400">
                <a:solidFill>
                  <a:schemeClr val="tx1"/>
                </a:solidFill>
                <a:latin typeface="Times New Roman" pitchFamily="18" charset="0"/>
              </a:defRPr>
            </a:lvl9pPr>
          </a:lstStyle>
          <a:p>
            <a:pPr marL="578388" indent="-469941" defTabSz="867583"/>
            <a:r>
              <a:rPr lang="en-US" sz="3200" b="1" kern="0" dirty="0">
                <a:solidFill>
                  <a:srgbClr val="C00000"/>
                </a:solidFill>
              </a:rPr>
              <a:t>LG Electronics</a:t>
            </a:r>
          </a:p>
          <a:p>
            <a:pPr marL="108448" indent="0" defTabSz="867583"/>
            <a:r>
              <a:rPr lang="en-US" sz="1200" b="1" kern="0" dirty="0">
                <a:solidFill>
                  <a:srgbClr val="000000"/>
                </a:solidFill>
              </a:rPr>
              <a:t>Details of the Company</a:t>
            </a:r>
          </a:p>
          <a:p>
            <a:pPr marL="578388" indent="-469941" defTabSz="867583"/>
            <a:r>
              <a:rPr lang="en-US" sz="1200" kern="0" dirty="0">
                <a:solidFill>
                  <a:srgbClr val="000000"/>
                </a:solidFill>
              </a:rPr>
              <a:t>Contact: </a:t>
            </a:r>
            <a:r>
              <a:rPr lang="en-US" sz="1200" kern="0" dirty="0" err="1">
                <a:solidFill>
                  <a:srgbClr val="000000"/>
                </a:solidFill>
              </a:rPr>
              <a:t>lG</a:t>
            </a:r>
            <a:r>
              <a:rPr lang="en-US" sz="1200" kern="0" dirty="0">
                <a:solidFill>
                  <a:srgbClr val="000000"/>
                </a:solidFill>
              </a:rPr>
              <a:t> twin towers, 128 </a:t>
            </a:r>
            <a:r>
              <a:rPr lang="en-US" sz="1200" kern="0" dirty="0" err="1">
                <a:solidFill>
                  <a:srgbClr val="000000"/>
                </a:solidFill>
              </a:rPr>
              <a:t>Yeoui-daero</a:t>
            </a:r>
            <a:r>
              <a:rPr lang="en-US" sz="1200" kern="0" dirty="0">
                <a:solidFill>
                  <a:srgbClr val="000000"/>
                </a:solidFill>
              </a:rPr>
              <a:t>, </a:t>
            </a:r>
            <a:r>
              <a:rPr lang="en-US" sz="1200" kern="0" dirty="0" err="1">
                <a:solidFill>
                  <a:srgbClr val="000000"/>
                </a:solidFill>
              </a:rPr>
              <a:t>Yeongdeungpo-gu</a:t>
            </a:r>
            <a:r>
              <a:rPr lang="en-US" sz="1200" kern="0" dirty="0">
                <a:solidFill>
                  <a:srgbClr val="000000"/>
                </a:solidFill>
              </a:rPr>
              <a:t>, Seoul, Korea.</a:t>
            </a:r>
          </a:p>
          <a:p>
            <a:pPr marL="578388" indent="-469941" defTabSz="867583"/>
            <a:r>
              <a:rPr lang="en-US" sz="1200" kern="0" dirty="0">
                <a:solidFill>
                  <a:srgbClr val="000000"/>
                </a:solidFill>
              </a:rPr>
              <a:t>Tel: 82-2-3777-3263.</a:t>
            </a:r>
          </a:p>
          <a:p>
            <a:pPr marL="578388" indent="-469941" defTabSz="867583"/>
            <a:r>
              <a:rPr lang="en-US" sz="1200" kern="0" dirty="0">
                <a:solidFill>
                  <a:srgbClr val="000000"/>
                </a:solidFill>
              </a:rPr>
              <a:t>Demographic: 82,000 employees</a:t>
            </a:r>
          </a:p>
          <a:p>
            <a:pPr marL="578388" indent="-469941" defTabSz="867583"/>
            <a:r>
              <a:rPr lang="en-US" sz="1200" kern="0" dirty="0">
                <a:solidFill>
                  <a:srgbClr val="000000"/>
                </a:solidFill>
              </a:rPr>
              <a:t>Net Income: 56 trillion Korean won</a:t>
            </a:r>
          </a:p>
          <a:p>
            <a:pPr marL="578388" indent="-469941" defTabSz="867583"/>
            <a:r>
              <a:rPr lang="en-US" sz="1200" kern="0" dirty="0">
                <a:solidFill>
                  <a:srgbClr val="000000"/>
                </a:solidFill>
              </a:rPr>
              <a:t>Net Profit: 11.2 trillion Korean won </a:t>
            </a:r>
          </a:p>
          <a:p>
            <a:pPr marL="108448" indent="0" defTabSz="867583"/>
            <a:r>
              <a:rPr lang="en-US" sz="1200" b="1" kern="0" dirty="0">
                <a:solidFill>
                  <a:srgbClr val="000000"/>
                </a:solidFill>
              </a:rPr>
              <a:t>Brief Background</a:t>
            </a:r>
          </a:p>
          <a:p>
            <a:pPr marL="578388" indent="-469941" defTabSz="867583"/>
            <a:r>
              <a:rPr lang="en-US" sz="1200" kern="0" dirty="0">
                <a:solidFill>
                  <a:srgbClr val="000000"/>
                </a:solidFill>
              </a:rPr>
              <a:t>LG was founded under the name </a:t>
            </a:r>
            <a:r>
              <a:rPr lang="en-US" sz="1200" kern="0" dirty="0" err="1">
                <a:solidFill>
                  <a:srgbClr val="000000"/>
                </a:solidFill>
              </a:rPr>
              <a:t>GoldStar</a:t>
            </a:r>
            <a:r>
              <a:rPr lang="en-US" sz="1200" kern="0" dirty="0">
                <a:solidFill>
                  <a:srgbClr val="000000"/>
                </a:solidFill>
              </a:rPr>
              <a:t> by the Korean government in 1958 to develop electronics for the Korean market after the war. It began exporting electronics to the U.S in the 1980s and later adopted the brand LG in 1994. Currently LG is a global leader in manufacture of electronics including TVs, Fridges, and mobile devices among others. </a:t>
            </a:r>
          </a:p>
          <a:p>
            <a:pPr marL="108448" indent="0" defTabSz="867583"/>
            <a:r>
              <a:rPr lang="en-US" sz="1200" b="1" kern="0" dirty="0">
                <a:solidFill>
                  <a:srgbClr val="000000"/>
                </a:solidFill>
              </a:rPr>
              <a:t>Analysis of the Company</a:t>
            </a:r>
          </a:p>
          <a:p>
            <a:pPr marL="1265225" lvl="1" indent="-578388" defTabSz="867583"/>
            <a:r>
              <a:rPr lang="en-US" sz="1200" b="1" kern="0" dirty="0">
                <a:solidFill>
                  <a:srgbClr val="000000"/>
                </a:solidFill>
              </a:rPr>
              <a:t>Individual level</a:t>
            </a:r>
          </a:p>
          <a:p>
            <a:pPr marL="578388" indent="-469941" defTabSz="867583"/>
            <a:r>
              <a:rPr lang="en-US" sz="1200" kern="0" dirty="0">
                <a:solidFill>
                  <a:srgbClr val="000000"/>
                </a:solidFill>
              </a:rPr>
              <a:t>LG Electronics is an international brand with a wide variety of job offering. Therefore, it employs international talent across different areas of its industry to work in different regions of the world including all continents of the world. </a:t>
            </a:r>
          </a:p>
          <a:p>
            <a:pPr marL="578388" indent="-469941" defTabSz="867583"/>
            <a:r>
              <a:rPr lang="en-US" sz="1200" kern="0" dirty="0">
                <a:solidFill>
                  <a:srgbClr val="000000"/>
                </a:solidFill>
              </a:rPr>
              <a:t>The employees fit into the company through the pre-hiring and post-hiring stages. LG has a talent management system that includes industry –academia systems and scholarship programs especially for science and technology graduates. LG also has comprehensive training and talent management systems in the post-hiring stages that help build up its core competencies enabling it to remain a world leader in its industry.</a:t>
            </a:r>
          </a:p>
          <a:p>
            <a:pPr marL="1265225" lvl="1" indent="-578388" defTabSz="867583"/>
            <a:r>
              <a:rPr lang="en-US" sz="1200" b="1" kern="0" dirty="0">
                <a:solidFill>
                  <a:srgbClr val="000000"/>
                </a:solidFill>
              </a:rPr>
              <a:t>Team/departmental level</a:t>
            </a:r>
          </a:p>
          <a:p>
            <a:pPr marL="578388" indent="-469941" defTabSz="867583"/>
            <a:r>
              <a:rPr lang="en-US" sz="1200" kern="0" dirty="0">
                <a:solidFill>
                  <a:srgbClr val="000000"/>
                </a:solidFill>
              </a:rPr>
              <a:t>LG has a global organizational structure that offers its overseas companies the leadership and operational autonomy. This type of structure is designed to ensure speedy decision making processes and respond to regional changes without wasting time and crucial resources. </a:t>
            </a:r>
          </a:p>
          <a:p>
            <a:pPr marL="578388" indent="-469941" defTabSz="867583"/>
            <a:r>
              <a:rPr lang="en-US" sz="1200" kern="0" dirty="0">
                <a:solidFill>
                  <a:srgbClr val="000000"/>
                </a:solidFill>
              </a:rPr>
              <a:t>LG is designed as a contemporary organization that has delegated different roles to heads of administration especially in its overseas businesses. Moreover, the company is headed by a CEO who guides different top executives under the traditional business departments. </a:t>
            </a:r>
          </a:p>
          <a:p>
            <a:pPr marL="578388" indent="-469941" defTabSz="867583"/>
            <a:r>
              <a:rPr lang="en-US" sz="1200" kern="0" dirty="0">
                <a:solidFill>
                  <a:srgbClr val="000000"/>
                </a:solidFill>
              </a:rPr>
              <a:t>LG supports increased team work as the company is diversified in its industry. Moreover, LG has remained on top of its game through innovation. Innovation has been successful through increased team work. Employees are encouraged to work in teams to solve problems and innovate on existing technologies. </a:t>
            </a:r>
          </a:p>
          <a:p>
            <a:pPr marL="578388" indent="-469941" defTabSz="867583"/>
            <a:r>
              <a:rPr lang="en-US" sz="1200" kern="0" dirty="0">
                <a:solidFill>
                  <a:srgbClr val="000000"/>
                </a:solidFill>
              </a:rPr>
              <a:t>Communication of roles, departments, and functions is conducted primarily in training. Furthermore, the company uses meetings and emails to communicate relevant issues in terms of team work. </a:t>
            </a:r>
          </a:p>
          <a:p>
            <a:pPr marL="1265225" lvl="1" indent="-578388" defTabSz="867583"/>
            <a:r>
              <a:rPr lang="en-US" sz="1200" b="1" kern="0" dirty="0">
                <a:solidFill>
                  <a:srgbClr val="000000"/>
                </a:solidFill>
              </a:rPr>
              <a:t>Organizational level</a:t>
            </a:r>
          </a:p>
          <a:p>
            <a:pPr marL="578388" indent="-469941" defTabSz="867583"/>
            <a:r>
              <a:rPr lang="en-US" sz="1200" kern="0" dirty="0">
                <a:solidFill>
                  <a:srgbClr val="000000"/>
                </a:solidFill>
              </a:rPr>
              <a:t>LG’s organizational culture is pursuing to become the number 1 through people-oriented management and customer value creation. The company utilizes a transaction type of leadership where there is increased resistance to change especially in LG’s company structure. Moreover, the company also rewards its employees highly illustrating increased motivation. </a:t>
            </a:r>
          </a:p>
          <a:p>
            <a:pPr marL="578388" indent="-469941" defTabSz="867583"/>
            <a:r>
              <a:rPr lang="en-US" sz="1200" kern="0" dirty="0">
                <a:solidFill>
                  <a:srgbClr val="000000"/>
                </a:solidFill>
              </a:rPr>
              <a:t>The company has performed tremendously based on the reduced employee turnover and increased profits. The company recorded a decrease in all its financial in 2015 in net income, profits, and equity. </a:t>
            </a:r>
          </a:p>
          <a:p>
            <a:pPr marL="108448" indent="0" defTabSz="867583"/>
            <a:r>
              <a:rPr lang="en-US" sz="1200" b="1" kern="0" dirty="0">
                <a:solidFill>
                  <a:srgbClr val="000000"/>
                </a:solidFill>
              </a:rPr>
              <a:t>Concluding Statement</a:t>
            </a:r>
          </a:p>
          <a:p>
            <a:pPr marL="578388" indent="-469941" defTabSz="867583"/>
            <a:r>
              <a:rPr lang="en-US" sz="1200" kern="0" dirty="0">
                <a:solidFill>
                  <a:srgbClr val="000000"/>
                </a:solidFill>
              </a:rPr>
              <a:t>LG is a successful and multinational electronic company. It has highly developed employment systems and a wide global talent management system. It has the ability to foster teams to tap into the innovation pool. Its corporate culture and leadership style are less contemporary while its performance is still below </a:t>
            </a:r>
            <a:r>
              <a:rPr lang="en-US" sz="1200" kern="0" dirty="0" smtClean="0">
                <a:solidFill>
                  <a:srgbClr val="000000"/>
                </a:solidFill>
              </a:rPr>
              <a:t>average.</a:t>
            </a:r>
          </a:p>
          <a:p>
            <a:pPr marL="578388" indent="-469941" defTabSz="867583"/>
            <a:r>
              <a:rPr lang="en-US" sz="1200" kern="0" dirty="0" smtClean="0">
                <a:solidFill>
                  <a:srgbClr val="000000"/>
                </a:solidFill>
              </a:rPr>
              <a:t> </a:t>
            </a:r>
            <a:endParaRPr lang="en-US" sz="1200" kern="0" dirty="0">
              <a:solidFill>
                <a:srgbClr val="000000"/>
              </a:solidFill>
            </a:endParaRPr>
          </a:p>
          <a:p>
            <a:pPr algn="ctr"/>
            <a:r>
              <a:rPr lang="en-US" sz="1200" dirty="0"/>
              <a:t>References</a:t>
            </a:r>
          </a:p>
          <a:p>
            <a:r>
              <a:rPr lang="en-US" sz="1200" dirty="0"/>
              <a:t>LG, 2015. </a:t>
            </a:r>
            <a:r>
              <a:rPr lang="en-US" sz="1200" i="1" dirty="0"/>
              <a:t>Talent Management</a:t>
            </a:r>
            <a:r>
              <a:rPr lang="en-US" sz="1200" dirty="0"/>
              <a:t>. Retrieved from </a:t>
            </a:r>
            <a:r>
              <a:rPr lang="en-US" sz="1200" u="sng" dirty="0">
                <a:hlinkClick r:id="rId5"/>
              </a:rPr>
              <a:t>http://www.lg.com/global/sustainability/employee/talent-management</a:t>
            </a:r>
            <a:endParaRPr lang="en-US" sz="1200" dirty="0"/>
          </a:p>
          <a:p>
            <a:r>
              <a:rPr lang="en-US" sz="1200" dirty="0"/>
              <a:t>LG, 2013. </a:t>
            </a:r>
            <a:r>
              <a:rPr lang="en-US" sz="1200" i="1" dirty="0"/>
              <a:t>Sustainability Report 2012-2013</a:t>
            </a:r>
            <a:r>
              <a:rPr lang="en-US" sz="1200" dirty="0"/>
              <a:t>. Retrieved from </a:t>
            </a:r>
            <a:r>
              <a:rPr lang="en-US" sz="1200" u="sng" dirty="0">
                <a:hlinkClick r:id="rId6"/>
              </a:rPr>
              <a:t>http://www.lg.com/global/pdf/Sustainability-Report/2012-2013%20Sustainability-Report.pdf</a:t>
            </a:r>
            <a:endParaRPr lang="en-US" sz="1200" dirty="0"/>
          </a:p>
          <a:p>
            <a:pPr marL="578388" indent="-469941" algn="ctr" defTabSz="867583">
              <a:spcAft>
                <a:spcPct val="65000"/>
              </a:spcAft>
            </a:pPr>
            <a:endParaRPr lang="en-US" sz="1200" kern="0" dirty="0">
              <a:solidFill>
                <a:srgbClr val="000000"/>
              </a:solidFill>
              <a:latin typeface="Times New Roman"/>
              <a:cs typeface="Times New Roman" pitchFamily="18" charset="0"/>
            </a:endParaRPr>
          </a:p>
        </p:txBody>
      </p:sp>
      <p:pic>
        <p:nvPicPr>
          <p:cNvPr id="11" name="Picture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98438" y="0"/>
            <a:ext cx="5422330" cy="1266825"/>
          </a:xfrm>
          <a:prstGeom prst="rect">
            <a:avLst/>
          </a:prstGeom>
        </p:spPr>
      </p:pic>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426019" y="540164"/>
            <a:ext cx="6868484" cy="6358357"/>
          </a:xfrm>
          <a:prstGeom prst="rect">
            <a:avLst/>
          </a:prstGeom>
        </p:spPr>
      </p:pic>
      <p:pic>
        <p:nvPicPr>
          <p:cNvPr id="1027"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860261" y="16746183"/>
            <a:ext cx="7444011" cy="6733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09912" y="15059692"/>
            <a:ext cx="6241614" cy="1757696"/>
          </a:xfrm>
          <a:prstGeom prst="rect">
            <a:avLst/>
          </a:prstGeom>
        </p:spPr>
      </p:pic>
      <p:pic>
        <p:nvPicPr>
          <p:cNvPr id="14" name="Picture 13"/>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rot="16200000">
            <a:off x="6724461" y="10876637"/>
            <a:ext cx="8860357" cy="2499243"/>
          </a:xfrm>
          <a:prstGeom prst="rect">
            <a:avLst/>
          </a:prstGeom>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9175806" y="24509822"/>
            <a:ext cx="6624158" cy="5666232"/>
          </a:xfrm>
          <a:prstGeom prst="rect">
            <a:avLst/>
          </a:prstGeom>
        </p:spPr>
      </p:pic>
    </p:spTree>
    <p:extLst>
      <p:ext uri="{BB962C8B-B14F-4D97-AF65-F5344CB8AC3E}">
        <p14:creationId xmlns:p14="http://schemas.microsoft.com/office/powerpoint/2010/main" val="17225014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518</TotalTime>
  <Words>1276</Words>
  <Application>Microsoft Office PowerPoint</Application>
  <PresentationFormat>Custom</PresentationFormat>
  <Paragraphs>78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ocampo</dc:creator>
  <cp:lastModifiedBy>ocampo</cp:lastModifiedBy>
  <cp:revision>12</cp:revision>
  <dcterms:created xsi:type="dcterms:W3CDTF">2017-01-25T06:06:23Z</dcterms:created>
  <dcterms:modified xsi:type="dcterms:W3CDTF">2017-01-25T18:00:48Z</dcterms:modified>
</cp:coreProperties>
</file>