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8" r:id="rId8"/>
    <p:sldId id="262" r:id="rId9"/>
    <p:sldId id="263" r:id="rId10"/>
    <p:sldId id="264" r:id="rId11"/>
    <p:sldId id="265" r:id="rId12"/>
    <p:sldId id="266" r:id="rId13"/>
    <p:sldId id="267"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4" d="100"/>
          <a:sy n="64" d="100"/>
        </p:scale>
        <p:origin x="-528" y="300"/>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668" y="183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8AB600-4423-4ED2-8ED5-0F0140B63B9D}" type="datetimeFigureOut">
              <a:rPr lang="en-US" smtClean="0"/>
              <a:t>6/30/2017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9DBAED-5CC6-421C-8F5A-BF71E07066C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F9DBAED-5CC6-421C-8F5A-BF71E07066C8}" type="slidenum">
              <a:rPr lang="en-US" smtClean="0"/>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Given</a:t>
            </a:r>
            <a:r>
              <a:rPr lang="en-US" baseline="0" dirty="0" smtClean="0"/>
              <a:t> that they dissolve in the body fluids, water soluble vitamins are easily eliminated from the body through the urine. On the other hand, they are readily transferred through out the body. Notably, due to their ability to dissolve in water, the vitamins may be lost during preparation and storage of foods.</a:t>
            </a:r>
            <a:r>
              <a:rPr lang="en-US" dirty="0" smtClean="0"/>
              <a:t> A</a:t>
            </a:r>
            <a:r>
              <a:rPr lang="en-US" baseline="0" dirty="0" smtClean="0"/>
              <a:t>s a result, fresh vegetable should be refrigerated while cereals and milk should not be exposed to strong light. Similarly, fruits and vegetables should be washed before cutting, chopping or peeling them. moreover in order to retain most of the vitamins, vegetables should not be overcooked.</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water soluble vitamins plays a major role in the body. For instance inadequate</a:t>
            </a:r>
            <a:r>
              <a:rPr lang="en-US" baseline="0" dirty="0" smtClean="0"/>
              <a:t> folic acid significantly decreases</a:t>
            </a:r>
            <a:r>
              <a:rPr lang="en-US" dirty="0" smtClean="0"/>
              <a:t> </a:t>
            </a:r>
            <a:r>
              <a:rPr lang="en-US" baseline="0" dirty="0" smtClean="0"/>
              <a:t>the rate of congenital defects. As a result, pregnant mothers are advised to take folic acid supplements. Conversely, the B complex vitamins are responsible for healthy skin and vision. They also regulate appetite, improves the functioning of the nervous system and in the formation of red blood cells.</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of the most significant benefit of water soluble vitamins and particularly the folic acid is the prevention of critical congenital</a:t>
            </a:r>
            <a:r>
              <a:rPr lang="en-US" baseline="0" dirty="0" smtClean="0"/>
              <a:t> disorders such as spinal bifida. Moreover, these vitamins plays a vital role in cell metabolism. Additionally, water soluble vitamins maintains the production of collagen; which is responsible for strong cells and tissues.  Therefore, these vitamins facilitates overall health and optimal functioning of the body. On the contrary, deficiency may lead to a wide range of illnesses such as pellagra which result due to inadequate collagen among others.</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Notably, excess intake of water soluble vitamins from food sources does not yield toxicity. This</a:t>
            </a:r>
            <a:r>
              <a:rPr lang="en-US" baseline="0" dirty="0" smtClean="0"/>
              <a:t> is because the vitamins are readily eliminated from the body. However, mega dosage and over usage of vitamin supplements could led to the above toxicity. This is especially common in vitamin C and </a:t>
            </a:r>
            <a:r>
              <a:rPr lang="en-US" baseline="0" dirty="0" err="1" smtClean="0"/>
              <a:t>pantothetic</a:t>
            </a:r>
            <a:r>
              <a:rPr lang="en-US" baseline="0" dirty="0" smtClean="0"/>
              <a:t> acid; which is a form of the B12 vitamin. </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beriberi disease</a:t>
            </a:r>
            <a:r>
              <a:rPr lang="en-US" baseline="0" dirty="0" smtClean="0"/>
              <a:t> is common in poor feeders such as alcoholics. Also, breastfeeding infants whose mothers do not take adequate thiamine are at a higher risk. This also applies to infants who feed on formulas with inadequate thiamine. Notably, the diseases responds well to the treatment, showing quick recovery. However, failure to seek treatment for beriberi can be fatal.</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F9DBAED-5CC6-421C-8F5A-BF71E07066C8}" type="slidenum">
              <a:rPr lang="en-US" smtClean="0"/>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F9DBAED-5CC6-421C-8F5A-BF71E07066C8}"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ts val="0"/>
              </a:spcBef>
            </a:pPr>
            <a:r>
              <a:rPr lang="en-US" dirty="0" smtClean="0"/>
              <a:t>The category into which the vitamins are groped depends on the solvent they dissolve</a:t>
            </a:r>
            <a:r>
              <a:rPr lang="en-US" baseline="0" dirty="0" smtClean="0"/>
              <a:t> in. For instance water soluble vitamins dissolve in water, while fat-soluble vitamins dissolve in fats.</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order to obtain the recommended nutritional intake of vitamins one should eat a balanced diet that is rich in fruits and vegetables. However, in some critical cases some people are advised to take supplementary vitamins. Notably, supplements should not be taken without the</a:t>
            </a:r>
            <a:r>
              <a:rPr lang="en-US" baseline="0" dirty="0" smtClean="0"/>
              <a:t> advice of a physician. This is because, toxicity can arise from over dosage.</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Since fat-soluble vitamins are stored in the body, it is not necessary to</a:t>
            </a:r>
            <a:r>
              <a:rPr lang="en-US" baseline="0" dirty="0" smtClean="0"/>
              <a:t> take them daily. Also, they are more likely to cause toxicity. Given that only a small amount is needed by the body, they should be taken in moderation. Conversely, regular intake of grains, oils, fruits and vegetables would be sufficient to provide the recommended intake of fat-soluble vitamins. Most importantly, regular exposure to the sunlight is important for the synthesis of vitamin D. This especially applies to infants.</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Vitamin D promotes the absorption of calcium</a:t>
            </a:r>
            <a:r>
              <a:rPr lang="en-US" baseline="0" dirty="0" smtClean="0"/>
              <a:t> and phosphorus thus promoting healthy bones and teeth. Conversely, vitamin E acts as an antioxidant that rids the body of free radicals which are responsible for causing a wide range of illnesses. In the same line, beta-carotene is a significant antioxidant. The body converts it into vitamin A. on the other hand, vitamin K is vital in the blood clotting process</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role of vitamin K in blood clotting is essential. Without it the</a:t>
            </a:r>
            <a:r>
              <a:rPr lang="en-US" baseline="0" dirty="0" smtClean="0"/>
              <a:t> blood does not clot. As a result, loss of blood leads to death from over bleeding (hemorrhage). Also, antioxidants eliminate radicals which would otherwise be risk factors for cancer and heart diseases. The vital role played by vitamins facilitates metabolism leading to effective functioning and overall health of the body.</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noted</a:t>
            </a:r>
            <a:r>
              <a:rPr lang="en-US" baseline="0" dirty="0" smtClean="0"/>
              <a:t> elsewhere in this work, fat-soluble vitamins are stored in the body for a long period of time. As a result, deficiency signs and symptoms manifest after around two years. Notably, antioxidants found in fat-soluble vitamins eliminated free radicals which are also carcinogenic. Therefore insufficient intake of fat-soluble vitamins is considered as a risk factor for cancer.</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of the factors that determine the recommended dietary allowance  (RDA) of</a:t>
            </a:r>
            <a:r>
              <a:rPr lang="en-US" baseline="0" dirty="0" smtClean="0"/>
              <a:t> vitamins  are age, health conditions and sex. Other factors such as pregnancy and lactation are also put into consideration. However, in most cases toxicity is attributed to intake of vitamin supplement. It is therefore important to consult a doctor before taking any food supplement. </a:t>
            </a:r>
            <a:endParaRPr lang="en-US" dirty="0"/>
          </a:p>
        </p:txBody>
      </p:sp>
      <p:sp>
        <p:nvSpPr>
          <p:cNvPr id="4" name="Slide Number Placeholder 3"/>
          <p:cNvSpPr>
            <a:spLocks noGrp="1"/>
          </p:cNvSpPr>
          <p:nvPr>
            <p:ph type="sldNum" sz="quarter" idx="10"/>
          </p:nvPr>
        </p:nvSpPr>
        <p:spPr/>
        <p:txBody>
          <a:bodyPr/>
          <a:lstStyle/>
          <a:p>
            <a:fld id="{8F9DBAED-5CC6-421C-8F5A-BF71E07066C8}" type="slidenum">
              <a:rPr lang="en-US" smtClean="0"/>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261B71-D7B0-4307-84AD-50B4982CC03B}" type="datetimeFigureOut">
              <a:rPr lang="en-US" smtClean="0"/>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261B71-D7B0-4307-84AD-50B4982CC03B}" type="datetimeFigureOut">
              <a:rPr lang="en-US" smtClean="0"/>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261B71-D7B0-4307-84AD-50B4982CC03B}" type="datetimeFigureOut">
              <a:rPr lang="en-US" smtClean="0"/>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261B71-D7B0-4307-84AD-50B4982CC03B}" type="datetimeFigureOut">
              <a:rPr lang="en-US" smtClean="0"/>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261B71-D7B0-4307-84AD-50B4982CC03B}" type="datetimeFigureOut">
              <a:rPr lang="en-US" smtClean="0"/>
              <a:t>6/30/2017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261B71-D7B0-4307-84AD-50B4982CC03B}" type="datetimeFigureOut">
              <a:rPr lang="en-US" smtClean="0"/>
              <a:t>6/30/2017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261B71-D7B0-4307-84AD-50B4982CC03B}" type="datetimeFigureOut">
              <a:rPr lang="en-US" smtClean="0"/>
              <a:t>6/30/2017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261B71-D7B0-4307-84AD-50B4982CC03B}" type="datetimeFigureOut">
              <a:rPr lang="en-US" smtClean="0"/>
              <a:t>6/30/2017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261B71-D7B0-4307-84AD-50B4982CC03B}" type="datetimeFigureOut">
              <a:rPr lang="en-US" smtClean="0"/>
              <a:t>6/30/2017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261B71-D7B0-4307-84AD-50B4982CC03B}" type="datetimeFigureOut">
              <a:rPr lang="en-US" smtClean="0"/>
              <a:t>6/30/2017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261B71-D7B0-4307-84AD-50B4982CC03B}" type="datetimeFigureOut">
              <a:rPr lang="en-US" smtClean="0"/>
              <a:t>6/30/2017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EEADCC-17AF-464F-B8D8-9D1EAB9F5778}" type="slidenum">
              <a:rPr lang="en-US" smtClean="0"/>
              <a:t>‹#›</a:t>
            </a:fld>
            <a:endParaRPr lang="en-US"/>
          </a:p>
        </p:txBody>
      </p:sp>
    </p:spTree>
  </p:cSld>
  <p:clrMapOvr>
    <a:masterClrMapping/>
  </p:clrMapOvr>
  <p:transition>
    <p:pull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30000" b="-3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261B71-D7B0-4307-84AD-50B4982CC03B}" type="datetimeFigureOut">
              <a:rPr lang="en-US" smtClean="0"/>
              <a:t>6/30/2017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EEADCC-17AF-464F-B8D8-9D1EAB9F577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pull dir="ru"/>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dietitians.ca/Your-Health/Nutrition-A-Z/Vitamins/Functions-and-Food-Sources-of-Common-Vitamins.aspx"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hyperlink" Target="https://medlineplus.gov/ency/article/000339.ht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noAutofit/>
          </a:bodyPr>
          <a:lstStyle/>
          <a:p>
            <a:r>
              <a:rPr lang="en-US" sz="5400" dirty="0" smtClean="0">
                <a:solidFill>
                  <a:srgbClr val="00B050"/>
                </a:solidFill>
              </a:rPr>
              <a:t>The Functions and Significance and Vitamins</a:t>
            </a:r>
            <a:endParaRPr lang="en-US" sz="5400" dirty="0">
              <a:solidFill>
                <a:srgbClr val="00B050"/>
              </a:solidFill>
            </a:endParaRPr>
          </a:p>
        </p:txBody>
      </p:sp>
      <p:sp>
        <p:nvSpPr>
          <p:cNvPr id="3" name="Subtitle 2"/>
          <p:cNvSpPr>
            <a:spLocks noGrp="1"/>
          </p:cNvSpPr>
          <p:nvPr>
            <p:ph type="subTitle" idx="1"/>
          </p:nvPr>
        </p:nvSpPr>
        <p:spPr>
          <a:xfrm>
            <a:off x="457200" y="2514600"/>
            <a:ext cx="8458200" cy="4343400"/>
          </a:xfrm>
        </p:spPr>
        <p:txBody>
          <a:bodyPr/>
          <a:lstStyle/>
          <a:p>
            <a:endParaRPr lang="en-US" dirty="0"/>
          </a:p>
        </p:txBody>
      </p:sp>
      <p:pic>
        <p:nvPicPr>
          <p:cNvPr id="1027" name="Picture 3" descr="C:\Users\USER\AppData\Local\Microsoft\Windows\Temporary Internet Files\Content.IE5\1FR4D4MH\cartoon-vegetables_medium[1].jpg"/>
          <p:cNvPicPr>
            <a:picLocks noChangeAspect="1" noChangeArrowheads="1"/>
          </p:cNvPicPr>
          <p:nvPr/>
        </p:nvPicPr>
        <p:blipFill>
          <a:blip r:embed="rId3"/>
          <a:srcRect/>
          <a:stretch>
            <a:fillRect/>
          </a:stretch>
        </p:blipFill>
        <p:spPr bwMode="auto">
          <a:xfrm>
            <a:off x="4800600" y="2514600"/>
            <a:ext cx="4343400" cy="4343400"/>
          </a:xfrm>
          <a:prstGeom prst="rect">
            <a:avLst/>
          </a:prstGeom>
          <a:noFill/>
        </p:spPr>
      </p:pic>
      <p:pic>
        <p:nvPicPr>
          <p:cNvPr id="1029" name="Picture 5" descr="C:\Users\USER\AppData\Local\Microsoft\Windows\Temporary Internet Files\Content.IE5\TQKC9QTK\cartoon%20fruit[1].jpg"/>
          <p:cNvPicPr>
            <a:picLocks noChangeAspect="1" noChangeArrowheads="1"/>
          </p:cNvPicPr>
          <p:nvPr/>
        </p:nvPicPr>
        <p:blipFill>
          <a:blip r:embed="rId4"/>
          <a:srcRect/>
          <a:stretch>
            <a:fillRect/>
          </a:stretch>
        </p:blipFill>
        <p:spPr bwMode="auto">
          <a:xfrm>
            <a:off x="304801" y="2514600"/>
            <a:ext cx="4492940" cy="4343400"/>
          </a:xfrm>
          <a:prstGeom prst="rect">
            <a:avLst/>
          </a:prstGeom>
          <a:noFill/>
        </p:spPr>
      </p:pic>
    </p:spTree>
  </p:cSld>
  <p:clrMapOvr>
    <a:masterClrMapping/>
  </p:clrMapOvr>
  <p:transition>
    <p:pull dir="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rgbClr val="00B050"/>
                </a:solidFill>
              </a:rPr>
              <a:t>Water Soluble Vitamins</a:t>
            </a:r>
            <a:endParaRPr lang="en-US" sz="5400" dirty="0">
              <a:solidFill>
                <a:srgbClr val="00B050"/>
              </a:solidFill>
            </a:endParaRPr>
          </a:p>
        </p:txBody>
      </p:sp>
      <p:sp>
        <p:nvSpPr>
          <p:cNvPr id="3" name="Content Placeholder 2"/>
          <p:cNvSpPr>
            <a:spLocks noGrp="1"/>
          </p:cNvSpPr>
          <p:nvPr>
            <p:ph idx="1"/>
          </p:nvPr>
        </p:nvSpPr>
        <p:spPr/>
        <p:txBody>
          <a:bodyPr>
            <a:normAutofit fontScale="92500" lnSpcReduction="20000"/>
          </a:bodyPr>
          <a:lstStyle/>
          <a:p>
            <a:r>
              <a:rPr lang="en-US" dirty="0" smtClean="0"/>
              <a:t>Dissolve in liquids in the in-taken foods</a:t>
            </a:r>
          </a:p>
          <a:p>
            <a:r>
              <a:rPr lang="en-US" dirty="0" smtClean="0"/>
              <a:t>Absorbed directly in the bloodstream</a:t>
            </a:r>
          </a:p>
          <a:p>
            <a:r>
              <a:rPr lang="en-US" dirty="0" smtClean="0"/>
              <a:t>not stored in the body; rather eliminated in urine (</a:t>
            </a:r>
            <a:r>
              <a:rPr lang="en-US" dirty="0" smtClean="0">
                <a:solidFill>
                  <a:schemeClr val="tx1"/>
                </a:solidFill>
              </a:rPr>
              <a:t>Grosvenor and </a:t>
            </a:r>
            <a:r>
              <a:rPr lang="en-US" dirty="0" err="1" smtClean="0">
                <a:solidFill>
                  <a:schemeClr val="tx1"/>
                </a:solidFill>
              </a:rPr>
              <a:t>Smolin</a:t>
            </a:r>
            <a:r>
              <a:rPr lang="en-US" dirty="0" smtClean="0">
                <a:solidFill>
                  <a:schemeClr val="tx1"/>
                </a:solidFill>
              </a:rPr>
              <a:t> (2015</a:t>
            </a:r>
            <a:r>
              <a:rPr lang="en-US" dirty="0" smtClean="0"/>
              <a:t>)</a:t>
            </a:r>
          </a:p>
          <a:p>
            <a:pPr algn="ctr">
              <a:buNone/>
            </a:pPr>
            <a:r>
              <a:rPr lang="en-US" sz="5800" dirty="0" smtClean="0">
                <a:solidFill>
                  <a:srgbClr val="00B050"/>
                </a:solidFill>
                <a:latin typeface="+mj-lt"/>
              </a:rPr>
              <a:t>High nutrient sources</a:t>
            </a:r>
          </a:p>
          <a:p>
            <a:r>
              <a:rPr lang="en-US" dirty="0" smtClean="0"/>
              <a:t>Whole grains, fortified cereals, and meats</a:t>
            </a:r>
          </a:p>
          <a:p>
            <a:r>
              <a:rPr lang="en-US" dirty="0" smtClean="0"/>
              <a:t>Poultry and dairy products</a:t>
            </a:r>
          </a:p>
          <a:p>
            <a:r>
              <a:rPr lang="en-US" dirty="0" smtClean="0"/>
              <a:t>Citrus fruits and dark green vegetable (Dieticians of Canada, 2013)</a:t>
            </a:r>
            <a:endParaRPr lang="en-US" dirty="0"/>
          </a:p>
        </p:txBody>
      </p:sp>
    </p:spTree>
  </p:cSld>
  <p:clrMapOvr>
    <a:masterClrMapping/>
  </p:clrMapOvr>
  <p:transition>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00B050"/>
                </a:solidFill>
              </a:rPr>
              <a:t>Functions: Water Soluble Vitamins</a:t>
            </a:r>
            <a:endParaRPr lang="en-US" sz="5400" dirty="0">
              <a:solidFill>
                <a:srgbClr val="00B050"/>
              </a:solidFill>
            </a:endParaRPr>
          </a:p>
        </p:txBody>
      </p:sp>
      <p:sp>
        <p:nvSpPr>
          <p:cNvPr id="3" name="Content Placeholder 2"/>
          <p:cNvSpPr>
            <a:spLocks noGrp="1"/>
          </p:cNvSpPr>
          <p:nvPr>
            <p:ph idx="1"/>
          </p:nvPr>
        </p:nvSpPr>
        <p:spPr/>
        <p:txBody>
          <a:bodyPr>
            <a:normAutofit/>
          </a:bodyPr>
          <a:lstStyle/>
          <a:p>
            <a:r>
              <a:rPr lang="en-US" dirty="0" smtClean="0"/>
              <a:t>Adequate collagen strength throughout the body</a:t>
            </a:r>
          </a:p>
          <a:p>
            <a:r>
              <a:rPr lang="en-US" dirty="0" smtClean="0"/>
              <a:t>Boost immunity</a:t>
            </a:r>
            <a:r>
              <a:rPr lang="en-US" dirty="0" smtClean="0"/>
              <a:t> </a:t>
            </a:r>
          </a:p>
          <a:p>
            <a:r>
              <a:rPr lang="en-US" dirty="0" smtClean="0"/>
              <a:t>facilitate energy metabolism </a:t>
            </a:r>
            <a:endParaRPr lang="en-US" dirty="0" smtClean="0"/>
          </a:p>
          <a:p>
            <a:r>
              <a:rPr lang="en-US" dirty="0" smtClean="0"/>
              <a:t>Prevents congenital defects</a:t>
            </a:r>
          </a:p>
          <a:p>
            <a:r>
              <a:rPr lang="en-US" dirty="0" smtClean="0"/>
              <a:t>Enhances functioning of the nervous system</a:t>
            </a:r>
          </a:p>
          <a:p>
            <a:r>
              <a:rPr lang="en-US" dirty="0" smtClean="0"/>
              <a:t>formation of red blood cells (Dieticians of Canada, 2013)</a:t>
            </a:r>
          </a:p>
          <a:p>
            <a:endParaRPr lang="en-US" dirty="0" smtClean="0"/>
          </a:p>
          <a:p>
            <a:endParaRPr lang="en-US" dirty="0"/>
          </a:p>
        </p:txBody>
      </p:sp>
    </p:spTree>
  </p:cSld>
  <p:clrMapOvr>
    <a:masterClrMapping/>
  </p:clrMapOvr>
  <p:transition>
    <p:pull dir="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00B050"/>
                </a:solidFill>
              </a:rPr>
              <a:t>Benefits :Water Soluble Vitamins</a:t>
            </a:r>
            <a:endParaRPr lang="en-US" sz="5400" dirty="0">
              <a:solidFill>
                <a:srgbClr val="00B050"/>
              </a:solidFill>
            </a:endParaRPr>
          </a:p>
        </p:txBody>
      </p:sp>
      <p:sp>
        <p:nvSpPr>
          <p:cNvPr id="3" name="Content Placeholder 2"/>
          <p:cNvSpPr>
            <a:spLocks noGrp="1"/>
          </p:cNvSpPr>
          <p:nvPr>
            <p:ph idx="1"/>
          </p:nvPr>
        </p:nvSpPr>
        <p:spPr/>
        <p:txBody>
          <a:bodyPr>
            <a:normAutofit fontScale="92500" lnSpcReduction="20000"/>
          </a:bodyPr>
          <a:lstStyle/>
          <a:p>
            <a:r>
              <a:rPr lang="en-US" dirty="0" smtClean="0"/>
              <a:t>Synthesis DNA;</a:t>
            </a:r>
            <a:r>
              <a:rPr lang="en-US" dirty="0" smtClean="0"/>
              <a:t> reduces critical congenital defects</a:t>
            </a:r>
            <a:r>
              <a:rPr lang="en-US" dirty="0" smtClean="0"/>
              <a:t> </a:t>
            </a:r>
          </a:p>
          <a:p>
            <a:r>
              <a:rPr lang="en-US" dirty="0" smtClean="0"/>
              <a:t> maintains overall body health</a:t>
            </a:r>
          </a:p>
          <a:p>
            <a:pPr algn="ctr">
              <a:buNone/>
            </a:pPr>
            <a:r>
              <a:rPr lang="en-US" sz="5800" dirty="0" smtClean="0">
                <a:solidFill>
                  <a:srgbClr val="00B050"/>
                </a:solidFill>
                <a:latin typeface="+mj-lt"/>
              </a:rPr>
              <a:t>Deficiencies Risks</a:t>
            </a:r>
          </a:p>
          <a:p>
            <a:r>
              <a:rPr lang="en-US" dirty="0" smtClean="0"/>
              <a:t>Mental disorders</a:t>
            </a:r>
          </a:p>
          <a:p>
            <a:r>
              <a:rPr lang="en-US" dirty="0" smtClean="0"/>
              <a:t>Diseases: beriberi, pellagra, scurvy, anemia, edema</a:t>
            </a:r>
          </a:p>
          <a:p>
            <a:r>
              <a:rPr lang="en-US" dirty="0" smtClean="0"/>
              <a:t>Weak muscles and kidney stones</a:t>
            </a:r>
          </a:p>
          <a:p>
            <a:r>
              <a:rPr lang="en-US" dirty="0" smtClean="0"/>
              <a:t>Neurological  impairment (</a:t>
            </a:r>
            <a:r>
              <a:rPr lang="en-US" dirty="0" smtClean="0"/>
              <a:t>Bellows and Moore, 2012b</a:t>
            </a:r>
            <a:r>
              <a:rPr lang="en-US" dirty="0" smtClean="0"/>
              <a:t>)</a:t>
            </a:r>
          </a:p>
          <a:p>
            <a:endParaRPr lang="en-US" dirty="0" smtClean="0"/>
          </a:p>
        </p:txBody>
      </p:sp>
    </p:spTree>
  </p:cSld>
  <p:clrMapOvr>
    <a:masterClrMapping/>
  </p:clrMapOvr>
  <p:transition>
    <p:pull dir="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B050"/>
                </a:solidFill>
              </a:rPr>
              <a:t>Toxicity Risks: Water Soluble Vitamins</a:t>
            </a:r>
            <a:endParaRPr lang="en-US" dirty="0">
              <a:solidFill>
                <a:srgbClr val="00B050"/>
              </a:solidFill>
            </a:endParaRPr>
          </a:p>
        </p:txBody>
      </p:sp>
      <p:sp>
        <p:nvSpPr>
          <p:cNvPr id="3" name="Content Placeholder 2"/>
          <p:cNvSpPr>
            <a:spLocks noGrp="1"/>
          </p:cNvSpPr>
          <p:nvPr>
            <p:ph idx="1"/>
          </p:nvPr>
        </p:nvSpPr>
        <p:spPr/>
        <p:txBody>
          <a:bodyPr/>
          <a:lstStyle/>
          <a:p>
            <a:r>
              <a:rPr lang="en-US" dirty="0" smtClean="0"/>
              <a:t>Nerve damage, diarrhea</a:t>
            </a:r>
          </a:p>
          <a:p>
            <a:r>
              <a:rPr lang="en-US" dirty="0" smtClean="0"/>
              <a:t>Rebound scurvy</a:t>
            </a:r>
          </a:p>
          <a:p>
            <a:r>
              <a:rPr lang="en-US" dirty="0" smtClean="0"/>
              <a:t>Kidney stones</a:t>
            </a:r>
          </a:p>
          <a:p>
            <a:r>
              <a:rPr lang="en-US" dirty="0" smtClean="0"/>
              <a:t>Liver damage</a:t>
            </a:r>
          </a:p>
          <a:p>
            <a:r>
              <a:rPr lang="en-US" dirty="0" smtClean="0"/>
              <a:t>Gout (FDA, 2016)</a:t>
            </a:r>
          </a:p>
          <a:p>
            <a:endParaRPr lang="en-US" dirty="0" smtClean="0"/>
          </a:p>
          <a:p>
            <a:endParaRPr lang="en-US" dirty="0"/>
          </a:p>
        </p:txBody>
      </p:sp>
    </p:spTree>
  </p:cSld>
  <p:clrMapOvr>
    <a:masterClrMapping/>
  </p:clrMapOvr>
  <p:transition>
    <p:pull dir="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00B050"/>
                </a:solidFill>
              </a:rPr>
              <a:t>Beriberi Disease: A Vitamin Disorder</a:t>
            </a:r>
            <a:endParaRPr lang="en-US" sz="5400" dirty="0">
              <a:solidFill>
                <a:srgbClr val="00B050"/>
              </a:solidFill>
            </a:endParaRPr>
          </a:p>
        </p:txBody>
      </p:sp>
      <p:sp>
        <p:nvSpPr>
          <p:cNvPr id="3" name="Content Placeholder 2"/>
          <p:cNvSpPr>
            <a:spLocks noGrp="1"/>
          </p:cNvSpPr>
          <p:nvPr>
            <p:ph idx="1"/>
          </p:nvPr>
        </p:nvSpPr>
        <p:spPr/>
        <p:txBody>
          <a:bodyPr>
            <a:normAutofit fontScale="92500"/>
          </a:bodyPr>
          <a:lstStyle/>
          <a:p>
            <a:r>
              <a:rPr lang="en-US" dirty="0" smtClean="0"/>
              <a:t>Caused by lack of vitamin B1(thiamine)</a:t>
            </a:r>
          </a:p>
          <a:p>
            <a:r>
              <a:rPr lang="en-US" b="1" dirty="0" smtClean="0"/>
              <a:t>Wet beriberi- </a:t>
            </a:r>
            <a:r>
              <a:rPr lang="en-US" dirty="0" smtClean="0"/>
              <a:t>affects the cardiovascular system</a:t>
            </a:r>
          </a:p>
          <a:p>
            <a:r>
              <a:rPr lang="en-US" b="1" dirty="0" smtClean="0"/>
              <a:t>Symptoms</a:t>
            </a:r>
            <a:r>
              <a:rPr lang="en-US" dirty="0" smtClean="0"/>
              <a:t>: Lack of breath, increased heart beat, swelling of lower legs</a:t>
            </a:r>
          </a:p>
          <a:p>
            <a:r>
              <a:rPr lang="en-US" b="1" dirty="0" smtClean="0"/>
              <a:t>Dry beriberi: </a:t>
            </a:r>
            <a:r>
              <a:rPr lang="en-US" dirty="0" smtClean="0"/>
              <a:t>affects the nervous system</a:t>
            </a:r>
          </a:p>
          <a:p>
            <a:r>
              <a:rPr lang="en-US" b="1" dirty="0" smtClean="0"/>
              <a:t>Symptoms:</a:t>
            </a:r>
            <a:r>
              <a:rPr lang="en-US" dirty="0" smtClean="0"/>
              <a:t> paralysis, pain, mental confusion</a:t>
            </a:r>
          </a:p>
          <a:p>
            <a:r>
              <a:rPr lang="en-US" b="1" dirty="0" smtClean="0"/>
              <a:t>treatment</a:t>
            </a:r>
            <a:r>
              <a:rPr lang="en-US" dirty="0" smtClean="0"/>
              <a:t>: thiamine supplements (Medlineplus.gov)</a:t>
            </a:r>
            <a:endParaRPr lang="en-US" dirty="0"/>
          </a:p>
        </p:txBody>
      </p:sp>
    </p:spTree>
  </p:cSld>
  <p:clrMapOvr>
    <a:masterClrMapping/>
  </p:clrMapOvr>
  <p:transition>
    <p:pull dir="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533400"/>
            <a:ext cx="7772400" cy="1543050"/>
          </a:xfrm>
        </p:spPr>
        <p:txBody>
          <a:bodyPr/>
          <a:lstStyle/>
          <a:p>
            <a:r>
              <a:rPr lang="en-US" sz="5400" dirty="0" smtClean="0">
                <a:solidFill>
                  <a:srgbClr val="00B050"/>
                </a:solidFill>
              </a:rPr>
              <a:t>References</a:t>
            </a:r>
            <a:endParaRPr lang="en-US" sz="5400" dirty="0">
              <a:solidFill>
                <a:srgbClr val="00B050"/>
              </a:solidFill>
            </a:endParaRPr>
          </a:p>
        </p:txBody>
      </p:sp>
      <p:sp>
        <p:nvSpPr>
          <p:cNvPr id="3" name="Subtitle 2"/>
          <p:cNvSpPr>
            <a:spLocks noGrp="1"/>
          </p:cNvSpPr>
          <p:nvPr>
            <p:ph type="subTitle" idx="1"/>
          </p:nvPr>
        </p:nvSpPr>
        <p:spPr>
          <a:xfrm>
            <a:off x="1219200" y="1676400"/>
            <a:ext cx="6858000" cy="3733800"/>
          </a:xfrm>
        </p:spPr>
        <p:txBody>
          <a:bodyPr>
            <a:noAutofit/>
          </a:bodyPr>
          <a:lstStyle/>
          <a:p>
            <a:pPr marL="274320" indent="-274320" algn="l">
              <a:buClr>
                <a:srgbClr val="0BD0D9"/>
              </a:buClr>
              <a:buSzPct val="95000"/>
              <a:buFont typeface="Wingdings 2"/>
              <a:buChar char=""/>
            </a:pPr>
            <a:r>
              <a:rPr lang="en-US" sz="1400" dirty="0" smtClean="0">
                <a:solidFill>
                  <a:schemeClr val="tx1"/>
                </a:solidFill>
              </a:rPr>
              <a:t>Grosvenor, M. B., &amp; </a:t>
            </a:r>
            <a:r>
              <a:rPr lang="en-US" sz="1400" dirty="0" err="1" smtClean="0">
                <a:solidFill>
                  <a:schemeClr val="tx1"/>
                </a:solidFill>
              </a:rPr>
              <a:t>Smolin</a:t>
            </a:r>
            <a:r>
              <a:rPr lang="en-US" sz="1400" dirty="0" smtClean="0">
                <a:solidFill>
                  <a:schemeClr val="tx1"/>
                </a:solidFill>
              </a:rPr>
              <a:t>, L. A. (2015). </a:t>
            </a:r>
            <a:r>
              <a:rPr lang="en-US" sz="1400" i="1" dirty="0" smtClean="0">
                <a:solidFill>
                  <a:schemeClr val="tx1"/>
                </a:solidFill>
              </a:rPr>
              <a:t>Visualizing nutrition: everyday choices</a:t>
            </a:r>
            <a:r>
              <a:rPr lang="en-US" sz="1400" dirty="0" smtClean="0">
                <a:solidFill>
                  <a:schemeClr val="tx1"/>
                </a:solidFill>
              </a:rPr>
              <a:t>. Wiley Global Education</a:t>
            </a:r>
            <a:r>
              <a:rPr lang="en-US" sz="1400" dirty="0" smtClean="0"/>
              <a:t>.</a:t>
            </a:r>
          </a:p>
          <a:p>
            <a:pPr marL="274320" indent="-274320" algn="l">
              <a:buClr>
                <a:srgbClr val="0BD0D9"/>
              </a:buClr>
              <a:buSzPct val="95000"/>
              <a:buFont typeface="Wingdings 2"/>
              <a:buChar char=""/>
            </a:pPr>
            <a:r>
              <a:rPr lang="en-US" sz="1400" dirty="0" smtClean="0">
                <a:solidFill>
                  <a:schemeClr val="tx1"/>
                </a:solidFill>
                <a:latin typeface="Constantia" pitchFamily="18" charset="0"/>
              </a:rPr>
              <a:t>(2013, Feb 6). Functions and Food Sources of Common Vitamins</a:t>
            </a:r>
            <a:r>
              <a:rPr lang="en-US" sz="1400" i="1" dirty="0" smtClean="0">
                <a:solidFill>
                  <a:schemeClr val="tx1"/>
                </a:solidFill>
                <a:latin typeface="Constantia" pitchFamily="18" charset="0"/>
              </a:rPr>
              <a:t>.</a:t>
            </a:r>
            <a:r>
              <a:rPr lang="en-US" sz="1400" dirty="0" smtClean="0">
                <a:solidFill>
                  <a:schemeClr val="tx1"/>
                </a:solidFill>
                <a:latin typeface="Constantia" pitchFamily="18" charset="0"/>
              </a:rPr>
              <a:t> </a:t>
            </a:r>
            <a:r>
              <a:rPr lang="en-US" sz="1400" i="1" dirty="0" smtClean="0">
                <a:solidFill>
                  <a:schemeClr val="tx1"/>
                </a:solidFill>
                <a:latin typeface="Constantia" pitchFamily="18" charset="0"/>
              </a:rPr>
              <a:t>Dietitians of Canada</a:t>
            </a:r>
            <a:r>
              <a:rPr lang="en-US" sz="1400" dirty="0" smtClean="0">
                <a:solidFill>
                  <a:schemeClr val="tx1"/>
                </a:solidFill>
                <a:latin typeface="Constantia" pitchFamily="18" charset="0"/>
              </a:rPr>
              <a:t>. Retrieved 30 June 2017, from </a:t>
            </a:r>
            <a:r>
              <a:rPr lang="en-US" sz="1400" u="sng" dirty="0" smtClean="0">
                <a:solidFill>
                  <a:schemeClr val="tx1"/>
                </a:solidFill>
                <a:latin typeface="Constantia" pitchFamily="18" charset="0"/>
                <a:hlinkClick r:id="rId3"/>
              </a:rPr>
              <a:t>https://www.dietitians.ca/Your-Health/Nutrition-A-Z/Vitamins/Functions-and-Food-Sources-of-Common-Vitamins.aspx</a:t>
            </a:r>
            <a:r>
              <a:rPr lang="en-US" sz="1400" dirty="0" smtClean="0">
                <a:solidFill>
                  <a:schemeClr val="tx1"/>
                </a:solidFill>
                <a:latin typeface="Constantia" pitchFamily="18" charset="0"/>
              </a:rPr>
              <a:t>.</a:t>
            </a:r>
          </a:p>
          <a:p>
            <a:pPr marL="274320" indent="-274320" algn="l">
              <a:buClr>
                <a:srgbClr val="0BD0D9"/>
              </a:buClr>
              <a:buSzPct val="95000"/>
              <a:buFont typeface="Wingdings 2"/>
              <a:buChar char=""/>
            </a:pPr>
            <a:r>
              <a:rPr lang="en-US" sz="1400" dirty="0" smtClean="0">
                <a:solidFill>
                  <a:schemeClr val="tx1"/>
                </a:solidFill>
                <a:latin typeface="Constantia" pitchFamily="18" charset="0"/>
              </a:rPr>
              <a:t>(2016, July 2016) Beriberi: </a:t>
            </a:r>
            <a:r>
              <a:rPr lang="en-US" sz="1400" dirty="0" err="1" smtClean="0">
                <a:solidFill>
                  <a:schemeClr val="tx1"/>
                </a:solidFill>
                <a:latin typeface="Constantia" pitchFamily="18" charset="0"/>
              </a:rPr>
              <a:t>MedlinePlus</a:t>
            </a:r>
            <a:r>
              <a:rPr lang="en-US" sz="1400" dirty="0" smtClean="0">
                <a:solidFill>
                  <a:schemeClr val="tx1"/>
                </a:solidFill>
                <a:latin typeface="Constantia" pitchFamily="18" charset="0"/>
              </a:rPr>
              <a:t> Medical Encyclopedia. (2017). </a:t>
            </a:r>
            <a:r>
              <a:rPr lang="en-US" sz="1400" i="1" dirty="0" smtClean="0">
                <a:solidFill>
                  <a:schemeClr val="tx1"/>
                </a:solidFill>
                <a:latin typeface="Constantia" pitchFamily="18" charset="0"/>
              </a:rPr>
              <a:t>Medlineplus.gov</a:t>
            </a:r>
            <a:r>
              <a:rPr lang="en-US" sz="1400" dirty="0" smtClean="0">
                <a:solidFill>
                  <a:schemeClr val="tx1"/>
                </a:solidFill>
                <a:latin typeface="Constantia" pitchFamily="18" charset="0"/>
              </a:rPr>
              <a:t>. Retrieved 30 June 2017, from </a:t>
            </a:r>
            <a:r>
              <a:rPr lang="en-US" sz="1400" dirty="0" smtClean="0">
                <a:solidFill>
                  <a:schemeClr val="tx1"/>
                </a:solidFill>
                <a:latin typeface="Constantia" pitchFamily="18" charset="0"/>
                <a:hlinkClick r:id="rId4"/>
              </a:rPr>
              <a:t>https://medlineplus.gov/ency/article/000339.htm</a:t>
            </a:r>
            <a:endParaRPr lang="en-US" sz="1400" dirty="0" smtClean="0">
              <a:solidFill>
                <a:schemeClr val="tx1"/>
              </a:solidFill>
              <a:latin typeface="Constantia" pitchFamily="18" charset="0"/>
            </a:endParaRPr>
          </a:p>
          <a:p>
            <a:pPr marL="274320" indent="-274320" algn="l">
              <a:buClr>
                <a:srgbClr val="0BD0D9"/>
              </a:buClr>
              <a:buSzPct val="95000"/>
              <a:buFont typeface="Wingdings 2"/>
              <a:buChar char=""/>
            </a:pPr>
            <a:r>
              <a:rPr lang="en-US" sz="1400" dirty="0" smtClean="0">
                <a:solidFill>
                  <a:schemeClr val="tx1"/>
                </a:solidFill>
                <a:latin typeface="Constantia" pitchFamily="18" charset="0"/>
              </a:rPr>
              <a:t>Bellows</a:t>
            </a:r>
            <a:r>
              <a:rPr lang="en-US" sz="1400" dirty="0">
                <a:solidFill>
                  <a:schemeClr val="tx1"/>
                </a:solidFill>
                <a:latin typeface="Constantia" pitchFamily="18" charset="0"/>
              </a:rPr>
              <a:t>, L., &amp; Moore, R. (2012 </a:t>
            </a:r>
            <a:r>
              <a:rPr lang="en-US" sz="1400" dirty="0" smtClean="0">
                <a:solidFill>
                  <a:schemeClr val="tx1"/>
                </a:solidFill>
                <a:latin typeface="Constantia" pitchFamily="18" charset="0"/>
              </a:rPr>
              <a:t>b). </a:t>
            </a:r>
            <a:r>
              <a:rPr lang="en-US" sz="1400" dirty="0">
                <a:solidFill>
                  <a:schemeClr val="tx1"/>
                </a:solidFill>
                <a:latin typeface="Constantia" pitchFamily="18" charset="0"/>
              </a:rPr>
              <a:t>Water-soluble vitamins: B-complex and vitamin C </a:t>
            </a:r>
            <a:r>
              <a:rPr lang="en-US" sz="1400" i="1" dirty="0">
                <a:solidFill>
                  <a:schemeClr val="tx1"/>
                </a:solidFill>
                <a:latin typeface="Constantia" pitchFamily="18" charset="0"/>
              </a:rPr>
              <a:t>Fort Collins: Colorado State University</a:t>
            </a:r>
            <a:r>
              <a:rPr lang="en-US" sz="1400" dirty="0">
                <a:solidFill>
                  <a:schemeClr val="tx1"/>
                </a:solidFill>
                <a:latin typeface="Constantia" pitchFamily="18" charset="0"/>
              </a:rPr>
              <a:t>.</a:t>
            </a:r>
          </a:p>
          <a:p>
            <a:pPr marL="274320" indent="-274320" algn="l">
              <a:buClr>
                <a:srgbClr val="0BD0D9"/>
              </a:buClr>
              <a:buSzPct val="95000"/>
              <a:buFont typeface="Wingdings 2"/>
              <a:buChar char=""/>
            </a:pPr>
            <a:r>
              <a:rPr lang="en-US" sz="1400" dirty="0">
                <a:solidFill>
                  <a:schemeClr val="tx1"/>
                </a:solidFill>
                <a:latin typeface="Constantia" pitchFamily="18" charset="0"/>
              </a:rPr>
              <a:t>Bellows, L., &amp; Moore, R. (</a:t>
            </a:r>
            <a:r>
              <a:rPr lang="en-US" sz="1400" dirty="0" smtClean="0">
                <a:solidFill>
                  <a:schemeClr val="tx1"/>
                </a:solidFill>
                <a:latin typeface="Constantia" pitchFamily="18" charset="0"/>
              </a:rPr>
              <a:t>2012a). </a:t>
            </a:r>
            <a:r>
              <a:rPr lang="en-US" sz="1400" dirty="0">
                <a:solidFill>
                  <a:schemeClr val="tx1"/>
                </a:solidFill>
                <a:latin typeface="Constantia" pitchFamily="18" charset="0"/>
              </a:rPr>
              <a:t>Fat-soluble vitamins: A, d, e, and k. </a:t>
            </a:r>
            <a:r>
              <a:rPr lang="en-US" sz="1400" i="1" dirty="0">
                <a:solidFill>
                  <a:schemeClr val="tx1"/>
                </a:solidFill>
                <a:latin typeface="Constantia" pitchFamily="18" charset="0"/>
              </a:rPr>
              <a:t>Colorado State University Extension</a:t>
            </a:r>
            <a:r>
              <a:rPr lang="en-US" sz="1400" dirty="0" smtClean="0">
                <a:solidFill>
                  <a:schemeClr val="tx1"/>
                </a:solidFill>
                <a:latin typeface="Constantia" pitchFamily="18" charset="0"/>
              </a:rPr>
              <a:t>.</a:t>
            </a:r>
            <a:r>
              <a:rPr lang="en-US" sz="1400" i="1" dirty="0" smtClean="0">
                <a:solidFill>
                  <a:schemeClr val="tx1"/>
                </a:solidFill>
                <a:latin typeface="Constantia" pitchFamily="18" charset="0"/>
              </a:rPr>
              <a:t> </a:t>
            </a:r>
          </a:p>
          <a:p>
            <a:pPr marL="274320" indent="-274320" algn="l">
              <a:buClr>
                <a:srgbClr val="0BD0D9"/>
              </a:buClr>
              <a:buSzPct val="95000"/>
              <a:buFont typeface="Wingdings 2"/>
              <a:buChar char=""/>
            </a:pPr>
            <a:r>
              <a:rPr lang="en-US" sz="1400" dirty="0" smtClean="0">
                <a:solidFill>
                  <a:schemeClr val="tx1"/>
                </a:solidFill>
                <a:latin typeface="Constantia" pitchFamily="18" charset="0"/>
              </a:rPr>
              <a:t>(2016, sep 20).  </a:t>
            </a:r>
            <a:r>
              <a:rPr lang="en-US" sz="1400" dirty="0" smtClean="0">
                <a:solidFill>
                  <a:schemeClr val="tx1"/>
                </a:solidFill>
                <a:latin typeface="Constantia" pitchFamily="18" charset="0"/>
              </a:rPr>
              <a:t>Fortify Your Knowledge About Vitamins. </a:t>
            </a:r>
            <a:r>
              <a:rPr lang="en-US" sz="1400" i="1" dirty="0" smtClean="0">
                <a:solidFill>
                  <a:schemeClr val="tx1"/>
                </a:solidFill>
                <a:latin typeface="Constantia" pitchFamily="18" charset="0"/>
              </a:rPr>
              <a:t>US Food And Drug Administration</a:t>
            </a:r>
            <a:r>
              <a:rPr lang="en-US" sz="1400" dirty="0" smtClean="0">
                <a:solidFill>
                  <a:schemeClr val="tx1"/>
                </a:solidFill>
                <a:latin typeface="Constantia" pitchFamily="18" charset="0"/>
              </a:rPr>
              <a:t> Retrieved 30 June 2017, from https://www.fda.gov/ForConsumers/ConsumerUpdates/ucm118079.htm</a:t>
            </a:r>
            <a:endParaRPr lang="en-US" sz="1400" dirty="0">
              <a:solidFill>
                <a:schemeClr val="tx1"/>
              </a:solidFill>
              <a:latin typeface="Constantia" pitchFamily="18" charset="0"/>
            </a:endParaRPr>
          </a:p>
          <a:p>
            <a:endParaRPr lang="en-US" sz="1400" dirty="0"/>
          </a:p>
        </p:txBody>
      </p:sp>
    </p:spTree>
  </p:cSld>
  <p:clrMapOvr>
    <a:masterClrMapping/>
  </p:clrMapOvr>
  <p:transition>
    <p:pull dir="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solidFill>
                  <a:srgbClr val="00B050"/>
                </a:solidFill>
              </a:rPr>
              <a:t>Introduction</a:t>
            </a:r>
            <a:endParaRPr lang="en-US" sz="5400" dirty="0">
              <a:solidFill>
                <a:srgbClr val="00B050"/>
              </a:solidFill>
            </a:endParaRPr>
          </a:p>
        </p:txBody>
      </p:sp>
      <p:sp>
        <p:nvSpPr>
          <p:cNvPr id="3" name="Content Placeholder 2"/>
          <p:cNvSpPr>
            <a:spLocks noGrp="1"/>
          </p:cNvSpPr>
          <p:nvPr>
            <p:ph idx="1"/>
          </p:nvPr>
        </p:nvSpPr>
        <p:spPr/>
        <p:txBody>
          <a:bodyPr/>
          <a:lstStyle/>
          <a:p>
            <a:r>
              <a:rPr lang="en-US" dirty="0" smtClean="0"/>
              <a:t>Vitamins are essential micronutrients needed in limited amount for normal growth and development of the body (</a:t>
            </a:r>
            <a:r>
              <a:rPr lang="en-US" dirty="0" smtClean="0"/>
              <a:t>Bellows and Moore, 2012a</a:t>
            </a:r>
            <a:r>
              <a:rPr lang="en-US" dirty="0" smtClean="0"/>
              <a:t>).</a:t>
            </a:r>
            <a:endParaRPr lang="en-US" dirty="0"/>
          </a:p>
        </p:txBody>
      </p:sp>
    </p:spTree>
  </p:cSld>
  <p:clrMapOvr>
    <a:masterClrMapping/>
  </p:clrMapOvr>
  <p:transition>
    <p:pull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rgbClr val="00B050"/>
                </a:solidFill>
              </a:rPr>
              <a:t>CATEGORIES OF VITAMINS</a:t>
            </a:r>
            <a:endParaRPr lang="en-US" sz="5400" dirty="0">
              <a:solidFill>
                <a:srgbClr val="00B050"/>
              </a:solidFill>
            </a:endParaRPr>
          </a:p>
        </p:txBody>
      </p:sp>
      <p:sp>
        <p:nvSpPr>
          <p:cNvPr id="3" name="Content Placeholder 2"/>
          <p:cNvSpPr>
            <a:spLocks noGrp="1"/>
          </p:cNvSpPr>
          <p:nvPr>
            <p:ph idx="1"/>
          </p:nvPr>
        </p:nvSpPr>
        <p:spPr/>
        <p:txBody>
          <a:bodyPr/>
          <a:lstStyle/>
          <a:p>
            <a:r>
              <a:rPr lang="en-US" dirty="0" smtClean="0"/>
              <a:t>There are two categories of vitamins</a:t>
            </a:r>
          </a:p>
          <a:p>
            <a:r>
              <a:rPr lang="en-US" dirty="0" smtClean="0"/>
              <a:t>Water-soluble vitamins:</a:t>
            </a:r>
          </a:p>
          <a:p>
            <a:pPr lvl="1">
              <a:buFont typeface="Wingdings" pitchFamily="2" charset="2"/>
              <a:buChar char="§"/>
            </a:pPr>
            <a:r>
              <a:rPr lang="en-US" dirty="0" smtClean="0"/>
              <a:t>B1, B2, B3, B6 B12</a:t>
            </a:r>
          </a:p>
          <a:p>
            <a:pPr lvl="1">
              <a:buFont typeface="Wingdings" pitchFamily="2" charset="2"/>
              <a:buChar char="§"/>
            </a:pPr>
            <a:r>
              <a:rPr lang="en-US" dirty="0" smtClean="0"/>
              <a:t>Folic acid , vitamin C</a:t>
            </a:r>
          </a:p>
          <a:p>
            <a:r>
              <a:rPr lang="en-US" dirty="0" smtClean="0"/>
              <a:t>Fat-soluble vitamins: </a:t>
            </a:r>
          </a:p>
          <a:p>
            <a:pPr lvl="1">
              <a:buFont typeface="Wingdings" pitchFamily="2" charset="2"/>
              <a:buChar char="§"/>
            </a:pPr>
            <a:r>
              <a:rPr lang="en-US" dirty="0" smtClean="0"/>
              <a:t>A, D, E and K as noted by </a:t>
            </a:r>
            <a:r>
              <a:rPr lang="en-US" dirty="0" smtClean="0">
                <a:solidFill>
                  <a:schemeClr val="tx1"/>
                </a:solidFill>
              </a:rPr>
              <a:t>Grosvenor and </a:t>
            </a:r>
            <a:r>
              <a:rPr lang="en-US" dirty="0" err="1" smtClean="0">
                <a:solidFill>
                  <a:schemeClr val="tx1"/>
                </a:solidFill>
              </a:rPr>
              <a:t>Smolin</a:t>
            </a:r>
            <a:r>
              <a:rPr lang="en-US" dirty="0" smtClean="0">
                <a:solidFill>
                  <a:schemeClr val="tx1"/>
                </a:solidFill>
              </a:rPr>
              <a:t> (2015)</a:t>
            </a:r>
            <a:endParaRPr lang="en-US" dirty="0"/>
          </a:p>
        </p:txBody>
      </p:sp>
    </p:spTree>
  </p:cSld>
  <p:clrMapOvr>
    <a:masterClrMapping/>
  </p:clrMapOvr>
  <p:transition>
    <p:pull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00B050"/>
                </a:solidFill>
              </a:rPr>
              <a:t>Nutritional Significance of Daily Intake of Vitamins</a:t>
            </a:r>
            <a:endParaRPr lang="en-US" sz="5400" dirty="0">
              <a:solidFill>
                <a:srgbClr val="00B050"/>
              </a:solidFill>
            </a:endParaRPr>
          </a:p>
        </p:txBody>
      </p:sp>
      <p:sp>
        <p:nvSpPr>
          <p:cNvPr id="3" name="Content Placeholder 2"/>
          <p:cNvSpPr>
            <a:spLocks noGrp="1"/>
          </p:cNvSpPr>
          <p:nvPr>
            <p:ph idx="1"/>
          </p:nvPr>
        </p:nvSpPr>
        <p:spPr/>
        <p:txBody>
          <a:bodyPr>
            <a:normAutofit lnSpcReduction="10000"/>
          </a:bodyPr>
          <a:lstStyle/>
          <a:p>
            <a:r>
              <a:rPr lang="en-US" dirty="0" smtClean="0"/>
              <a:t>Facilitates metabolic reactions in the body</a:t>
            </a:r>
          </a:p>
          <a:p>
            <a:r>
              <a:rPr lang="en-US" dirty="0" smtClean="0"/>
              <a:t>Promotes healthy bones</a:t>
            </a:r>
          </a:p>
          <a:p>
            <a:r>
              <a:rPr lang="en-US" dirty="0" smtClean="0"/>
              <a:t>enhances immunity</a:t>
            </a:r>
          </a:p>
          <a:p>
            <a:r>
              <a:rPr lang="en-US" dirty="0" smtClean="0"/>
              <a:t>Energy metabolism</a:t>
            </a:r>
          </a:p>
          <a:p>
            <a:r>
              <a:rPr lang="en-US" dirty="0" smtClean="0"/>
              <a:t>prevents congenital defects</a:t>
            </a:r>
          </a:p>
          <a:p>
            <a:r>
              <a:rPr lang="en-US" dirty="0" smtClean="0"/>
              <a:t>Enhances the blood clotting process</a:t>
            </a:r>
          </a:p>
          <a:p>
            <a:r>
              <a:rPr lang="en-US" dirty="0" smtClean="0"/>
              <a:t>Repair damaged cells</a:t>
            </a:r>
            <a:r>
              <a:rPr lang="en-US" dirty="0" smtClean="0"/>
              <a:t> (Bellows and Moore, 2012a/ 2012b)</a:t>
            </a:r>
            <a:endParaRPr lang="en-US" dirty="0" smtClean="0"/>
          </a:p>
          <a:p>
            <a:endParaRPr lang="en-US" dirty="0"/>
          </a:p>
        </p:txBody>
      </p:sp>
    </p:spTree>
  </p:cSld>
  <p:clrMapOvr>
    <a:masterClrMapping/>
  </p:clrMapOvr>
  <p:transition>
    <p:pull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rgbClr val="00B050"/>
                </a:solidFill>
              </a:rPr>
              <a:t>Fat-soluble Nutrients</a:t>
            </a:r>
            <a:endParaRPr lang="en-US" sz="5400" dirty="0">
              <a:solidFill>
                <a:srgbClr val="00B050"/>
              </a:solidFill>
            </a:endParaRPr>
          </a:p>
        </p:txBody>
      </p:sp>
      <p:sp>
        <p:nvSpPr>
          <p:cNvPr id="3" name="Content Placeholder 2"/>
          <p:cNvSpPr>
            <a:spLocks noGrp="1"/>
          </p:cNvSpPr>
          <p:nvPr>
            <p:ph idx="1"/>
          </p:nvPr>
        </p:nvSpPr>
        <p:spPr/>
        <p:txBody>
          <a:bodyPr>
            <a:normAutofit fontScale="85000" lnSpcReduction="10000"/>
          </a:bodyPr>
          <a:lstStyle/>
          <a:p>
            <a:r>
              <a:rPr lang="en-US" dirty="0" smtClean="0"/>
              <a:t>Dissolve in the body fat </a:t>
            </a:r>
          </a:p>
          <a:p>
            <a:r>
              <a:rPr lang="en-US" dirty="0" smtClean="0"/>
              <a:t>transported throughout the body via the blood stream</a:t>
            </a:r>
          </a:p>
          <a:p>
            <a:r>
              <a:rPr lang="en-US" dirty="0" smtClean="0"/>
              <a:t>Unused vitamins are stored in the liver </a:t>
            </a:r>
            <a:r>
              <a:rPr lang="en-US" dirty="0" smtClean="0"/>
              <a:t>, as noted by </a:t>
            </a:r>
            <a:r>
              <a:rPr lang="en-US" dirty="0" smtClean="0">
                <a:solidFill>
                  <a:schemeClr val="tx1"/>
                </a:solidFill>
              </a:rPr>
              <a:t>Grosvenor and </a:t>
            </a:r>
            <a:r>
              <a:rPr lang="en-US" dirty="0" err="1" smtClean="0">
                <a:solidFill>
                  <a:schemeClr val="tx1"/>
                </a:solidFill>
              </a:rPr>
              <a:t>Smolin</a:t>
            </a:r>
            <a:r>
              <a:rPr lang="en-US" dirty="0"/>
              <a:t> </a:t>
            </a:r>
            <a:r>
              <a:rPr lang="en-US" dirty="0" smtClean="0">
                <a:solidFill>
                  <a:schemeClr val="tx1"/>
                </a:solidFill>
              </a:rPr>
              <a:t>(2015)</a:t>
            </a:r>
            <a:endParaRPr lang="en-US" dirty="0"/>
          </a:p>
          <a:p>
            <a:pPr algn="ctr">
              <a:buNone/>
            </a:pPr>
            <a:r>
              <a:rPr lang="en-US" sz="6400" dirty="0" smtClean="0">
                <a:solidFill>
                  <a:srgbClr val="00B050"/>
                </a:solidFill>
                <a:latin typeface="+mj-lt"/>
              </a:rPr>
              <a:t>High Nutrient Sources</a:t>
            </a:r>
          </a:p>
          <a:p>
            <a:pPr lvl="1"/>
            <a:r>
              <a:rPr lang="en-US" dirty="0" smtClean="0"/>
              <a:t>Fruits, fish and fortified cereals</a:t>
            </a:r>
          </a:p>
          <a:p>
            <a:pPr lvl="1"/>
            <a:r>
              <a:rPr lang="en-US" dirty="0" smtClean="0"/>
              <a:t>Green leafy vegetables and foods rich in beta-carotene</a:t>
            </a:r>
          </a:p>
          <a:p>
            <a:pPr lvl="1"/>
            <a:r>
              <a:rPr lang="en-US" dirty="0" smtClean="0"/>
              <a:t>Vegetable oils, nuts and dairy products (Dieticians of Canada, 2013)</a:t>
            </a:r>
          </a:p>
          <a:p>
            <a:endParaRPr lang="en-US" dirty="0"/>
          </a:p>
        </p:txBody>
      </p:sp>
    </p:spTree>
  </p:cSld>
  <p:clrMapOvr>
    <a:masterClrMapping/>
  </p:clrMapOvr>
  <p:transition>
    <p:pull dir="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00B050"/>
                </a:solidFill>
              </a:rPr>
              <a:t>Functions: Fat-soluble Vitamins</a:t>
            </a:r>
            <a:endParaRPr lang="en-US" sz="5400" dirty="0">
              <a:solidFill>
                <a:srgbClr val="00B050"/>
              </a:solidFill>
            </a:endParaRPr>
          </a:p>
        </p:txBody>
      </p:sp>
      <p:sp>
        <p:nvSpPr>
          <p:cNvPr id="3" name="Content Placeholder 2"/>
          <p:cNvSpPr>
            <a:spLocks noGrp="1"/>
          </p:cNvSpPr>
          <p:nvPr>
            <p:ph idx="1"/>
          </p:nvPr>
        </p:nvSpPr>
        <p:spPr/>
        <p:txBody>
          <a:bodyPr/>
          <a:lstStyle/>
          <a:p>
            <a:r>
              <a:rPr lang="en-US" dirty="0" smtClean="0"/>
              <a:t>Acts as antioxidants</a:t>
            </a:r>
          </a:p>
          <a:p>
            <a:r>
              <a:rPr lang="en-US" dirty="0" smtClean="0"/>
              <a:t>Promotes healthy bones and teeth</a:t>
            </a:r>
          </a:p>
          <a:p>
            <a:r>
              <a:rPr lang="en-US" dirty="0" smtClean="0"/>
              <a:t>Aid in blood clotting</a:t>
            </a:r>
          </a:p>
          <a:p>
            <a:r>
              <a:rPr lang="en-US" dirty="0" smtClean="0"/>
              <a:t>Enhances vision</a:t>
            </a:r>
          </a:p>
          <a:p>
            <a:r>
              <a:rPr lang="en-US" dirty="0" smtClean="0"/>
              <a:t>Boosts immunity</a:t>
            </a:r>
          </a:p>
          <a:p>
            <a:r>
              <a:rPr lang="en-US" dirty="0" smtClean="0"/>
              <a:t>Control cell growth as noted by </a:t>
            </a:r>
            <a:r>
              <a:rPr lang="en-US" dirty="0" smtClean="0"/>
              <a:t>Bellows and Moore (2012a)</a:t>
            </a:r>
            <a:endParaRPr lang="en-US" dirty="0"/>
          </a:p>
        </p:txBody>
      </p:sp>
    </p:spTree>
  </p:cSld>
  <p:clrMapOvr>
    <a:masterClrMapping/>
  </p:clrMapOvr>
  <p:transition>
    <p:pull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00B050"/>
                </a:solidFill>
              </a:rPr>
              <a:t>Benefits: fat-soluble nutrients</a:t>
            </a:r>
            <a:endParaRPr lang="en-US" sz="5400" dirty="0">
              <a:solidFill>
                <a:srgbClr val="00B050"/>
              </a:solidFill>
            </a:endParaRPr>
          </a:p>
        </p:txBody>
      </p:sp>
      <p:sp>
        <p:nvSpPr>
          <p:cNvPr id="3" name="Content Placeholder 2"/>
          <p:cNvSpPr>
            <a:spLocks noGrp="1"/>
          </p:cNvSpPr>
          <p:nvPr>
            <p:ph idx="1"/>
          </p:nvPr>
        </p:nvSpPr>
        <p:spPr/>
        <p:txBody>
          <a:bodyPr/>
          <a:lstStyle/>
          <a:p>
            <a:r>
              <a:rPr lang="en-US" dirty="0" smtClean="0"/>
              <a:t>Reduce number of deaths from hemorrhage</a:t>
            </a:r>
          </a:p>
          <a:p>
            <a:r>
              <a:rPr lang="en-US" dirty="0" smtClean="0"/>
              <a:t>Antioxidants prevents cancer and  heart diseases</a:t>
            </a:r>
          </a:p>
          <a:p>
            <a:r>
              <a:rPr lang="en-US" dirty="0" smtClean="0"/>
              <a:t>Promotes proper mental and physical growth</a:t>
            </a:r>
          </a:p>
          <a:p>
            <a:r>
              <a:rPr lang="en-US" dirty="0" smtClean="0"/>
              <a:t>Generates overall wellbeing of the body (FDA, 2016)</a:t>
            </a:r>
            <a:endParaRPr lang="en-US" dirty="0"/>
          </a:p>
        </p:txBody>
      </p:sp>
    </p:spTree>
  </p:cSld>
  <p:clrMapOvr>
    <a:masterClrMapping/>
  </p:clrMapOvr>
  <p:transition>
    <p:pull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00B050"/>
                </a:solidFill>
              </a:rPr>
              <a:t>Deficiency Risks: Fat Soluble Vitamins</a:t>
            </a:r>
            <a:endParaRPr lang="en-US" sz="5400" dirty="0">
              <a:solidFill>
                <a:srgbClr val="00B050"/>
              </a:solidFill>
            </a:endParaRPr>
          </a:p>
        </p:txBody>
      </p:sp>
      <p:sp>
        <p:nvSpPr>
          <p:cNvPr id="3" name="Content Placeholder 2"/>
          <p:cNvSpPr>
            <a:spLocks noGrp="1"/>
          </p:cNvSpPr>
          <p:nvPr>
            <p:ph idx="1"/>
          </p:nvPr>
        </p:nvSpPr>
        <p:spPr/>
        <p:txBody>
          <a:bodyPr/>
          <a:lstStyle/>
          <a:p>
            <a:r>
              <a:rPr lang="en-US" dirty="0" smtClean="0"/>
              <a:t>Unhealthy bones, skin and hair</a:t>
            </a:r>
          </a:p>
          <a:p>
            <a:r>
              <a:rPr lang="en-US" dirty="0" smtClean="0"/>
              <a:t>Poor vision and night blindness</a:t>
            </a:r>
          </a:p>
          <a:p>
            <a:r>
              <a:rPr lang="en-US" dirty="0" smtClean="0"/>
              <a:t>Hemorrhage</a:t>
            </a:r>
          </a:p>
          <a:p>
            <a:r>
              <a:rPr lang="en-US" dirty="0" smtClean="0"/>
              <a:t>Poor immunity</a:t>
            </a:r>
          </a:p>
          <a:p>
            <a:r>
              <a:rPr lang="en-US" dirty="0" smtClean="0"/>
              <a:t>Rickets</a:t>
            </a:r>
          </a:p>
          <a:p>
            <a:r>
              <a:rPr lang="en-US" dirty="0" smtClean="0"/>
              <a:t>risk factor for cancer (</a:t>
            </a:r>
            <a:r>
              <a:rPr lang="en-US" dirty="0" smtClean="0"/>
              <a:t>Bellows and Moore, 2012a</a:t>
            </a:r>
            <a:r>
              <a:rPr lang="en-US" dirty="0" smtClean="0"/>
              <a:t>)</a:t>
            </a:r>
            <a:endParaRPr lang="en-US" dirty="0"/>
          </a:p>
        </p:txBody>
      </p:sp>
    </p:spTree>
  </p:cSld>
  <p:clrMapOvr>
    <a:masterClrMapping/>
  </p:clrMapOvr>
  <p:transition>
    <p:pull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solidFill>
                  <a:srgbClr val="00B050"/>
                </a:solidFill>
              </a:rPr>
              <a:t>Toxicity: Excess Intake Of Fat Soluble Vitamins</a:t>
            </a:r>
            <a:endParaRPr lang="en-US" sz="5400" dirty="0">
              <a:solidFill>
                <a:srgbClr val="00B050"/>
              </a:solidFill>
            </a:endParaRPr>
          </a:p>
        </p:txBody>
      </p:sp>
      <p:sp>
        <p:nvSpPr>
          <p:cNvPr id="3" name="Content Placeholder 2"/>
          <p:cNvSpPr>
            <a:spLocks noGrp="1"/>
          </p:cNvSpPr>
          <p:nvPr>
            <p:ph idx="1"/>
          </p:nvPr>
        </p:nvSpPr>
        <p:spPr/>
        <p:txBody>
          <a:bodyPr>
            <a:normAutofit/>
          </a:bodyPr>
          <a:lstStyle/>
          <a:p>
            <a:r>
              <a:rPr lang="en-US" dirty="0" smtClean="0"/>
              <a:t>Hazardous for persons under blood thinning medications</a:t>
            </a:r>
          </a:p>
          <a:p>
            <a:r>
              <a:rPr lang="en-US" dirty="0" smtClean="0"/>
              <a:t>Liver damage and blurred vision</a:t>
            </a:r>
          </a:p>
          <a:p>
            <a:r>
              <a:rPr lang="en-US" dirty="0" smtClean="0"/>
              <a:t>Excess blood calcium</a:t>
            </a:r>
          </a:p>
          <a:p>
            <a:r>
              <a:rPr lang="en-US" dirty="0" smtClean="0"/>
              <a:t>Nausea, vomiting and itchy skin</a:t>
            </a:r>
          </a:p>
          <a:p>
            <a:r>
              <a:rPr lang="en-US" dirty="0" smtClean="0"/>
              <a:t>Loss of appetite</a:t>
            </a:r>
          </a:p>
          <a:p>
            <a:r>
              <a:rPr lang="en-US" dirty="0" smtClean="0"/>
              <a:t>Retarded mental and physical development (FDA, 2016)</a:t>
            </a:r>
          </a:p>
          <a:p>
            <a:endParaRPr lang="en-US" dirty="0"/>
          </a:p>
        </p:txBody>
      </p:sp>
    </p:spTree>
  </p:cSld>
  <p:clrMapOvr>
    <a:masterClrMapping/>
  </p:clrMapOvr>
  <p:transition>
    <p:pull dir="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TotalTime>
  <Words>1596</Words>
  <Application>Microsoft Office PowerPoint</Application>
  <PresentationFormat>On-screen Show (4:3)</PresentationFormat>
  <Paragraphs>122</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The Functions and Significance and Vitamins</vt:lpstr>
      <vt:lpstr>Introduction</vt:lpstr>
      <vt:lpstr>CATEGORIES OF VITAMINS</vt:lpstr>
      <vt:lpstr>Nutritional Significance of Daily Intake of Vitamins</vt:lpstr>
      <vt:lpstr>Fat-soluble Nutrients</vt:lpstr>
      <vt:lpstr>Functions: Fat-soluble Vitamins</vt:lpstr>
      <vt:lpstr>Benefits: fat-soluble nutrients</vt:lpstr>
      <vt:lpstr>Deficiency Risks: Fat Soluble Vitamins</vt:lpstr>
      <vt:lpstr>Toxicity: Excess Intake Of Fat Soluble Vitamins</vt:lpstr>
      <vt:lpstr>Water Soluble Vitamins</vt:lpstr>
      <vt:lpstr>Functions: Water Soluble Vitamins</vt:lpstr>
      <vt:lpstr>Benefits :Water Soluble Vitamins</vt:lpstr>
      <vt:lpstr>Toxicity Risks: Water Soluble Vitamins</vt:lpstr>
      <vt:lpstr>Beriberi Disease: A Vitamin Disorder</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functions and significance and vitamins</dc:title>
  <dc:creator>USER</dc:creator>
  <cp:lastModifiedBy>USER</cp:lastModifiedBy>
  <cp:revision>6</cp:revision>
  <dcterms:created xsi:type="dcterms:W3CDTF">2017-06-30T08:17:32Z</dcterms:created>
  <dcterms:modified xsi:type="dcterms:W3CDTF">2017-06-30T14:29:48Z</dcterms:modified>
</cp:coreProperties>
</file>