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2" autoAdjust="0"/>
    <p:restoredTop sz="94684" autoAdjust="0"/>
  </p:normalViewPr>
  <p:slideViewPr>
    <p:cSldViewPr>
      <p:cViewPr varScale="1">
        <p:scale>
          <a:sx n="50" d="100"/>
          <a:sy n="50" d="100"/>
        </p:scale>
        <p:origin x="-928" y="-60"/>
      </p:cViewPr>
      <p:guideLst>
        <p:guide orient="horz" pos="2160"/>
        <p:guide pos="2880"/>
      </p:guideLst>
    </p:cSldViewPr>
  </p:slideViewPr>
  <p:outlineViewPr>
    <p:cViewPr>
      <p:scale>
        <a:sx n="33" d="100"/>
        <a:sy n="33" d="100"/>
      </p:scale>
      <p:origin x="0" y="1728"/>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E99C5-670C-4A17-8B8B-462A1C9BAC47}" type="datetimeFigureOut">
              <a:rPr lang="en-US" smtClean="0"/>
              <a:pPr/>
              <a:t>6/20/2017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60A60E-54A0-46F7-8DD6-E3EB97CCFE6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F60A60E-54A0-46F7-8DD6-E3EB97CCFE66}"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By 1963</a:t>
            </a:r>
            <a:r>
              <a:rPr lang="en-US" baseline="0" dirty="0" smtClean="0"/>
              <a:t> the company had started producing cards printed with Walt Disney characters. It was also the first company in Japan to succeed in mass production of plastic playing card. After changing its name in 1963, it also started manufacturing games. Besides, it established a game production plant in UJI city. Also, the gun beam series was the first to employ electronic technology in the toy industry in Japan.</a:t>
            </a:r>
            <a:endParaRPr lang="en-US" dirty="0"/>
          </a:p>
        </p:txBody>
      </p:sp>
      <p:sp>
        <p:nvSpPr>
          <p:cNvPr id="4" name="Slide Number Placeholder 3"/>
          <p:cNvSpPr>
            <a:spLocks noGrp="1"/>
          </p:cNvSpPr>
          <p:nvPr>
            <p:ph type="sldNum" sz="quarter" idx="10"/>
          </p:nvPr>
        </p:nvSpPr>
        <p:spPr/>
        <p:txBody>
          <a:bodyPr/>
          <a:lstStyle/>
          <a:p>
            <a:fld id="{3F60A60E-54A0-46F7-8DD6-E3EB97CCFE66}"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image</a:t>
            </a:r>
            <a:r>
              <a:rPr lang="en-US" baseline="0" dirty="0" smtClean="0"/>
              <a:t> projection system utilized the 16mm film projector and it was used in amusement arcades. Conversely, the videogame and home use systems were developed in collaboration with the Mitsubishi Electric </a:t>
            </a:r>
            <a:endParaRPr lang="en-US" dirty="0"/>
          </a:p>
        </p:txBody>
      </p:sp>
      <p:sp>
        <p:nvSpPr>
          <p:cNvPr id="4" name="Slide Number Placeholder 3"/>
          <p:cNvSpPr>
            <a:spLocks noGrp="1"/>
          </p:cNvSpPr>
          <p:nvPr>
            <p:ph type="sldNum" sz="quarter" idx="10"/>
          </p:nvPr>
        </p:nvSpPr>
        <p:spPr/>
        <p:txBody>
          <a:bodyPr/>
          <a:lstStyle/>
          <a:p>
            <a:fld id="{3F60A60E-54A0-46F7-8DD6-E3EB97CCFE66}"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After launching the American and European subsidiaries, the</a:t>
            </a:r>
            <a:r>
              <a:rPr lang="en-US" baseline="0" dirty="0" smtClean="0"/>
              <a:t> company embarked on producing more developed entertainment systems. This was further facilitated by the wave of technological advancement in the early 21</a:t>
            </a:r>
            <a:r>
              <a:rPr lang="en-US" baseline="30000" dirty="0" smtClean="0"/>
              <a:t>st</a:t>
            </a:r>
            <a:r>
              <a:rPr lang="en-US" baseline="0" dirty="0" smtClean="0"/>
              <a:t> century.</a:t>
            </a:r>
            <a:endParaRPr lang="en-US" dirty="0"/>
          </a:p>
        </p:txBody>
      </p:sp>
      <p:sp>
        <p:nvSpPr>
          <p:cNvPr id="4" name="Slide Number Placeholder 3"/>
          <p:cNvSpPr>
            <a:spLocks noGrp="1"/>
          </p:cNvSpPr>
          <p:nvPr>
            <p:ph type="sldNum" sz="quarter" idx="10"/>
          </p:nvPr>
        </p:nvSpPr>
        <p:spPr/>
        <p:txBody>
          <a:bodyPr/>
          <a:lstStyle/>
          <a:p>
            <a:fld id="{3F60A60E-54A0-46F7-8DD6-E3EB97CCFE66}"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Notably, the products named above are just but a few. Accordingly, Nintendo company has witnessed many innovations and advancement in the gaming industry</a:t>
            </a:r>
            <a:r>
              <a:rPr lang="en-US" baseline="0" dirty="0" smtClean="0"/>
              <a:t> to emerge among the best gaming companies around the globe.</a:t>
            </a:r>
            <a:endParaRPr lang="en-US" dirty="0"/>
          </a:p>
        </p:txBody>
      </p:sp>
      <p:sp>
        <p:nvSpPr>
          <p:cNvPr id="4" name="Slide Number Placeholder 3"/>
          <p:cNvSpPr>
            <a:spLocks noGrp="1"/>
          </p:cNvSpPr>
          <p:nvPr>
            <p:ph type="sldNum" sz="quarter" idx="10"/>
          </p:nvPr>
        </p:nvSpPr>
        <p:spPr/>
        <p:txBody>
          <a:bodyPr/>
          <a:lstStyle/>
          <a:p>
            <a:fld id="{3F60A60E-54A0-46F7-8DD6-E3EB97CCFE66}"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5B9C4429-9917-4FEC-8128-A42B52F7D436}" type="datetimeFigureOut">
              <a:rPr lang="en-US" smtClean="0"/>
              <a:pPr/>
              <a:t>6/20/2017</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59F7491-E3D8-4B22-9E97-CBD7DE7F5C0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B9C4429-9917-4FEC-8128-A42B52F7D436}" type="datetimeFigureOut">
              <a:rPr lang="en-US" smtClean="0"/>
              <a:pPr/>
              <a:t>6/20/2017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9F7491-E3D8-4B22-9E97-CBD7DE7F5C0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B9C4429-9917-4FEC-8128-A42B52F7D436}" type="datetimeFigureOut">
              <a:rPr lang="en-US" smtClean="0"/>
              <a:pPr/>
              <a:t>6/20/2017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9F7491-E3D8-4B22-9E97-CBD7DE7F5C0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5B9C4429-9917-4FEC-8128-A42B52F7D436}" type="datetimeFigureOut">
              <a:rPr lang="en-US" smtClean="0"/>
              <a:pPr/>
              <a:t>6/20/2017</a:t>
            </a:fld>
            <a:endParaRPr lang="en-US"/>
          </a:p>
        </p:txBody>
      </p:sp>
      <p:sp>
        <p:nvSpPr>
          <p:cNvPr id="9" name="Slide Number Placeholder 8"/>
          <p:cNvSpPr>
            <a:spLocks noGrp="1"/>
          </p:cNvSpPr>
          <p:nvPr>
            <p:ph type="sldNum" sz="quarter" idx="15"/>
          </p:nvPr>
        </p:nvSpPr>
        <p:spPr/>
        <p:txBody>
          <a:bodyPr rtlCol="0"/>
          <a:lstStyle/>
          <a:p>
            <a:fld id="{059F7491-E3D8-4B22-9E97-CBD7DE7F5C01}"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5B9C4429-9917-4FEC-8128-A42B52F7D436}" type="datetimeFigureOut">
              <a:rPr lang="en-US" smtClean="0"/>
              <a:pPr/>
              <a:t>6/20/2017</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059F7491-E3D8-4B22-9E97-CBD7DE7F5C0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B9C4429-9917-4FEC-8128-A42B52F7D436}" type="datetimeFigureOut">
              <a:rPr lang="en-US" smtClean="0"/>
              <a:pPr/>
              <a:t>6/20/2017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9F7491-E3D8-4B22-9E97-CBD7DE7F5C01}"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5B9C4429-9917-4FEC-8128-A42B52F7D436}" type="datetimeFigureOut">
              <a:rPr lang="en-US" smtClean="0"/>
              <a:pPr/>
              <a:t>6/20/2017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9F7491-E3D8-4B22-9E97-CBD7DE7F5C01}"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5B9C4429-9917-4FEC-8128-A42B52F7D436}" type="datetimeFigureOut">
              <a:rPr lang="en-US" smtClean="0"/>
              <a:pPr/>
              <a:t>6/20/2017</a:t>
            </a:fld>
            <a:endParaRPr lang="en-US"/>
          </a:p>
        </p:txBody>
      </p:sp>
      <p:sp>
        <p:nvSpPr>
          <p:cNvPr id="7" name="Slide Number Placeholder 6"/>
          <p:cNvSpPr>
            <a:spLocks noGrp="1"/>
          </p:cNvSpPr>
          <p:nvPr>
            <p:ph type="sldNum" sz="quarter" idx="11"/>
          </p:nvPr>
        </p:nvSpPr>
        <p:spPr/>
        <p:txBody>
          <a:bodyPr rtlCol="0"/>
          <a:lstStyle/>
          <a:p>
            <a:fld id="{059F7491-E3D8-4B22-9E97-CBD7DE7F5C01}"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9C4429-9917-4FEC-8128-A42B52F7D436}" type="datetimeFigureOut">
              <a:rPr lang="en-US" smtClean="0"/>
              <a:pPr/>
              <a:t>6/20/2017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9F7491-E3D8-4B22-9E97-CBD7DE7F5C0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5B9C4429-9917-4FEC-8128-A42B52F7D436}" type="datetimeFigureOut">
              <a:rPr lang="en-US" smtClean="0"/>
              <a:pPr/>
              <a:t>6/20/2017</a:t>
            </a:fld>
            <a:endParaRPr lang="en-US"/>
          </a:p>
        </p:txBody>
      </p:sp>
      <p:sp>
        <p:nvSpPr>
          <p:cNvPr id="22" name="Slide Number Placeholder 21"/>
          <p:cNvSpPr>
            <a:spLocks noGrp="1"/>
          </p:cNvSpPr>
          <p:nvPr>
            <p:ph type="sldNum" sz="quarter" idx="15"/>
          </p:nvPr>
        </p:nvSpPr>
        <p:spPr/>
        <p:txBody>
          <a:bodyPr rtlCol="0"/>
          <a:lstStyle/>
          <a:p>
            <a:fld id="{059F7491-E3D8-4B22-9E97-CBD7DE7F5C01}"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5B9C4429-9917-4FEC-8128-A42B52F7D436}" type="datetimeFigureOut">
              <a:rPr lang="en-US" smtClean="0"/>
              <a:pPr/>
              <a:t>6/20/2017</a:t>
            </a:fld>
            <a:endParaRPr lang="en-US"/>
          </a:p>
        </p:txBody>
      </p:sp>
      <p:sp>
        <p:nvSpPr>
          <p:cNvPr id="18" name="Slide Number Placeholder 17"/>
          <p:cNvSpPr>
            <a:spLocks noGrp="1"/>
          </p:cNvSpPr>
          <p:nvPr>
            <p:ph type="sldNum" sz="quarter" idx="11"/>
          </p:nvPr>
        </p:nvSpPr>
        <p:spPr/>
        <p:txBody>
          <a:bodyPr rtlCol="0"/>
          <a:lstStyle/>
          <a:p>
            <a:fld id="{059F7491-E3D8-4B22-9E97-CBD7DE7F5C01}"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B9C4429-9917-4FEC-8128-A42B52F7D436}" type="datetimeFigureOut">
              <a:rPr lang="en-US" smtClean="0"/>
              <a:pPr/>
              <a:t>6/20/2017</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59F7491-E3D8-4B22-9E97-CBD7DE7F5C0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nintendo.co.uk/Corporate/Ni"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38400" y="1219200"/>
            <a:ext cx="6172200" cy="2362200"/>
          </a:xfrm>
        </p:spPr>
        <p:txBody>
          <a:bodyPr>
            <a:noAutofit/>
          </a:bodyPr>
          <a:lstStyle/>
          <a:p>
            <a:r>
              <a:rPr lang="en-US" sz="5400" b="0" dirty="0" smtClean="0">
                <a:solidFill>
                  <a:srgbClr val="00B0F0"/>
                </a:solidFill>
                <a:latin typeface="Calibri" pitchFamily="34" charset="0"/>
                <a:cs typeface="Calibri" pitchFamily="34" charset="0"/>
              </a:rPr>
              <a:t>The history of Nintendo and their range of products</a:t>
            </a:r>
            <a:endParaRPr lang="en-US" sz="5400" b="0" dirty="0">
              <a:solidFill>
                <a:srgbClr val="00B0F0"/>
              </a:solidFill>
              <a:latin typeface="Calibri" pitchFamily="34" charset="0"/>
              <a:cs typeface="Calibri" pitchFamily="34" charset="0"/>
            </a:endParaRPr>
          </a:p>
        </p:txBody>
      </p:sp>
      <p:sp>
        <p:nvSpPr>
          <p:cNvPr id="3" name="Subtitle 2"/>
          <p:cNvSpPr>
            <a:spLocks noGrp="1"/>
          </p:cNvSpPr>
          <p:nvPr>
            <p:ph type="subTitle" idx="1"/>
          </p:nvPr>
        </p:nvSpPr>
        <p:spPr/>
        <p:txBody>
          <a:bodyPr/>
          <a:lstStyle/>
          <a:p>
            <a:r>
              <a:rPr lang="en-US" dirty="0" smtClean="0"/>
              <a:t>E</a:t>
            </a:r>
            <a:endParaRPr lang="en-US" dirty="0"/>
          </a:p>
        </p:txBody>
      </p:sp>
      <p:pic>
        <p:nvPicPr>
          <p:cNvPr id="1027" name="Picture 3" descr="C:\Users\USER\Desktop\is.jpg"/>
          <p:cNvPicPr>
            <a:picLocks noChangeAspect="1" noChangeArrowheads="1"/>
          </p:cNvPicPr>
          <p:nvPr/>
        </p:nvPicPr>
        <p:blipFill>
          <a:blip r:embed="rId2"/>
          <a:srcRect/>
          <a:stretch>
            <a:fillRect/>
          </a:stretch>
        </p:blipFill>
        <p:spPr bwMode="auto">
          <a:xfrm>
            <a:off x="2514600" y="3810000"/>
            <a:ext cx="4330700" cy="28702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solidFill>
                  <a:srgbClr val="00B0F0"/>
                </a:solidFill>
                <a:latin typeface="Calibri" pitchFamily="34" charset="0"/>
                <a:cs typeface="Calibri" pitchFamily="34" charset="0"/>
              </a:rPr>
              <a:t>Introduction</a:t>
            </a:r>
            <a:endParaRPr lang="en-US" sz="5400" dirty="0">
              <a:solidFill>
                <a:srgbClr val="00B0F0"/>
              </a:solidFill>
              <a:latin typeface="Calibri" pitchFamily="34" charset="0"/>
              <a:cs typeface="Calibri" pitchFamily="34" charset="0"/>
            </a:endParaRPr>
          </a:p>
        </p:txBody>
      </p:sp>
      <p:sp>
        <p:nvSpPr>
          <p:cNvPr id="3" name="Content Placeholder 2"/>
          <p:cNvSpPr>
            <a:spLocks noGrp="1"/>
          </p:cNvSpPr>
          <p:nvPr>
            <p:ph sz="quarter" idx="1"/>
          </p:nvPr>
        </p:nvSpPr>
        <p:spPr/>
        <p:txBody>
          <a:bodyPr>
            <a:normAutofit lnSpcReduction="10000"/>
          </a:bodyPr>
          <a:lstStyle/>
          <a:p>
            <a:r>
              <a:rPr lang="en-US" sz="2800" dirty="0" smtClean="0">
                <a:latin typeface="Constantia" pitchFamily="18" charset="0"/>
              </a:rPr>
              <a:t>The Nintendo company was established in 1889 in Japan. </a:t>
            </a:r>
          </a:p>
          <a:p>
            <a:r>
              <a:rPr lang="en-US" sz="2800" dirty="0" smtClean="0">
                <a:latin typeface="Constantia" pitchFamily="18" charset="0"/>
              </a:rPr>
              <a:t>Its founder; </a:t>
            </a:r>
            <a:r>
              <a:rPr lang="en-US" sz="2800" dirty="0" err="1" smtClean="0">
                <a:latin typeface="Constantia" pitchFamily="18" charset="0"/>
              </a:rPr>
              <a:t>Fusajiro</a:t>
            </a:r>
            <a:r>
              <a:rPr lang="en-US" sz="2800" dirty="0" smtClean="0">
                <a:latin typeface="Constantia" pitchFamily="18" charset="0"/>
              </a:rPr>
              <a:t> Yamauchi started manufacturing Japanese playing cards.</a:t>
            </a:r>
          </a:p>
          <a:p>
            <a:r>
              <a:rPr lang="en-US" sz="2800" dirty="0" smtClean="0">
                <a:latin typeface="Constantia" pitchFamily="18" charset="0"/>
              </a:rPr>
              <a:t>The company has seen immense advancement and innovation which have made it establish subsidiaries in The United States and Europe.</a:t>
            </a:r>
          </a:p>
          <a:p>
            <a:r>
              <a:rPr lang="en-US" sz="2800" dirty="0" smtClean="0">
                <a:latin typeface="Constantia" pitchFamily="18" charset="0"/>
              </a:rPr>
              <a:t>It has also emerged as one of the eminent producers of interactive entertainment </a:t>
            </a:r>
            <a:r>
              <a:rPr lang="en-US" sz="2800" dirty="0" smtClean="0">
                <a:latin typeface="Constantia" pitchFamily="18" charset="0"/>
              </a:rPr>
              <a:t>systems(As </a:t>
            </a:r>
            <a:r>
              <a:rPr lang="en-US" sz="2800" dirty="0" smtClean="0">
                <a:latin typeface="Constantia" pitchFamily="18" charset="0"/>
              </a:rPr>
              <a:t>stated in Nintendo.co.uk)</a:t>
            </a:r>
            <a:endParaRPr lang="en-US" sz="2800" dirty="0">
              <a:latin typeface="Constanti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467600" cy="1143000"/>
          </a:xfrm>
        </p:spPr>
        <p:txBody>
          <a:bodyPr>
            <a:noAutofit/>
          </a:bodyPr>
          <a:lstStyle/>
          <a:p>
            <a:r>
              <a:rPr lang="en-US" sz="5400" dirty="0" smtClean="0">
                <a:solidFill>
                  <a:srgbClr val="00B0F0"/>
                </a:solidFill>
                <a:latin typeface="Calibri" pitchFamily="34" charset="0"/>
                <a:cs typeface="Calibri" pitchFamily="34" charset="0"/>
              </a:rPr>
              <a:t>Inventions And Advancements</a:t>
            </a:r>
            <a:endParaRPr lang="en-US" sz="5400" dirty="0">
              <a:solidFill>
                <a:srgbClr val="00B0F0"/>
              </a:solidFill>
              <a:latin typeface="Calibri" pitchFamily="34" charset="0"/>
              <a:cs typeface="Calibri" pitchFamily="34" charset="0"/>
            </a:endParaRPr>
          </a:p>
        </p:txBody>
      </p:sp>
      <p:sp>
        <p:nvSpPr>
          <p:cNvPr id="3" name="Content Placeholder 2"/>
          <p:cNvSpPr>
            <a:spLocks noGrp="1"/>
          </p:cNvSpPr>
          <p:nvPr>
            <p:ph sz="quarter" idx="1"/>
          </p:nvPr>
        </p:nvSpPr>
        <p:spPr/>
        <p:txBody>
          <a:bodyPr>
            <a:noAutofit/>
          </a:bodyPr>
          <a:lstStyle/>
          <a:p>
            <a:r>
              <a:rPr lang="en-US" sz="2800" dirty="0" smtClean="0">
                <a:latin typeface="Constantia" pitchFamily="18" charset="0"/>
              </a:rPr>
              <a:t>1902</a:t>
            </a:r>
            <a:r>
              <a:rPr lang="en-US" sz="2800" dirty="0">
                <a:latin typeface="Constantia" pitchFamily="18" charset="0"/>
              </a:rPr>
              <a:t>-</a:t>
            </a:r>
            <a:r>
              <a:rPr lang="en-US" sz="2800" dirty="0" smtClean="0">
                <a:latin typeface="Constantia" pitchFamily="18" charset="0"/>
              </a:rPr>
              <a:t> the company started manufacturing western style playing cards which became popular all over the world</a:t>
            </a:r>
          </a:p>
          <a:p>
            <a:r>
              <a:rPr lang="en-US" sz="2800" dirty="0" smtClean="0">
                <a:latin typeface="Constantia" pitchFamily="18" charset="0"/>
              </a:rPr>
              <a:t>1933 established as  unlimited partnership; Yamauchi Nintendo &amp; Co</a:t>
            </a:r>
          </a:p>
          <a:p>
            <a:r>
              <a:rPr lang="en-US" sz="2800" dirty="0" smtClean="0">
                <a:latin typeface="Constantia" pitchFamily="18" charset="0"/>
              </a:rPr>
              <a:t>Changed name to Nintendo Playing Card Co. Ltd.</a:t>
            </a:r>
          </a:p>
          <a:p>
            <a:r>
              <a:rPr lang="en-US" sz="2800" dirty="0" smtClean="0">
                <a:latin typeface="Constantia" pitchFamily="18" charset="0"/>
              </a:rPr>
              <a:t>In 1953 started mass production of playing cards in Japan</a:t>
            </a:r>
          </a:p>
          <a:p>
            <a:r>
              <a:rPr lang="en-US" sz="2800" dirty="0" smtClean="0">
                <a:latin typeface="Constantia" pitchFamily="18" charset="0"/>
              </a:rPr>
              <a:t>In 1963 changed name to Nintendo Co., Ltd </a:t>
            </a:r>
            <a:endParaRPr lang="en-US" sz="2800" dirty="0">
              <a:latin typeface="Constanti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solidFill>
                  <a:srgbClr val="00B0F0"/>
                </a:solidFill>
                <a:latin typeface="Calibri" pitchFamily="34" charset="0"/>
                <a:cs typeface="Calibri" pitchFamily="34" charset="0"/>
              </a:rPr>
              <a:t>Continuation</a:t>
            </a:r>
            <a:endParaRPr lang="en-US" sz="5400" dirty="0">
              <a:solidFill>
                <a:srgbClr val="00B0F0"/>
              </a:solidFill>
              <a:latin typeface="Calibri" pitchFamily="34" charset="0"/>
              <a:cs typeface="Calibri" pitchFamily="34" charset="0"/>
            </a:endParaRPr>
          </a:p>
        </p:txBody>
      </p:sp>
      <p:sp>
        <p:nvSpPr>
          <p:cNvPr id="3" name="Content Placeholder 2"/>
          <p:cNvSpPr>
            <a:spLocks noGrp="1"/>
          </p:cNvSpPr>
          <p:nvPr>
            <p:ph sz="quarter" idx="1"/>
          </p:nvPr>
        </p:nvSpPr>
        <p:spPr/>
        <p:txBody>
          <a:bodyPr/>
          <a:lstStyle/>
          <a:p>
            <a:r>
              <a:rPr lang="en-US" sz="2800" dirty="0" smtClean="0">
                <a:latin typeface="Constantia" pitchFamily="18" charset="0"/>
              </a:rPr>
              <a:t>1970- began the beam gun series</a:t>
            </a:r>
          </a:p>
          <a:p>
            <a:r>
              <a:rPr lang="en-US" sz="2800" dirty="0" smtClean="0">
                <a:latin typeface="Constantia" pitchFamily="18" charset="0"/>
              </a:rPr>
              <a:t>1973- 1974 developed laser clay shooting system, image projection systems, videogame system</a:t>
            </a:r>
          </a:p>
          <a:p>
            <a:r>
              <a:rPr lang="en-US" sz="2800" dirty="0" smtClean="0">
                <a:latin typeface="Constantia" pitchFamily="18" charset="0"/>
              </a:rPr>
              <a:t>1975-1978 introduced microprocessor in the video game system, developed home-use videogames and arcade cocktail table game (As noted in Nintendo.co.uk)</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smtClean="0">
                <a:solidFill>
                  <a:srgbClr val="00B0F0"/>
                </a:solidFill>
                <a:latin typeface="Calibri" pitchFamily="34" charset="0"/>
                <a:cs typeface="Calibri" pitchFamily="34" charset="0"/>
              </a:rPr>
              <a:t>Subsidiaries</a:t>
            </a:r>
            <a:endParaRPr lang="en-US" dirty="0">
              <a:solidFill>
                <a:srgbClr val="00B0F0"/>
              </a:solidFill>
              <a:latin typeface="Calibri" pitchFamily="34" charset="0"/>
              <a:cs typeface="Calibri" pitchFamily="34" charset="0"/>
            </a:endParaRPr>
          </a:p>
        </p:txBody>
      </p:sp>
      <p:sp>
        <p:nvSpPr>
          <p:cNvPr id="3" name="Content Placeholder 2"/>
          <p:cNvSpPr>
            <a:spLocks noGrp="1"/>
          </p:cNvSpPr>
          <p:nvPr>
            <p:ph sz="quarter" idx="1"/>
          </p:nvPr>
        </p:nvSpPr>
        <p:spPr/>
        <p:txBody>
          <a:bodyPr>
            <a:normAutofit/>
          </a:bodyPr>
          <a:lstStyle/>
          <a:p>
            <a:r>
              <a:rPr lang="en-US" sz="2800" dirty="0" smtClean="0">
                <a:latin typeface="Constantia" pitchFamily="18" charset="0"/>
              </a:rPr>
              <a:t>1980-American subsidiary in new York; Nintendo of America Inc.</a:t>
            </a:r>
          </a:p>
          <a:p>
            <a:r>
              <a:rPr lang="en-US" sz="2800" dirty="0" smtClean="0">
                <a:latin typeface="Constantia" pitchFamily="18" charset="0"/>
              </a:rPr>
              <a:t>1990- </a:t>
            </a:r>
            <a:r>
              <a:rPr lang="en-US" sz="2800" dirty="0" smtClean="0">
                <a:latin typeface="Constantia" pitchFamily="18" charset="0"/>
              </a:rPr>
              <a:t>European subsidiary in Germany</a:t>
            </a:r>
            <a:endParaRPr lang="en-US" sz="2800" dirty="0">
              <a:latin typeface="Constantia"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smtClean="0">
                <a:solidFill>
                  <a:srgbClr val="00B0F0"/>
                </a:solidFill>
                <a:latin typeface="Calibri" pitchFamily="34" charset="0"/>
                <a:cs typeface="Calibri" pitchFamily="34" charset="0"/>
              </a:rPr>
              <a:t>Products</a:t>
            </a:r>
            <a:endParaRPr lang="en-US" dirty="0">
              <a:solidFill>
                <a:srgbClr val="00B0F0"/>
              </a:solidFill>
              <a:latin typeface="Calibri" pitchFamily="34" charset="0"/>
              <a:cs typeface="Calibri" pitchFamily="34" charset="0"/>
            </a:endParaRPr>
          </a:p>
        </p:txBody>
      </p:sp>
      <p:sp>
        <p:nvSpPr>
          <p:cNvPr id="3" name="Content Placeholder 2"/>
          <p:cNvSpPr>
            <a:spLocks noGrp="1"/>
          </p:cNvSpPr>
          <p:nvPr>
            <p:ph sz="quarter" idx="1"/>
          </p:nvPr>
        </p:nvSpPr>
        <p:spPr/>
        <p:txBody>
          <a:bodyPr>
            <a:normAutofit/>
          </a:bodyPr>
          <a:lstStyle/>
          <a:p>
            <a:r>
              <a:rPr lang="en-US" sz="2800" dirty="0" smtClean="0">
                <a:latin typeface="Constantia" pitchFamily="18" charset="0"/>
              </a:rPr>
              <a:t>The company produces a wide range of  interactive entertainment systems such </a:t>
            </a:r>
            <a:r>
              <a:rPr lang="en-US" sz="2800" dirty="0" smtClean="0">
                <a:latin typeface="Constantia" pitchFamily="18" charset="0"/>
              </a:rPr>
              <a:t>as; </a:t>
            </a:r>
            <a:endParaRPr lang="en-US" sz="2800" dirty="0" smtClean="0">
              <a:latin typeface="Constantia" pitchFamily="18" charset="0"/>
            </a:endParaRPr>
          </a:p>
          <a:p>
            <a:r>
              <a:rPr lang="en-US" sz="2800" dirty="0" smtClean="0">
                <a:latin typeface="Constantia" pitchFamily="18" charset="0"/>
              </a:rPr>
              <a:t>Game boy series</a:t>
            </a:r>
          </a:p>
          <a:p>
            <a:r>
              <a:rPr lang="en-US" sz="2800" dirty="0" smtClean="0">
                <a:latin typeface="Constantia" pitchFamily="18" charset="0"/>
              </a:rPr>
              <a:t>Animal crossing series, Touch! series, The Legend of </a:t>
            </a:r>
            <a:r>
              <a:rPr lang="en-US" sz="2800" dirty="0" smtClean="0">
                <a:latin typeface="Constantia" pitchFamily="18" charset="0"/>
              </a:rPr>
              <a:t>Zelda, </a:t>
            </a:r>
            <a:r>
              <a:rPr lang="en-US" sz="2800" dirty="0" smtClean="0">
                <a:latin typeface="Constantia" pitchFamily="18" charset="0"/>
              </a:rPr>
              <a:t>among others</a:t>
            </a:r>
          </a:p>
          <a:p>
            <a:r>
              <a:rPr lang="en-US" sz="2800" dirty="0" smtClean="0">
                <a:latin typeface="Constantia" pitchFamily="18" charset="0"/>
              </a:rPr>
              <a:t>Nintendo 3D series including </a:t>
            </a:r>
            <a:r>
              <a:rPr lang="en-US" sz="2800" dirty="0" smtClean="0">
                <a:latin typeface="Constantia" pitchFamily="18" charset="0"/>
              </a:rPr>
              <a:t>Monster Hunter, Captain Toad, Mario Golf, Mario &amp; Luigi </a:t>
            </a:r>
            <a:r>
              <a:rPr lang="en-US" sz="2800" dirty="0" err="1" smtClean="0">
                <a:latin typeface="Constantia" pitchFamily="18" charset="0"/>
              </a:rPr>
              <a:t>e.t.c</a:t>
            </a:r>
            <a:r>
              <a:rPr lang="en-US" sz="2800" dirty="0" smtClean="0">
                <a:latin typeface="Constantia" pitchFamily="18" charset="0"/>
              </a:rPr>
              <a:t> </a:t>
            </a:r>
            <a:r>
              <a:rPr lang="en-US" sz="2800" dirty="0" smtClean="0">
                <a:latin typeface="Constantia" pitchFamily="18" charset="0"/>
              </a:rPr>
              <a:t>(Nintendo.co.uk</a:t>
            </a:r>
            <a:r>
              <a:rPr lang="en-US" sz="2800" dirty="0" smtClean="0">
                <a:latin typeface="Constantia" pitchFamily="18" charset="0"/>
              </a:rPr>
              <a:t>)</a:t>
            </a:r>
            <a:endParaRPr lang="en-US" sz="2800" dirty="0">
              <a:latin typeface="Constantia"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smtClean="0">
                <a:solidFill>
                  <a:srgbClr val="00B0F0"/>
                </a:solidFill>
                <a:latin typeface="Calibri" pitchFamily="34" charset="0"/>
                <a:cs typeface="Calibri" pitchFamily="34" charset="0"/>
              </a:rPr>
              <a:t>References</a:t>
            </a:r>
            <a:endParaRPr lang="en-US" dirty="0">
              <a:solidFill>
                <a:srgbClr val="00B0F0"/>
              </a:solidFill>
              <a:latin typeface="Calibri" pitchFamily="34" charset="0"/>
              <a:cs typeface="Calibri" pitchFamily="34" charset="0"/>
            </a:endParaRPr>
          </a:p>
        </p:txBody>
      </p:sp>
      <p:sp>
        <p:nvSpPr>
          <p:cNvPr id="3" name="Content Placeholder 2"/>
          <p:cNvSpPr>
            <a:spLocks noGrp="1"/>
          </p:cNvSpPr>
          <p:nvPr>
            <p:ph sz="quarter" idx="1"/>
          </p:nvPr>
        </p:nvSpPr>
        <p:spPr/>
        <p:txBody>
          <a:bodyPr>
            <a:normAutofit/>
          </a:bodyPr>
          <a:lstStyle/>
          <a:p>
            <a:r>
              <a:rPr lang="es-ES" sz="2800" dirty="0" err="1" smtClean="0">
                <a:latin typeface="Constantia" pitchFamily="18" charset="0"/>
              </a:rPr>
              <a:t>Nintendo</a:t>
            </a:r>
            <a:r>
              <a:rPr lang="es-ES" sz="2800" dirty="0" smtClean="0">
                <a:latin typeface="Constantia" pitchFamily="18" charset="0"/>
              </a:rPr>
              <a:t> </a:t>
            </a:r>
            <a:r>
              <a:rPr lang="es-ES" sz="2800" dirty="0" err="1" smtClean="0">
                <a:latin typeface="Constantia" pitchFamily="18" charset="0"/>
              </a:rPr>
              <a:t>History</a:t>
            </a:r>
            <a:r>
              <a:rPr lang="es-ES" sz="2800" dirty="0" smtClean="0">
                <a:latin typeface="Constantia" pitchFamily="18" charset="0"/>
              </a:rPr>
              <a:t>. </a:t>
            </a:r>
            <a:r>
              <a:rPr lang="es-ES" sz="2800" i="1" dirty="0" err="1" smtClean="0">
                <a:latin typeface="Constantia" pitchFamily="18" charset="0"/>
              </a:rPr>
              <a:t>Nintendo</a:t>
            </a:r>
            <a:r>
              <a:rPr lang="es-ES" sz="2800" dirty="0" smtClean="0">
                <a:latin typeface="Constantia" pitchFamily="18" charset="0"/>
              </a:rPr>
              <a:t>. </a:t>
            </a:r>
            <a:r>
              <a:rPr lang="es-ES" sz="2800" dirty="0" err="1" smtClean="0">
                <a:latin typeface="Constantia" pitchFamily="18" charset="0"/>
              </a:rPr>
              <a:t>Retrieved</a:t>
            </a:r>
            <a:r>
              <a:rPr lang="es-ES" sz="2800" dirty="0" smtClean="0">
                <a:latin typeface="Constantia" pitchFamily="18" charset="0"/>
              </a:rPr>
              <a:t> </a:t>
            </a:r>
            <a:r>
              <a:rPr lang="es-ES" sz="2800" dirty="0" err="1" smtClean="0">
                <a:latin typeface="Constantia" pitchFamily="18" charset="0"/>
              </a:rPr>
              <a:t>On</a:t>
            </a:r>
            <a:r>
              <a:rPr lang="es-ES" sz="2800" dirty="0" smtClean="0">
                <a:latin typeface="Constantia" pitchFamily="18" charset="0"/>
              </a:rPr>
              <a:t> 19 	June 2017, </a:t>
            </a:r>
            <a:r>
              <a:rPr lang="es-ES" sz="2800" dirty="0" err="1" smtClean="0">
                <a:latin typeface="Constantia" pitchFamily="18" charset="0"/>
              </a:rPr>
              <a:t>from</a:t>
            </a:r>
            <a:r>
              <a:rPr lang="es-ES" sz="2800" dirty="0" smtClean="0">
                <a:latin typeface="Constantia" pitchFamily="18" charset="0"/>
              </a:rPr>
              <a:t> 	</a:t>
            </a:r>
            <a:r>
              <a:rPr lang="es-ES" sz="2800" dirty="0" smtClean="0">
                <a:latin typeface="Constantia" pitchFamily="18" charset="0"/>
                <a:hlinkClick r:id="rId2"/>
              </a:rPr>
              <a:t>https://www.nintendo.co.uk/Corporate/Ni</a:t>
            </a:r>
            <a:r>
              <a:rPr lang="es-ES" sz="2800" dirty="0" smtClean="0">
                <a:latin typeface="Constantia" pitchFamily="18" charset="0"/>
              </a:rPr>
              <a:t>ntendo-History/Nintendo-History-	625945.html.</a:t>
            </a:r>
            <a:endParaRPr lang="en-US" sz="2800" dirty="0">
              <a:latin typeface="Constanti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304</TotalTime>
  <Words>437</Words>
  <Application>Microsoft Office PowerPoint</Application>
  <PresentationFormat>On-screen Show (4:3)</PresentationFormat>
  <Paragraphs>36</Paragraphs>
  <Slides>7</Slides>
  <Notes>5</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Oriel</vt:lpstr>
      <vt:lpstr>The history of Nintendo and their range of products</vt:lpstr>
      <vt:lpstr>Introduction</vt:lpstr>
      <vt:lpstr>Inventions And Advancements</vt:lpstr>
      <vt:lpstr>Continuation</vt:lpstr>
      <vt:lpstr>Subsidiaries</vt:lpstr>
      <vt:lpstr>Products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history of Nintendo and their range of products</dc:title>
  <dc:creator>USER</dc:creator>
  <cp:lastModifiedBy>USER</cp:lastModifiedBy>
  <cp:revision>6</cp:revision>
  <dcterms:created xsi:type="dcterms:W3CDTF">2017-06-19T14:34:44Z</dcterms:created>
  <dcterms:modified xsi:type="dcterms:W3CDTF">2017-06-20T02:46:25Z</dcterms:modified>
</cp:coreProperties>
</file>