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90" y="-51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686B177-3C33-4827-A084-5DCACF73B970}" type="datetimeFigureOut">
              <a:rPr lang="en-US" smtClean="0"/>
              <a:t>7/7/2017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013F2C-DB10-45B2-B5EA-60F97404B454}"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Price influence the consumption pattern of</a:t>
            </a:r>
            <a:r>
              <a:rPr lang="en-US" baseline="0" dirty="0" smtClean="0"/>
              <a:t> consumers </a:t>
            </a:r>
            <a:endParaRPr lang="en-US" dirty="0"/>
          </a:p>
        </p:txBody>
      </p:sp>
      <p:sp>
        <p:nvSpPr>
          <p:cNvPr id="4" name="Slide Number Placeholder 3"/>
          <p:cNvSpPr>
            <a:spLocks noGrp="1"/>
          </p:cNvSpPr>
          <p:nvPr>
            <p:ph type="sldNum" sz="quarter" idx="10"/>
          </p:nvPr>
        </p:nvSpPr>
        <p:spPr/>
        <p:txBody>
          <a:bodyPr/>
          <a:lstStyle/>
          <a:p>
            <a:fld id="{83013F2C-DB10-45B2-B5EA-60F97404B454}" type="slidenum">
              <a:rPr lang="en-US" smtClean="0"/>
              <a:t>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Differentiation of</a:t>
            </a:r>
            <a:r>
              <a:rPr lang="en-US" baseline="0" dirty="0" smtClean="0"/>
              <a:t> products gives a product unique qualities over the competitors product. Thus, customers are relatively attracted to the company’s products as opposed to the competitors’ products. </a:t>
            </a:r>
            <a:endParaRPr lang="en-US" dirty="0"/>
          </a:p>
        </p:txBody>
      </p:sp>
      <p:sp>
        <p:nvSpPr>
          <p:cNvPr id="4" name="Slide Number Placeholder 3"/>
          <p:cNvSpPr>
            <a:spLocks noGrp="1"/>
          </p:cNvSpPr>
          <p:nvPr>
            <p:ph type="sldNum" sz="quarter" idx="10"/>
          </p:nvPr>
        </p:nvSpPr>
        <p:spPr/>
        <p:txBody>
          <a:bodyPr/>
          <a:lstStyle/>
          <a:p>
            <a:fld id="{83013F2C-DB10-45B2-B5EA-60F97404B454}" type="slidenum">
              <a:rPr lang="en-US" smtClean="0"/>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Imitation is a common thing in the technology industry (Dempsey, 2017). However, a firm that becomes a leader in the market has more advantage on optimizing sales before the competitors imitate the features. </a:t>
            </a:r>
          </a:p>
        </p:txBody>
      </p:sp>
      <p:sp>
        <p:nvSpPr>
          <p:cNvPr id="4" name="Slide Number Placeholder 3"/>
          <p:cNvSpPr>
            <a:spLocks noGrp="1"/>
          </p:cNvSpPr>
          <p:nvPr>
            <p:ph type="sldNum" sz="quarter" idx="10"/>
          </p:nvPr>
        </p:nvSpPr>
        <p:spPr/>
        <p:txBody>
          <a:bodyPr/>
          <a:lstStyle/>
          <a:p>
            <a:fld id="{83013F2C-DB10-45B2-B5EA-60F97404B454}" type="slidenum">
              <a:rPr lang="en-US" smtClean="0"/>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Nintendo should consider providing job satisfaction to the workers to retain them.</a:t>
            </a:r>
            <a:r>
              <a:rPr lang="en-US" sz="1200" kern="1200" baseline="0" dirty="0" smtClean="0">
                <a:solidFill>
                  <a:schemeClr val="tx1"/>
                </a:solidFill>
                <a:latin typeface="+mn-lt"/>
                <a:ea typeface="+mn-ea"/>
                <a:cs typeface="+mn-cs"/>
              </a:rPr>
              <a:t> Moreover, employee engagement is important in enhancing their productivity and owning the firm. </a:t>
            </a: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3013F2C-DB10-45B2-B5EA-60F97404B454}" type="slidenum">
              <a:rPr lang="en-US" smtClean="0"/>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Improving the brand awareness will encourage the use of the products developed by the enterprise and expand the market for the products. </a:t>
            </a:r>
          </a:p>
        </p:txBody>
      </p:sp>
      <p:sp>
        <p:nvSpPr>
          <p:cNvPr id="4" name="Slide Number Placeholder 3"/>
          <p:cNvSpPr>
            <a:spLocks noGrp="1"/>
          </p:cNvSpPr>
          <p:nvPr>
            <p:ph type="sldNum" sz="quarter" idx="10"/>
          </p:nvPr>
        </p:nvSpPr>
        <p:spPr/>
        <p:txBody>
          <a:bodyPr/>
          <a:lstStyle/>
          <a:p>
            <a:fld id="{83013F2C-DB10-45B2-B5EA-60F97404B454}" type="slidenum">
              <a:rPr lang="en-US" smtClean="0"/>
              <a:t>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A4B0C87-0449-4020-B128-11808BDC5F79}" type="datetimeFigureOut">
              <a:rPr lang="en-US" smtClean="0"/>
              <a:t>7/7/2017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9241CF-8606-4016-8E20-493DF596C391}"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A4B0C87-0449-4020-B128-11808BDC5F79}" type="datetimeFigureOut">
              <a:rPr lang="en-US" smtClean="0"/>
              <a:t>7/7/2017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9241CF-8606-4016-8E20-493DF596C39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A4B0C87-0449-4020-B128-11808BDC5F79}" type="datetimeFigureOut">
              <a:rPr lang="en-US" smtClean="0"/>
              <a:t>7/7/2017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9241CF-8606-4016-8E20-493DF596C39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A4B0C87-0449-4020-B128-11808BDC5F79}" type="datetimeFigureOut">
              <a:rPr lang="en-US" smtClean="0"/>
              <a:t>7/7/2017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9241CF-8606-4016-8E20-493DF596C39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A4B0C87-0449-4020-B128-11808BDC5F79}" type="datetimeFigureOut">
              <a:rPr lang="en-US" smtClean="0"/>
              <a:t>7/7/2017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9241CF-8606-4016-8E20-493DF596C391}"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A4B0C87-0449-4020-B128-11808BDC5F79}" type="datetimeFigureOut">
              <a:rPr lang="en-US" smtClean="0"/>
              <a:t>7/7/2017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9241CF-8606-4016-8E20-493DF596C39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A4B0C87-0449-4020-B128-11808BDC5F79}" type="datetimeFigureOut">
              <a:rPr lang="en-US" smtClean="0"/>
              <a:t>7/7/2017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9241CF-8606-4016-8E20-493DF596C39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A4B0C87-0449-4020-B128-11808BDC5F79}" type="datetimeFigureOut">
              <a:rPr lang="en-US" smtClean="0"/>
              <a:t>7/7/2017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9241CF-8606-4016-8E20-493DF596C39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A4B0C87-0449-4020-B128-11808BDC5F79}" type="datetimeFigureOut">
              <a:rPr lang="en-US" smtClean="0"/>
              <a:t>7/7/2017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9241CF-8606-4016-8E20-493DF596C39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A4B0C87-0449-4020-B128-11808BDC5F79}" type="datetimeFigureOut">
              <a:rPr lang="en-US" smtClean="0"/>
              <a:t>7/7/2017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9241CF-8606-4016-8E20-493DF596C39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A4B0C87-0449-4020-B128-11808BDC5F79}" type="datetimeFigureOut">
              <a:rPr lang="en-US" smtClean="0"/>
              <a:t>7/7/2017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9241CF-8606-4016-8E20-493DF596C391}"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A4B0C87-0449-4020-B128-11808BDC5F79}" type="datetimeFigureOut">
              <a:rPr lang="en-US" smtClean="0"/>
              <a:t>7/7/2017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9241CF-8606-4016-8E20-493DF596C39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dx.doi.org/10.1049/et.2017.0430" TargetMode="External"/><Relationship Id="rId2" Type="http://schemas.openxmlformats.org/officeDocument/2006/relationships/hyperlink" Target="http://dx.doi.org/10.1108/1367327121126185" TargetMode="External"/><Relationship Id="rId1" Type="http://schemas.openxmlformats.org/officeDocument/2006/relationships/slideLayout" Target="../slideLayouts/slideLayout2.xml"/><Relationship Id="rId5" Type="http://schemas.openxmlformats.org/officeDocument/2006/relationships/hyperlink" Target="http://dx.doi.org/10.7763/ijtef.2015.v6.454" TargetMode="External"/><Relationship Id="rId4" Type="http://schemas.openxmlformats.org/officeDocument/2006/relationships/hyperlink" Target="http://dx.doi.org/10.1109/mp.2003.1197889"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a:t>NINTENDO </a:t>
            </a:r>
            <a:r>
              <a:rPr lang="en-US" b="1" dirty="0" smtClean="0"/>
              <a:t>COMPETITIVENESS</a:t>
            </a:r>
            <a:endParaRPr lang="en-US" dirty="0"/>
          </a:p>
        </p:txBody>
      </p:sp>
      <p:sp>
        <p:nvSpPr>
          <p:cNvPr id="3" name="Subtitle 2"/>
          <p:cNvSpPr>
            <a:spLocks noGrp="1"/>
          </p:cNvSpPr>
          <p:nvPr>
            <p:ph type="subTitle" idx="1"/>
          </p:nvPr>
        </p:nvSpPr>
        <p:spPr/>
        <p:txBody>
          <a:bodyPr/>
          <a:lstStyle/>
          <a:p>
            <a:r>
              <a:rPr lang="en-US" dirty="0" smtClean="0"/>
              <a:t>Strategies for Sustaining Competitiveness </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Introduction</a:t>
            </a:r>
            <a:endParaRPr lang="en-US" dirty="0"/>
          </a:p>
        </p:txBody>
      </p:sp>
      <p:sp>
        <p:nvSpPr>
          <p:cNvPr id="3" name="Content Placeholder 2"/>
          <p:cNvSpPr>
            <a:spLocks noGrp="1"/>
          </p:cNvSpPr>
          <p:nvPr>
            <p:ph idx="1"/>
          </p:nvPr>
        </p:nvSpPr>
        <p:spPr/>
        <p:txBody>
          <a:bodyPr>
            <a:normAutofit fontScale="92500" lnSpcReduction="20000"/>
          </a:bodyPr>
          <a:lstStyle/>
          <a:p>
            <a:pPr>
              <a:buNone/>
            </a:pPr>
            <a:r>
              <a:rPr lang="en-US" dirty="0"/>
              <a:t>The gaming industry has become more competitive in the recent past. Product differentiation has been the key for the gaming firms to sustain competitiveness in the market. Nintendo is one of the competitive gaming companies in the gaming consoles production. Being incorporated in Japan, the company is reputable in the development and sale of Wii U among other products (</a:t>
            </a:r>
            <a:r>
              <a:rPr lang="en-US" dirty="0" err="1"/>
              <a:t>Gallangher</a:t>
            </a:r>
            <a:r>
              <a:rPr lang="en-US" dirty="0"/>
              <a:t> &amp;  Park, 2003). This presentation gives some recommendation on the factors that the company should consider to remain competitive in the market.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Recommendations for Sustaining Competitiveness </a:t>
            </a:r>
            <a:endParaRPr lang="en-US" dirty="0"/>
          </a:p>
        </p:txBody>
      </p:sp>
      <p:sp>
        <p:nvSpPr>
          <p:cNvPr id="3" name="Content Placeholder 2"/>
          <p:cNvSpPr>
            <a:spLocks noGrp="1"/>
          </p:cNvSpPr>
          <p:nvPr>
            <p:ph idx="1"/>
          </p:nvPr>
        </p:nvSpPr>
        <p:spPr/>
        <p:txBody>
          <a:bodyPr>
            <a:normAutofit fontScale="92500" lnSpcReduction="20000"/>
          </a:bodyPr>
          <a:lstStyle/>
          <a:p>
            <a:pPr>
              <a:buNone/>
            </a:pPr>
            <a:r>
              <a:rPr lang="en-US" b="1" dirty="0"/>
              <a:t>Price</a:t>
            </a:r>
            <a:endParaRPr lang="en-US" dirty="0"/>
          </a:p>
          <a:p>
            <a:r>
              <a:rPr lang="en-US" dirty="0"/>
              <a:t>Price has a significant influence on the sales revenue for a product in the market (</a:t>
            </a:r>
            <a:r>
              <a:rPr lang="en-US" dirty="0" err="1"/>
              <a:t>Ko</a:t>
            </a:r>
            <a:r>
              <a:rPr lang="en-US" dirty="0"/>
              <a:t> &amp; Lau, 2015). The higher the prices, the lower the demand and the lower the prices, the higher the demand for products. To increase the sales volume and profitability, Nintendo should consider lowering the prices of the products. </a:t>
            </a:r>
          </a:p>
          <a:p>
            <a:r>
              <a:rPr lang="en-US" dirty="0"/>
              <a:t>Reduction in price will boost the demand for the products and increase the company’s market share over the competitors.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Recommendations for Sustaining Competitiveness </a:t>
            </a:r>
            <a:endParaRPr lang="en-US" dirty="0"/>
          </a:p>
        </p:txBody>
      </p:sp>
      <p:sp>
        <p:nvSpPr>
          <p:cNvPr id="3" name="Content Placeholder 2"/>
          <p:cNvSpPr>
            <a:spLocks noGrp="1"/>
          </p:cNvSpPr>
          <p:nvPr>
            <p:ph idx="1"/>
          </p:nvPr>
        </p:nvSpPr>
        <p:spPr/>
        <p:txBody>
          <a:bodyPr/>
          <a:lstStyle/>
          <a:p>
            <a:pPr>
              <a:buNone/>
            </a:pPr>
            <a:r>
              <a:rPr lang="en-US" b="1" dirty="0"/>
              <a:t>Differentiation </a:t>
            </a:r>
            <a:endParaRPr lang="en-US" dirty="0"/>
          </a:p>
          <a:p>
            <a:pPr>
              <a:buNone/>
            </a:pPr>
            <a:r>
              <a:rPr lang="en-US" dirty="0"/>
              <a:t>The primary objective of differentiation is to meet the customer’s expectations and producing unique products in the market (</a:t>
            </a:r>
            <a:r>
              <a:rPr lang="en-US" dirty="0" err="1"/>
              <a:t>Ko</a:t>
            </a:r>
            <a:r>
              <a:rPr lang="en-US" dirty="0"/>
              <a:t> &amp; Lau, 2015). Nintendo should consider the adding more features to the products to attract more customers for the product.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Recommendations for Sustaining Competitiveness </a:t>
            </a:r>
            <a:endParaRPr lang="en-US" dirty="0"/>
          </a:p>
        </p:txBody>
      </p:sp>
      <p:sp>
        <p:nvSpPr>
          <p:cNvPr id="3" name="Content Placeholder 2"/>
          <p:cNvSpPr>
            <a:spLocks noGrp="1"/>
          </p:cNvSpPr>
          <p:nvPr>
            <p:ph idx="1"/>
          </p:nvPr>
        </p:nvSpPr>
        <p:spPr/>
        <p:txBody>
          <a:bodyPr>
            <a:normAutofit fontScale="92500" lnSpcReduction="20000"/>
          </a:bodyPr>
          <a:lstStyle/>
          <a:p>
            <a:pPr>
              <a:buNone/>
            </a:pPr>
            <a:r>
              <a:rPr lang="en-US" b="1" dirty="0"/>
              <a:t>Research and </a:t>
            </a:r>
            <a:r>
              <a:rPr lang="en-US" b="1" dirty="0" smtClean="0"/>
              <a:t>Development </a:t>
            </a:r>
            <a:endParaRPr lang="en-US" dirty="0"/>
          </a:p>
          <a:p>
            <a:r>
              <a:rPr lang="en-US" dirty="0"/>
              <a:t>The technology-intensive industry is characterized by rapid technological evolution. </a:t>
            </a:r>
          </a:p>
          <a:p>
            <a:r>
              <a:rPr lang="en-US" dirty="0"/>
              <a:t>Creativity and innovation are the keys to success in the technology industry (Dempsey, 2017). </a:t>
            </a:r>
          </a:p>
          <a:p>
            <a:r>
              <a:rPr lang="en-US" dirty="0"/>
              <a:t>Research and development facilitate creativity and innovation. </a:t>
            </a:r>
          </a:p>
          <a:p>
            <a:r>
              <a:rPr lang="en-US" dirty="0"/>
              <a:t>Thus, Nintendo should focus on investing in research and development to generate new ideas on features and designs that will boost sales.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Recommendations for Sustaining Competitiveness </a:t>
            </a:r>
            <a:endParaRPr lang="en-US" dirty="0"/>
          </a:p>
        </p:txBody>
      </p:sp>
      <p:sp>
        <p:nvSpPr>
          <p:cNvPr id="3" name="Content Placeholder 2"/>
          <p:cNvSpPr>
            <a:spLocks noGrp="1"/>
          </p:cNvSpPr>
          <p:nvPr>
            <p:ph idx="1"/>
          </p:nvPr>
        </p:nvSpPr>
        <p:spPr/>
        <p:txBody>
          <a:bodyPr>
            <a:normAutofit fontScale="77500" lnSpcReduction="20000"/>
          </a:bodyPr>
          <a:lstStyle/>
          <a:p>
            <a:pPr>
              <a:buNone/>
            </a:pPr>
            <a:r>
              <a:rPr lang="en-US" b="1" dirty="0"/>
              <a:t>Managing Knowledge and Talent </a:t>
            </a:r>
            <a:endParaRPr lang="en-US" dirty="0"/>
          </a:p>
          <a:p>
            <a:r>
              <a:rPr lang="en-US" dirty="0"/>
              <a:t>Knowledge management has a crucial role in the technology industry (</a:t>
            </a:r>
            <a:r>
              <a:rPr lang="en-US" dirty="0" err="1"/>
              <a:t>Andreeva</a:t>
            </a:r>
            <a:r>
              <a:rPr lang="en-US" dirty="0"/>
              <a:t> &amp; </a:t>
            </a:r>
            <a:r>
              <a:rPr lang="en-US" dirty="0" err="1"/>
              <a:t>Kianto</a:t>
            </a:r>
            <a:r>
              <a:rPr lang="en-US" dirty="0"/>
              <a:t>, 2012)</a:t>
            </a:r>
          </a:p>
          <a:p>
            <a:r>
              <a:rPr lang="en-US" dirty="0"/>
              <a:t>Labor turnover has significant influence on the performance of the business</a:t>
            </a:r>
          </a:p>
          <a:p>
            <a:r>
              <a:rPr lang="en-US" dirty="0"/>
              <a:t>The competitors have higher chances of staying ahead of others by pooling the right talent in the industry market.</a:t>
            </a:r>
          </a:p>
          <a:p>
            <a:r>
              <a:rPr lang="en-US" dirty="0"/>
              <a:t>Nintendo should consider streamlining the human resource management with the strategic plan of the firm.</a:t>
            </a:r>
          </a:p>
          <a:p>
            <a:r>
              <a:rPr lang="en-US" dirty="0"/>
              <a:t>Losing talent to the competitors has adverse effect on the company’s performance (</a:t>
            </a:r>
            <a:r>
              <a:rPr lang="en-US" dirty="0" err="1"/>
              <a:t>Andreeva</a:t>
            </a:r>
            <a:r>
              <a:rPr lang="en-US" dirty="0"/>
              <a:t> &amp; </a:t>
            </a:r>
            <a:r>
              <a:rPr lang="en-US" dirty="0" err="1"/>
              <a:t>Kianto</a:t>
            </a:r>
            <a:r>
              <a:rPr lang="en-US" dirty="0"/>
              <a:t>, 2012</a:t>
            </a:r>
            <a:r>
              <a:rPr lang="en-US"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Recommendations for Sustaining Competitiveness </a:t>
            </a:r>
            <a:endParaRPr lang="en-US" dirty="0"/>
          </a:p>
        </p:txBody>
      </p:sp>
      <p:sp>
        <p:nvSpPr>
          <p:cNvPr id="3" name="Content Placeholder 2"/>
          <p:cNvSpPr>
            <a:spLocks noGrp="1"/>
          </p:cNvSpPr>
          <p:nvPr>
            <p:ph idx="1"/>
          </p:nvPr>
        </p:nvSpPr>
        <p:spPr/>
        <p:txBody>
          <a:bodyPr>
            <a:normAutofit fontScale="85000" lnSpcReduction="10000"/>
          </a:bodyPr>
          <a:lstStyle/>
          <a:p>
            <a:pPr>
              <a:buNone/>
            </a:pPr>
            <a:r>
              <a:rPr lang="en-US" b="1" dirty="0"/>
              <a:t>Marketing the </a:t>
            </a:r>
            <a:r>
              <a:rPr lang="en-US" b="1" dirty="0" smtClean="0"/>
              <a:t>Products </a:t>
            </a:r>
            <a:endParaRPr lang="en-US" dirty="0"/>
          </a:p>
          <a:p>
            <a:r>
              <a:rPr lang="en-US" dirty="0"/>
              <a:t>Creating brand awareness is important in enhancing the demand for the firm’s product (Dempsey, 2017). </a:t>
            </a:r>
          </a:p>
          <a:p>
            <a:r>
              <a:rPr lang="en-US" dirty="0"/>
              <a:t>Nintendo should consider using the modern marketing channels to reach more potential customers globally</a:t>
            </a:r>
          </a:p>
          <a:p>
            <a:r>
              <a:rPr lang="en-US" dirty="0"/>
              <a:t>Having operations in wider geographical locations gives a firm more recognizance and boosts the revenue generated by the company. </a:t>
            </a:r>
          </a:p>
          <a:p>
            <a:r>
              <a:rPr lang="en-US" dirty="0"/>
              <a:t>Increase revenue translates to increased profitability and keeps the company at a competitive edge over the competitors.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Conclusion</a:t>
            </a:r>
            <a:endParaRPr lang="en-US" dirty="0"/>
          </a:p>
        </p:txBody>
      </p:sp>
      <p:sp>
        <p:nvSpPr>
          <p:cNvPr id="3" name="Content Placeholder 2"/>
          <p:cNvSpPr>
            <a:spLocks noGrp="1"/>
          </p:cNvSpPr>
          <p:nvPr>
            <p:ph idx="1"/>
          </p:nvPr>
        </p:nvSpPr>
        <p:spPr/>
        <p:txBody>
          <a:bodyPr>
            <a:normAutofit lnSpcReduction="10000"/>
          </a:bodyPr>
          <a:lstStyle/>
          <a:p>
            <a:pPr>
              <a:buNone/>
            </a:pPr>
            <a:r>
              <a:rPr lang="en-US" dirty="0"/>
              <a:t>Sustaining the competitiveness in the market entails being a leader in implementing strategies rather than being a follower. Research and development are vital in the technology industry. Thus, Nintendo should focus on investing in research and development to promote the development of new products, designs, features for the products. This will enhance the firm’s competitiveness in the market</a:t>
            </a:r>
            <a:r>
              <a:rPr lang="en-US"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References</a:t>
            </a:r>
            <a:endParaRPr lang="en-US" b="1" dirty="0"/>
          </a:p>
        </p:txBody>
      </p:sp>
      <p:sp>
        <p:nvSpPr>
          <p:cNvPr id="3" name="Content Placeholder 2"/>
          <p:cNvSpPr>
            <a:spLocks noGrp="1"/>
          </p:cNvSpPr>
          <p:nvPr>
            <p:ph idx="1"/>
          </p:nvPr>
        </p:nvSpPr>
        <p:spPr/>
        <p:txBody>
          <a:bodyPr>
            <a:normAutofit fontScale="70000" lnSpcReduction="20000"/>
          </a:bodyPr>
          <a:lstStyle/>
          <a:p>
            <a:r>
              <a:rPr lang="en-US" dirty="0" err="1"/>
              <a:t>Andreeva</a:t>
            </a:r>
            <a:r>
              <a:rPr lang="en-US" dirty="0"/>
              <a:t>, T., &amp; </a:t>
            </a:r>
            <a:r>
              <a:rPr lang="en-US" dirty="0" err="1"/>
              <a:t>Kianto</a:t>
            </a:r>
            <a:r>
              <a:rPr lang="en-US" dirty="0"/>
              <a:t>, A. (2012). </a:t>
            </a:r>
            <a:r>
              <a:rPr lang="en-US" dirty="0" smtClean="0"/>
              <a:t>Does knowledge</a:t>
            </a:r>
            <a:r>
              <a:rPr lang="en-US" dirty="0"/>
              <a:t> </a:t>
            </a:r>
            <a:r>
              <a:rPr lang="en-US" dirty="0" smtClean="0"/>
              <a:t>management	really matter? Linking knowledge management practices,	competitiveness </a:t>
            </a:r>
            <a:r>
              <a:rPr lang="en-US" dirty="0"/>
              <a:t>and </a:t>
            </a:r>
            <a:r>
              <a:rPr lang="en-US" dirty="0" smtClean="0"/>
              <a:t>economic performance</a:t>
            </a:r>
            <a:r>
              <a:rPr lang="en-US" dirty="0"/>
              <a:t>. </a:t>
            </a:r>
            <a:r>
              <a:rPr lang="en-US" i="1" dirty="0"/>
              <a:t>Journal </a:t>
            </a:r>
            <a:r>
              <a:rPr lang="en-US" i="1" dirty="0" smtClean="0"/>
              <a:t>Of	Knowledge Management</a:t>
            </a:r>
            <a:r>
              <a:rPr lang="en-US" dirty="0"/>
              <a:t>, </a:t>
            </a:r>
            <a:r>
              <a:rPr lang="en-US" i="1" dirty="0"/>
              <a:t>16</a:t>
            </a:r>
            <a:r>
              <a:rPr lang="en-US" dirty="0"/>
              <a:t>(4), </a:t>
            </a:r>
            <a:r>
              <a:rPr lang="en-US" dirty="0" smtClean="0"/>
              <a:t>617-636.	</a:t>
            </a:r>
            <a:r>
              <a:rPr lang="en-US" u="sng" dirty="0" smtClean="0">
                <a:hlinkClick r:id="rId2"/>
              </a:rPr>
              <a:t>http</a:t>
            </a:r>
            <a:r>
              <a:rPr lang="en-US" u="sng" dirty="0">
                <a:hlinkClick r:id="rId2"/>
              </a:rPr>
              <a:t>://</a:t>
            </a:r>
            <a:r>
              <a:rPr lang="en-US" u="sng" dirty="0" smtClean="0">
                <a:hlinkClick r:id="rId2"/>
              </a:rPr>
              <a:t>dx.doi.org/10.1108/1367327121126185</a:t>
            </a:r>
            <a:endParaRPr lang="en-US" u="sng" dirty="0" smtClean="0"/>
          </a:p>
          <a:p>
            <a:r>
              <a:rPr lang="en-US" dirty="0"/>
              <a:t>Dempsey, P. (2017). The Teardown: Nintendo </a:t>
            </a:r>
            <a:r>
              <a:rPr lang="en-US" dirty="0" smtClean="0"/>
              <a:t>Switch gaming system.	</a:t>
            </a:r>
            <a:r>
              <a:rPr lang="en-US" i="1" dirty="0" smtClean="0"/>
              <a:t>Engineering </a:t>
            </a:r>
            <a:r>
              <a:rPr lang="en-US" i="1" dirty="0"/>
              <a:t>&amp; Technology</a:t>
            </a:r>
            <a:r>
              <a:rPr lang="en-US" dirty="0"/>
              <a:t>, </a:t>
            </a:r>
            <a:r>
              <a:rPr lang="en-US" i="1" dirty="0"/>
              <a:t>12</a:t>
            </a:r>
            <a:r>
              <a:rPr lang="en-US" dirty="0"/>
              <a:t>(4</a:t>
            </a:r>
            <a:r>
              <a:rPr lang="en-US" dirty="0" smtClean="0"/>
              <a:t>), 82-83.	</a:t>
            </a:r>
            <a:r>
              <a:rPr lang="en-US" u="sng" dirty="0" smtClean="0">
                <a:hlinkClick r:id="rId3"/>
              </a:rPr>
              <a:t>http</a:t>
            </a:r>
            <a:r>
              <a:rPr lang="en-US" u="sng" dirty="0">
                <a:hlinkClick r:id="rId3"/>
              </a:rPr>
              <a:t>://</a:t>
            </a:r>
            <a:r>
              <a:rPr lang="en-US" u="sng" dirty="0" smtClean="0">
                <a:hlinkClick r:id="rId3"/>
              </a:rPr>
              <a:t>dx.doi.org/10.1049/et.2017.0430</a:t>
            </a:r>
            <a:endParaRPr lang="en-US" u="sng" dirty="0" smtClean="0"/>
          </a:p>
          <a:p>
            <a:r>
              <a:rPr lang="en-US" dirty="0" err="1"/>
              <a:t>Gallangher</a:t>
            </a:r>
            <a:r>
              <a:rPr lang="en-US" dirty="0"/>
              <a:t>, S., &amp; </a:t>
            </a:r>
            <a:r>
              <a:rPr lang="en-US" dirty="0" err="1"/>
              <a:t>Seung</a:t>
            </a:r>
            <a:r>
              <a:rPr lang="en-US" dirty="0"/>
              <a:t> Ho Park. (2003). The </a:t>
            </a:r>
            <a:r>
              <a:rPr lang="en-US" dirty="0" smtClean="0"/>
              <a:t>3</a:t>
            </a:r>
            <a:r>
              <a:rPr lang="en-US" baseline="30000" dirty="0" smtClean="0"/>
              <a:t>rd</a:t>
            </a:r>
            <a:r>
              <a:rPr lang="en-US" dirty="0"/>
              <a:t> </a:t>
            </a:r>
            <a:r>
              <a:rPr lang="en-US" dirty="0" smtClean="0"/>
              <a:t>generation </a:t>
            </a:r>
            <a:r>
              <a:rPr lang="en-US" dirty="0"/>
              <a:t>rise </a:t>
            </a:r>
            <a:r>
              <a:rPr lang="en-US" dirty="0" smtClean="0"/>
              <a:t>of	Nintendo</a:t>
            </a:r>
            <a:r>
              <a:rPr lang="en-US" dirty="0"/>
              <a:t>. </a:t>
            </a:r>
            <a:r>
              <a:rPr lang="en-US" i="1" dirty="0"/>
              <a:t>IEEE Potentials</a:t>
            </a:r>
            <a:r>
              <a:rPr lang="en-US" dirty="0"/>
              <a:t>, </a:t>
            </a:r>
            <a:r>
              <a:rPr lang="en-US" i="1" dirty="0"/>
              <a:t>22</a:t>
            </a:r>
            <a:r>
              <a:rPr lang="en-US" dirty="0"/>
              <a:t>(2</a:t>
            </a:r>
            <a:r>
              <a:rPr lang="en-US" smtClean="0"/>
              <a:t>), 10-11.	</a:t>
            </a:r>
            <a:r>
              <a:rPr lang="en-US" u="sng" smtClean="0">
                <a:hlinkClick r:id="rId4"/>
              </a:rPr>
              <a:t>http</a:t>
            </a:r>
            <a:r>
              <a:rPr lang="en-US" u="sng" dirty="0">
                <a:hlinkClick r:id="rId4"/>
              </a:rPr>
              <a:t>://</a:t>
            </a:r>
            <a:r>
              <a:rPr lang="en-US" u="sng" dirty="0" smtClean="0">
                <a:hlinkClick r:id="rId4"/>
              </a:rPr>
              <a:t>dx.doi.org/10.1109/mp.2003.1197889</a:t>
            </a:r>
            <a:endParaRPr lang="en-US" u="sng" dirty="0" smtClean="0"/>
          </a:p>
          <a:p>
            <a:r>
              <a:rPr lang="en-US" dirty="0" err="1"/>
              <a:t>Ko</a:t>
            </a:r>
            <a:r>
              <a:rPr lang="en-US" dirty="0"/>
              <a:t>, T., &amp; Lau, H. (2015). A Brand Premium Pricing Model for </a:t>
            </a:r>
            <a:r>
              <a:rPr lang="en-US" dirty="0" smtClean="0"/>
              <a:t>Digital	Music </a:t>
            </a:r>
            <a:r>
              <a:rPr lang="en-US" dirty="0"/>
              <a:t>Market. </a:t>
            </a:r>
            <a:r>
              <a:rPr lang="en-US" i="1" dirty="0"/>
              <a:t>International Journal Of Trade, Economics </a:t>
            </a:r>
            <a:r>
              <a:rPr lang="en-US" i="1" dirty="0" smtClean="0"/>
              <a:t>And	Finance</a:t>
            </a:r>
            <a:r>
              <a:rPr lang="en-US" dirty="0"/>
              <a:t>, </a:t>
            </a:r>
            <a:r>
              <a:rPr lang="en-US" i="1" dirty="0"/>
              <a:t>6</a:t>
            </a:r>
            <a:r>
              <a:rPr lang="en-US" dirty="0"/>
              <a:t>(2), </a:t>
            </a:r>
            <a:r>
              <a:rPr lang="en-US" dirty="0" smtClean="0"/>
              <a:t>117-124.	</a:t>
            </a:r>
            <a:r>
              <a:rPr lang="en-US" u="sng" dirty="0" smtClean="0">
                <a:hlinkClick r:id="rId5"/>
              </a:rPr>
              <a:t>http</a:t>
            </a:r>
            <a:r>
              <a:rPr lang="en-US" u="sng" dirty="0">
                <a:hlinkClick r:id="rId5"/>
              </a:rPr>
              <a:t>://</a:t>
            </a:r>
            <a:r>
              <a:rPr lang="en-US" u="sng" dirty="0" smtClean="0">
                <a:hlinkClick r:id="rId5"/>
              </a:rPr>
              <a:t>dx.doi.org/10.7763/ijtef.2015.v6.454</a:t>
            </a:r>
            <a:endParaRPr lang="en-US" dirty="0"/>
          </a:p>
          <a:p>
            <a:endParaRPr lang="en-US" dirty="0"/>
          </a:p>
          <a:p>
            <a:endParaRPr lang="en-US" dirty="0"/>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TotalTime>
  <Words>680</Words>
  <Application>Microsoft Office PowerPoint</Application>
  <PresentationFormat>On-screen Show (4:3)</PresentationFormat>
  <Paragraphs>48</Paragraphs>
  <Slides>9</Slides>
  <Notes>5</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NINTENDO COMPETITIVENESS</vt:lpstr>
      <vt:lpstr>Introduction</vt:lpstr>
      <vt:lpstr>Recommendations for Sustaining Competitiveness </vt:lpstr>
      <vt:lpstr>Recommendations for Sustaining Competitiveness </vt:lpstr>
      <vt:lpstr>Recommendations for Sustaining Competitiveness </vt:lpstr>
      <vt:lpstr>Recommendations for Sustaining Competitiveness </vt:lpstr>
      <vt:lpstr>Recommendations for Sustaining Competitiveness </vt:lpstr>
      <vt:lpstr>Conclusion</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NINTENDO COMPETITIVENESS</dc:title>
  <dc:creator>lawrence</dc:creator>
  <cp:lastModifiedBy>lawrence</cp:lastModifiedBy>
  <cp:revision>2</cp:revision>
  <dcterms:created xsi:type="dcterms:W3CDTF">2017-07-07T09:19:18Z</dcterms:created>
  <dcterms:modified xsi:type="dcterms:W3CDTF">2017-07-07T09:34:25Z</dcterms:modified>
</cp:coreProperties>
</file>