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79744" autoAdjust="0"/>
  </p:normalViewPr>
  <p:slideViewPr>
    <p:cSldViewPr>
      <p:cViewPr>
        <p:scale>
          <a:sx n="50" d="100"/>
          <a:sy n="50" d="100"/>
        </p:scale>
        <p:origin x="-1080"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450FCF-EB51-4AC2-A6A4-E7E1AA41EF90}" type="datetimeFigureOut">
              <a:rPr lang="en-US" smtClean="0"/>
              <a:pPr/>
              <a:t>6/1/2017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271944-E52F-431E-A39E-43775724936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latin typeface="Times New Roman" pitchFamily="18" charset="0"/>
                <a:cs typeface="Times New Roman" pitchFamily="18" charset="0"/>
              </a:rPr>
              <a:t>The company has faced</a:t>
            </a:r>
            <a:r>
              <a:rPr lang="en-US" baseline="0" dirty="0" smtClean="0">
                <a:latin typeface="Times New Roman" pitchFamily="18" charset="0"/>
                <a:cs typeface="Times New Roman" pitchFamily="18" charset="0"/>
              </a:rPr>
              <a:t> various litigation challenges in recent years. One of the most recent is a situation where it was sued by some of their shareholders in 2010. The J &amp; J board sued the shareholders in the same year while various lawsuits have followed it in recent years.  The Boston Scientific Corporation which is one of the main competitors of Johnson &amp; Johnson sued the company some time back for overpricing a heart device company by the name Guidant, which led to a lengthy law suit and affected the success of the company (Carlson, 2014). In addition, the company was also hit with six product defect accusations out of the seven that had been suggested in 2016. The verdicts have cost the company millions and consequently affected its success in recent years. The company is currently faced with 17 trials in many federal and state courts, blaming their products for the cause of their injuries and even death. The trial losses have been immense in recent years for instance the $ 1 billion verdict that was passed against their hip implants in December. Previously, the company had been inflicted with an over $70 billion verdict for claim that there were cases where their talcum powder had resulted in cancer of the ovarian. Despite the apparent fact that litigations are never lacking in virtually all of the drug manufacturer’s, the fact that Johnson &amp; Johnson has claims that exceed 100,000 and they are still increasing is a reflection that this has become a weakness in the company.  The costs of fighting and settling law suits is increasing on a daily basis and this therefore implies that the company is experiencing unprecedented losses, which may hamper their stability and further affect their competitive advantage in the drug manufacturing industry and there is therefore a need to take urgent action and remedy the situation (Fisk &amp; </a:t>
            </a:r>
            <a:r>
              <a:rPr lang="en-US" baseline="0" dirty="0" err="1" smtClean="0">
                <a:latin typeface="Times New Roman" pitchFamily="18" charset="0"/>
                <a:cs typeface="Times New Roman" pitchFamily="18" charset="0"/>
              </a:rPr>
              <a:t>Feeley</a:t>
            </a:r>
            <a:r>
              <a:rPr lang="en-US" baseline="0" dirty="0" smtClean="0">
                <a:latin typeface="Times New Roman" pitchFamily="18" charset="0"/>
                <a:cs typeface="Times New Roman" pitchFamily="18" charset="0"/>
              </a:rPr>
              <a:t>, 2017).</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A5271944-E52F-431E-A39E-437757249361}"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Another weakness</a:t>
            </a:r>
            <a:r>
              <a:rPr lang="en-US" baseline="0" dirty="0" smtClean="0">
                <a:latin typeface="Times New Roman" pitchFamily="18" charset="0"/>
                <a:cs typeface="Times New Roman" pitchFamily="18" charset="0"/>
              </a:rPr>
              <a:t> that has faced the company is the constant conflict with partner companies. The company is used to handling a large portfolio of products which has increased their costs. In addition, handling partner companies has become difficult for Johnson and Johnson and thereby affecting the operations of the company. The company should therefore take prompt measures before entering into acquisitions mergers. Acquisitions such as the one of Guidant, which resulted in a lawsuit is a perfect example of why this has become a weakness for Johnson &amp; Johnson (</a:t>
            </a:r>
            <a:r>
              <a:rPr lang="en-US" baseline="0" dirty="0" err="1" smtClean="0">
                <a:latin typeface="Times New Roman" pitchFamily="18" charset="0"/>
                <a:cs typeface="Times New Roman" pitchFamily="18" charset="0"/>
              </a:rPr>
              <a:t>Bhasin</a:t>
            </a:r>
            <a:r>
              <a:rPr lang="en-US" baseline="0" dirty="0" smtClean="0">
                <a:latin typeface="Times New Roman" pitchFamily="18" charset="0"/>
                <a:cs typeface="Times New Roman" pitchFamily="18" charset="0"/>
              </a:rPr>
              <a:t>, 2016).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A5271944-E52F-431E-A39E-437757249361}"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Majority</a:t>
            </a:r>
            <a:r>
              <a:rPr lang="en-US" baseline="0" dirty="0" smtClean="0">
                <a:latin typeface="Times New Roman" pitchFamily="18" charset="0"/>
                <a:cs typeface="Times New Roman" pitchFamily="18" charset="0"/>
              </a:rPr>
              <a:t> of the new products that are launched by Johnson &amp; Johnson are always susceptible to a variety of factors. One example is the fact that their new products are always vulnerable to the reviews in the different regulations. The vulnerability has created a form of uncertainty and thereby affecting the capability for the growth of the new products. The uncertainty in the company should therefore be solved in order to foster future growth and success (</a:t>
            </a:r>
            <a:r>
              <a:rPr lang="en-US" baseline="0" dirty="0" err="1" smtClean="0">
                <a:latin typeface="Times New Roman" pitchFamily="18" charset="0"/>
                <a:cs typeface="Times New Roman" pitchFamily="18" charset="0"/>
              </a:rPr>
              <a:t>Bhasin</a:t>
            </a:r>
            <a:r>
              <a:rPr lang="en-US" baseline="0" dirty="0" smtClean="0">
                <a:latin typeface="Times New Roman" pitchFamily="18" charset="0"/>
                <a:cs typeface="Times New Roman" pitchFamily="18" charset="0"/>
              </a:rPr>
              <a:t>, 2016).</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A5271944-E52F-431E-A39E-437757249361}"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The company</a:t>
            </a:r>
            <a:r>
              <a:rPr lang="en-US" baseline="0" dirty="0" smtClean="0">
                <a:latin typeface="Times New Roman" pitchFamily="18" charset="0"/>
                <a:cs typeface="Times New Roman" pitchFamily="18" charset="0"/>
              </a:rPr>
              <a:t> has relied heavily on the small molecule drugs, which has affected their growth and success. This has therefore acted as a weakness since the company has been faced by competition of generic products. The high reliance on the small molecule drugs led to the decline of their sales in 2008 and 2012. The company has therefore been faced with the challenge of getting replacements for their products that are worth more than a billion dollars (</a:t>
            </a:r>
            <a:r>
              <a:rPr lang="en-US" baseline="0" dirty="0" err="1" smtClean="0">
                <a:latin typeface="Times New Roman" pitchFamily="18" charset="0"/>
                <a:cs typeface="Times New Roman" pitchFamily="18" charset="0"/>
              </a:rPr>
              <a:t>Bhasin</a:t>
            </a:r>
            <a:r>
              <a:rPr lang="en-US" baseline="0" dirty="0" smtClean="0">
                <a:latin typeface="Times New Roman" pitchFamily="18" charset="0"/>
                <a:cs typeface="Times New Roman" pitchFamily="18" charset="0"/>
              </a:rPr>
              <a:t>, 2016).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A5271944-E52F-431E-A39E-437757249361}"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There are recent reports that the employees of Johnson</a:t>
            </a:r>
            <a:r>
              <a:rPr lang="en-US" baseline="0" dirty="0" smtClean="0">
                <a:latin typeface="Times New Roman" pitchFamily="18" charset="0"/>
                <a:cs typeface="Times New Roman" pitchFamily="18" charset="0"/>
              </a:rPr>
              <a:t> &amp; Johnson have constantly revealed the secrets of the company and thereby affecting their privacy. Some of the secrets have reached their competitors and thereby acting as an advantage to the competitors and also making it possible for the competitors to take advantage of their vulnerability. Moreover the information of the company has at times leaked and this has also led to a loss of secrecy. In addition, the lack of secrecy have also hampered the efforts of creating a workplace that is responsible and ethical (</a:t>
            </a:r>
            <a:r>
              <a:rPr lang="en-US" baseline="0" dirty="0" err="1" smtClean="0">
                <a:latin typeface="Times New Roman" pitchFamily="18" charset="0"/>
                <a:cs typeface="Times New Roman" pitchFamily="18" charset="0"/>
              </a:rPr>
              <a:t>Bhasin</a:t>
            </a:r>
            <a:r>
              <a:rPr lang="en-US" baseline="0" dirty="0" smtClean="0">
                <a:latin typeface="Times New Roman" pitchFamily="18" charset="0"/>
                <a:cs typeface="Times New Roman" pitchFamily="18" charset="0"/>
              </a:rPr>
              <a:t>, 2016).</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A5271944-E52F-431E-A39E-437757249361}"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The prices</a:t>
            </a:r>
            <a:r>
              <a:rPr lang="en-US" baseline="0" dirty="0" smtClean="0">
                <a:latin typeface="Times New Roman" pitchFamily="18" charset="0"/>
                <a:cs typeface="Times New Roman" pitchFamily="18" charset="0"/>
              </a:rPr>
              <a:t> of Johnson &amp; Johnson are generally high compared to other competitors such as Boston Scientific. The high prices have therefore affected their growth since there are some who have perceived their products as being too expensive. The high prices have made it difficult for some consumers to access their products since they do not have the ability to pay for the high prices. This is a weakness that should be solved by the company in order for them to foster their growth and success (</a:t>
            </a:r>
            <a:r>
              <a:rPr lang="en-US" baseline="0" dirty="0" err="1" smtClean="0">
                <a:latin typeface="Times New Roman" pitchFamily="18" charset="0"/>
                <a:cs typeface="Times New Roman" pitchFamily="18" charset="0"/>
              </a:rPr>
              <a:t>Bhasin</a:t>
            </a:r>
            <a:r>
              <a:rPr lang="en-US" baseline="0" dirty="0" smtClean="0">
                <a:latin typeface="Times New Roman" pitchFamily="18" charset="0"/>
                <a:cs typeface="Times New Roman" pitchFamily="18" charset="0"/>
              </a:rPr>
              <a:t>, 2016).</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A5271944-E52F-431E-A39E-437757249361}"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The reputation of the company has been affected</a:t>
            </a:r>
            <a:r>
              <a:rPr lang="en-US" baseline="0" dirty="0" smtClean="0">
                <a:latin typeface="Times New Roman" pitchFamily="18" charset="0"/>
                <a:cs typeface="Times New Roman" pitchFamily="18" charset="0"/>
              </a:rPr>
              <a:t> in recent years. Some of the factors that have contributed to the declining reputation include the increased protests against some of their products. One good example is the pelvic mesh implants that faced criticism and led to protests. The decline in the protests have ultimately affected the growth and success of the company (</a:t>
            </a:r>
            <a:r>
              <a:rPr lang="en-US" baseline="0" dirty="0" err="1" smtClean="0">
                <a:latin typeface="Times New Roman" pitchFamily="18" charset="0"/>
                <a:cs typeface="Times New Roman" pitchFamily="18" charset="0"/>
              </a:rPr>
              <a:t>Bhasin</a:t>
            </a:r>
            <a:r>
              <a:rPr lang="en-US" baseline="0" dirty="0" smtClean="0">
                <a:latin typeface="Times New Roman" pitchFamily="18" charset="0"/>
                <a:cs typeface="Times New Roman" pitchFamily="18" charset="0"/>
              </a:rPr>
              <a:t>, 2016).</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A5271944-E52F-431E-A39E-437757249361}"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In conclusion, it is palpable</a:t>
            </a:r>
            <a:r>
              <a:rPr lang="en-US" baseline="0" dirty="0" smtClean="0">
                <a:latin typeface="Times New Roman" pitchFamily="18" charset="0"/>
                <a:cs typeface="Times New Roman" pitchFamily="18" charset="0"/>
              </a:rPr>
              <a:t> that Johnson &amp; Johnson has some weaknesses that it need to fix in order to ensure that it maintains its competitive advantage. Lawsuits are some of their most common weaknesses, which have resulted into losses and thereby affected their growth. The decreasing reputation as a result of the protests and complaints should also be addressed. Furthermore, the company should also focus on the production of large molecule drugs in to solve the problems that are associated with the small molecule drugs. In addition, the company should tighten its internal security in order to avert the leakage of information and also its secrecy. Finally, the company should monitor and reduce some of their prices in order to ensure that it is accessible to all consumers.</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A5271944-E52F-431E-A39E-437757249361}"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latin typeface="Times New Roman" pitchFamily="18" charset="0"/>
              <a:cs typeface="Times New Roman"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A5271944-E52F-431E-A39E-437757249361}"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2FCC5DC1-0FA0-4EC9-B564-F288065B5FAF}" type="datetimeFigureOut">
              <a:rPr lang="en-US" smtClean="0"/>
              <a:pPr/>
              <a:t>6/1/2017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AC3575EF-148A-47EA-B91D-AFD2AB5E8739}"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FCC5DC1-0FA0-4EC9-B564-F288065B5FAF}" type="datetimeFigureOut">
              <a:rPr lang="en-US" smtClean="0"/>
              <a:pPr/>
              <a:t>6/1/2017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3575EF-148A-47EA-B91D-AFD2AB5E873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FCC5DC1-0FA0-4EC9-B564-F288065B5FAF}" type="datetimeFigureOut">
              <a:rPr lang="en-US" smtClean="0"/>
              <a:pPr/>
              <a:t>6/1/2017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3575EF-148A-47EA-B91D-AFD2AB5E873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FCC5DC1-0FA0-4EC9-B564-F288065B5FAF}" type="datetimeFigureOut">
              <a:rPr lang="en-US" smtClean="0"/>
              <a:pPr/>
              <a:t>6/1/2017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3575EF-148A-47EA-B91D-AFD2AB5E873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FCC5DC1-0FA0-4EC9-B564-F288065B5FAF}" type="datetimeFigureOut">
              <a:rPr lang="en-US" smtClean="0"/>
              <a:pPr/>
              <a:t>6/1/2017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AC3575EF-148A-47EA-B91D-AFD2AB5E873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FCC5DC1-0FA0-4EC9-B564-F288065B5FAF}" type="datetimeFigureOut">
              <a:rPr lang="en-US" smtClean="0"/>
              <a:pPr/>
              <a:t>6/1/2017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3575EF-148A-47EA-B91D-AFD2AB5E873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FCC5DC1-0FA0-4EC9-B564-F288065B5FAF}" type="datetimeFigureOut">
              <a:rPr lang="en-US" smtClean="0"/>
              <a:pPr/>
              <a:t>6/1/2017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3575EF-148A-47EA-B91D-AFD2AB5E873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FCC5DC1-0FA0-4EC9-B564-F288065B5FAF}" type="datetimeFigureOut">
              <a:rPr lang="en-US" smtClean="0"/>
              <a:pPr/>
              <a:t>6/1/2017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3575EF-148A-47EA-B91D-AFD2AB5E873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CC5DC1-0FA0-4EC9-B564-F288065B5FAF}" type="datetimeFigureOut">
              <a:rPr lang="en-US" smtClean="0"/>
              <a:pPr/>
              <a:t>6/1/2017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3575EF-148A-47EA-B91D-AFD2AB5E873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FCC5DC1-0FA0-4EC9-B564-F288065B5FAF}" type="datetimeFigureOut">
              <a:rPr lang="en-US" smtClean="0"/>
              <a:pPr/>
              <a:t>6/1/2017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3575EF-148A-47EA-B91D-AFD2AB5E873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FCC5DC1-0FA0-4EC9-B564-F288065B5FAF}" type="datetimeFigureOut">
              <a:rPr lang="en-US" smtClean="0"/>
              <a:pPr/>
              <a:t>6/1/2017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3575EF-148A-47EA-B91D-AFD2AB5E873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2FCC5DC1-0FA0-4EC9-B564-F288065B5FAF}" type="datetimeFigureOut">
              <a:rPr lang="en-US" smtClean="0"/>
              <a:pPr/>
              <a:t>6/1/2017</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AC3575EF-148A-47EA-B91D-AFD2AB5E8739}"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457200"/>
            <a:ext cx="8229600" cy="2308324"/>
          </a:xfrm>
          <a:prstGeom prst="rect">
            <a:avLst/>
          </a:prstGeom>
        </p:spPr>
        <p:txBody>
          <a:bodyPr wrap="square">
            <a:spAutoFit/>
          </a:bodyPr>
          <a:lstStyle/>
          <a:p>
            <a:r>
              <a:rPr lang="en-US" sz="3600" dirty="0" smtClean="0">
                <a:latin typeface="Times New Roman" pitchFamily="18" charset="0"/>
                <a:cs typeface="Times New Roman" pitchFamily="18" charset="0"/>
              </a:rPr>
              <a:t>	</a:t>
            </a:r>
            <a:r>
              <a:rPr lang="en-US" sz="3600" b="1" dirty="0" smtClean="0">
                <a:latin typeface="Times New Roman" pitchFamily="18" charset="0"/>
                <a:cs typeface="Times New Roman" pitchFamily="18" charset="0"/>
              </a:rPr>
              <a:t>Johnson and Johnson Weaknesses 						Presentation</a:t>
            </a:r>
          </a:p>
          <a:p>
            <a:r>
              <a:rPr lang="en-US" sz="3600" dirty="0" smtClean="0">
                <a:latin typeface="Times New Roman" pitchFamily="18" charset="0"/>
                <a:cs typeface="Times New Roman" pitchFamily="18" charset="0"/>
              </a:rPr>
              <a:t>							Name</a:t>
            </a:r>
          </a:p>
          <a:p>
            <a:r>
              <a:rPr lang="en-US" sz="3600" dirty="0" smtClean="0">
                <a:latin typeface="Times New Roman" pitchFamily="18" charset="0"/>
                <a:cs typeface="Times New Roman" pitchFamily="18" charset="0"/>
              </a:rPr>
              <a:t>				Institutional Affiliation</a:t>
            </a:r>
            <a:endParaRPr lang="en-US" sz="3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5878532"/>
          </a:xfrm>
          <a:prstGeom prst="rect">
            <a:avLst/>
          </a:prstGeom>
          <a:noFill/>
        </p:spPr>
        <p:txBody>
          <a:bodyPr wrap="square" rtlCol="0">
            <a:spAutoFit/>
          </a:bodyPr>
          <a:lstStyle/>
          <a:p>
            <a:pPr algn="ctr"/>
            <a:r>
              <a:rPr lang="en-US" sz="3600" b="1" u="sng" dirty="0" smtClean="0">
                <a:solidFill>
                  <a:srgbClr val="00B0F0"/>
                </a:solidFill>
                <a:latin typeface="Times New Roman" pitchFamily="18" charset="0"/>
                <a:cs typeface="Times New Roman" pitchFamily="18" charset="0"/>
              </a:rPr>
              <a:t>REFERENCES</a:t>
            </a:r>
          </a:p>
          <a:p>
            <a:pPr>
              <a:lnSpc>
                <a:spcPct val="200000"/>
              </a:lnSpc>
              <a:buFont typeface="Arial" pitchFamily="34" charset="0"/>
              <a:buChar char="•"/>
              <a:defRPr/>
            </a:pPr>
            <a:r>
              <a:rPr lang="en-US" sz="2000" dirty="0" err="1" smtClean="0">
                <a:latin typeface="Times New Roman" pitchFamily="18" charset="0"/>
                <a:cs typeface="Times New Roman" pitchFamily="18" charset="0"/>
              </a:rPr>
              <a:t>Bhasin</a:t>
            </a:r>
            <a:r>
              <a:rPr lang="en-US" sz="2000" dirty="0" smtClean="0">
                <a:latin typeface="Times New Roman" pitchFamily="18" charset="0"/>
                <a:cs typeface="Times New Roman" pitchFamily="18" charset="0"/>
              </a:rPr>
              <a:t>, H. (2016). </a:t>
            </a:r>
            <a:r>
              <a:rPr lang="en-US" sz="2000" i="1" dirty="0" smtClean="0">
                <a:latin typeface="Times New Roman" pitchFamily="18" charset="0"/>
                <a:cs typeface="Times New Roman" pitchFamily="18" charset="0"/>
              </a:rPr>
              <a:t>SWOT analysis of Johnson and Johnson – J &amp; J SWOT</a:t>
            </a:r>
            <a:r>
              <a:rPr lang="en-US" sz="2000" dirty="0" smtClean="0">
                <a:latin typeface="Times New Roman" pitchFamily="18" charset="0"/>
                <a:cs typeface="Times New Roman" pitchFamily="18" charset="0"/>
              </a:rPr>
              <a:t>. Retrieved </a:t>
            </a:r>
            <a:r>
              <a:rPr lang="en-US" sz="2000" dirty="0" err="1" smtClean="0">
                <a:latin typeface="Times New Roman" pitchFamily="18" charset="0"/>
                <a:cs typeface="Times New Roman" pitchFamily="18" charset="0"/>
              </a:rPr>
              <a:t>from:http</a:t>
            </a:r>
            <a:r>
              <a:rPr lang="en-US" sz="2000" dirty="0" smtClean="0">
                <a:latin typeface="Times New Roman" pitchFamily="18" charset="0"/>
                <a:cs typeface="Times New Roman" pitchFamily="18" charset="0"/>
              </a:rPr>
              <a:t>://www.marketing91.com/</a:t>
            </a:r>
            <a:r>
              <a:rPr lang="en-US" sz="2000" dirty="0" err="1" smtClean="0">
                <a:latin typeface="Times New Roman" pitchFamily="18" charset="0"/>
                <a:cs typeface="Times New Roman" pitchFamily="18" charset="0"/>
              </a:rPr>
              <a:t>swot</a:t>
            </a:r>
            <a:r>
              <a:rPr lang="en-US" sz="2000" dirty="0" smtClean="0">
                <a:latin typeface="Times New Roman" pitchFamily="18" charset="0"/>
                <a:cs typeface="Times New Roman" pitchFamily="18" charset="0"/>
              </a:rPr>
              <a:t>-analysis-of-</a:t>
            </a:r>
            <a:r>
              <a:rPr lang="en-US" sz="2000" dirty="0" err="1" smtClean="0">
                <a:latin typeface="Times New Roman" pitchFamily="18" charset="0"/>
                <a:cs typeface="Times New Roman" pitchFamily="18" charset="0"/>
              </a:rPr>
              <a:t>johnson</a:t>
            </a:r>
            <a:r>
              <a:rPr lang="en-US" sz="2000" dirty="0" smtClean="0">
                <a:latin typeface="Times New Roman" pitchFamily="18" charset="0"/>
                <a:cs typeface="Times New Roman" pitchFamily="18" charset="0"/>
              </a:rPr>
              <a:t>-and-</a:t>
            </a:r>
            <a:r>
              <a:rPr lang="en-US" sz="2000" dirty="0" err="1" smtClean="0">
                <a:latin typeface="Times New Roman" pitchFamily="18" charset="0"/>
                <a:cs typeface="Times New Roman" pitchFamily="18" charset="0"/>
              </a:rPr>
              <a:t>johnson</a:t>
            </a:r>
            <a:r>
              <a:rPr lang="en-US" sz="2000" dirty="0" smtClean="0">
                <a:latin typeface="Times New Roman" pitchFamily="18" charset="0"/>
                <a:cs typeface="Times New Roman" pitchFamily="18" charset="0"/>
              </a:rPr>
              <a:t>/</a:t>
            </a:r>
          </a:p>
          <a:p>
            <a:pPr>
              <a:lnSpc>
                <a:spcPct val="200000"/>
              </a:lnSpc>
              <a:buFont typeface="Arial" pitchFamily="34" charset="0"/>
              <a:buChar char="•"/>
              <a:defRPr/>
            </a:pPr>
            <a:r>
              <a:rPr lang="en-US" sz="2000" dirty="0" smtClean="0">
                <a:latin typeface="Times New Roman" pitchFamily="18" charset="0"/>
                <a:cs typeface="Times New Roman" pitchFamily="18" charset="0"/>
              </a:rPr>
              <a:t>Carlson, J. (2014). </a:t>
            </a:r>
            <a:r>
              <a:rPr lang="en-US" sz="2000" i="1" dirty="0" smtClean="0">
                <a:latin typeface="Times New Roman" pitchFamily="18" charset="0"/>
                <a:cs typeface="Times New Roman" pitchFamily="18" charset="0"/>
              </a:rPr>
              <a:t>J&amp;J still seeing red over Boston </a:t>
            </a:r>
            <a:r>
              <a:rPr lang="en-US" sz="2000" i="1" dirty="0" err="1" smtClean="0">
                <a:latin typeface="Times New Roman" pitchFamily="18" charset="0"/>
                <a:cs typeface="Times New Roman" pitchFamily="18" charset="0"/>
              </a:rPr>
              <a:t>Sci's</a:t>
            </a:r>
            <a:r>
              <a:rPr lang="en-US" sz="2000" i="1" dirty="0" smtClean="0">
                <a:latin typeface="Times New Roman" pitchFamily="18" charset="0"/>
                <a:cs typeface="Times New Roman" pitchFamily="18" charset="0"/>
              </a:rPr>
              <a:t> 2006 acquisition of Guidant</a:t>
            </a:r>
            <a:r>
              <a:rPr lang="en-US" sz="2000" dirty="0" smtClean="0">
                <a:latin typeface="Times New Roman" pitchFamily="18" charset="0"/>
                <a:cs typeface="Times New Roman" pitchFamily="18" charset="0"/>
              </a:rPr>
              <a:t>. Retrieved </a:t>
            </a:r>
            <a:r>
              <a:rPr lang="en-US" sz="2000" dirty="0" err="1" smtClean="0">
                <a:latin typeface="Times New Roman" pitchFamily="18" charset="0"/>
                <a:cs typeface="Times New Roman" pitchFamily="18" charset="0"/>
              </a:rPr>
              <a:t>from:http</a:t>
            </a:r>
            <a:r>
              <a:rPr lang="en-US" sz="2000" dirty="0" smtClean="0">
                <a:latin typeface="Times New Roman" pitchFamily="18" charset="0"/>
                <a:cs typeface="Times New Roman" pitchFamily="18" charset="0"/>
              </a:rPr>
              <a:t>://</a:t>
            </a:r>
            <a:r>
              <a:rPr lang="en-US" sz="2000" dirty="0" err="1" smtClean="0">
                <a:latin typeface="Times New Roman" pitchFamily="18" charset="0"/>
                <a:cs typeface="Times New Roman" pitchFamily="18" charset="0"/>
              </a:rPr>
              <a:t>www.startribune.com</a:t>
            </a:r>
            <a:r>
              <a:rPr lang="en-US" sz="2000" dirty="0" smtClean="0">
                <a:latin typeface="Times New Roman" pitchFamily="18" charset="0"/>
                <a:cs typeface="Times New Roman" pitchFamily="18" charset="0"/>
              </a:rPr>
              <a:t>/j-j-still-seeing-red-over-boston-sci-s-2006-acquisition-of-guidant/282000851/</a:t>
            </a:r>
          </a:p>
          <a:p>
            <a:pPr>
              <a:lnSpc>
                <a:spcPct val="200000"/>
              </a:lnSpc>
              <a:buFont typeface="Arial" pitchFamily="34" charset="0"/>
              <a:buChar char="•"/>
              <a:defRPr/>
            </a:pPr>
            <a:r>
              <a:rPr lang="en-US" sz="2000" dirty="0" smtClean="0">
                <a:latin typeface="Times New Roman" pitchFamily="18" charset="0"/>
                <a:cs typeface="Times New Roman" pitchFamily="18" charset="0"/>
              </a:rPr>
              <a:t>Fisk, C. M., &amp; </a:t>
            </a:r>
            <a:r>
              <a:rPr lang="en-US" sz="2000" dirty="0" err="1" smtClean="0">
                <a:latin typeface="Times New Roman" pitchFamily="18" charset="0"/>
                <a:cs typeface="Times New Roman" pitchFamily="18" charset="0"/>
              </a:rPr>
              <a:t>Feeley</a:t>
            </a:r>
            <a:r>
              <a:rPr lang="en-US" sz="2000" dirty="0" smtClean="0">
                <a:latin typeface="Times New Roman" pitchFamily="18" charset="0"/>
                <a:cs typeface="Times New Roman" pitchFamily="18" charset="0"/>
              </a:rPr>
              <a:t>, J. (2017). </a:t>
            </a:r>
            <a:r>
              <a:rPr lang="en-US" sz="2000" i="1" dirty="0" smtClean="0">
                <a:latin typeface="Times New Roman" pitchFamily="18" charset="0"/>
                <a:cs typeface="Times New Roman" pitchFamily="18" charset="0"/>
              </a:rPr>
              <a:t>The Lawsuits Keep Coming for Johnson &amp; Johnson</a:t>
            </a:r>
            <a:r>
              <a:rPr lang="en-US" sz="2000" dirty="0" smtClean="0">
                <a:latin typeface="Times New Roman" pitchFamily="18" charset="0"/>
                <a:cs typeface="Times New Roman" pitchFamily="18" charset="0"/>
              </a:rPr>
              <a:t>. Retrieved </a:t>
            </a:r>
            <a:r>
              <a:rPr lang="en-US" sz="2000" dirty="0" err="1" smtClean="0">
                <a:latin typeface="Times New Roman" pitchFamily="18" charset="0"/>
                <a:cs typeface="Times New Roman" pitchFamily="18" charset="0"/>
              </a:rPr>
              <a:t>from:https</a:t>
            </a:r>
            <a:r>
              <a:rPr lang="en-US" sz="2000" dirty="0" smtClean="0">
                <a:latin typeface="Times New Roman" pitchFamily="18" charset="0"/>
                <a:cs typeface="Times New Roman" pitchFamily="18" charset="0"/>
              </a:rPr>
              <a:t>://</a:t>
            </a:r>
            <a:r>
              <a:rPr lang="en-US" sz="2000" dirty="0" err="1" smtClean="0">
                <a:latin typeface="Times New Roman" pitchFamily="18" charset="0"/>
                <a:cs typeface="Times New Roman" pitchFamily="18" charset="0"/>
              </a:rPr>
              <a:t>www.bloomberg.com</a:t>
            </a:r>
            <a:r>
              <a:rPr lang="en-US" sz="2000" dirty="0" smtClean="0">
                <a:latin typeface="Times New Roman" pitchFamily="18" charset="0"/>
                <a:cs typeface="Times New Roman" pitchFamily="18" charset="0"/>
              </a:rPr>
              <a:t>/news/articles/2017-03-09/the-lawsuits-keep-coming-for-</a:t>
            </a:r>
            <a:r>
              <a:rPr lang="en-US" sz="2000" dirty="0" err="1" smtClean="0">
                <a:latin typeface="Times New Roman" pitchFamily="18" charset="0"/>
                <a:cs typeface="Times New Roman" pitchFamily="18" charset="0"/>
              </a:rPr>
              <a:t>johnson</a:t>
            </a:r>
            <a:r>
              <a:rPr lang="en-US" sz="2000" dirty="0" smtClean="0">
                <a:latin typeface="Times New Roman" pitchFamily="18" charset="0"/>
                <a:cs typeface="Times New Roman" pitchFamily="18" charset="0"/>
              </a:rPr>
              <a:t>-</a:t>
            </a:r>
            <a:r>
              <a:rPr lang="en-US" sz="2000" dirty="0" err="1" smtClean="0">
                <a:latin typeface="Times New Roman" pitchFamily="18" charset="0"/>
                <a:cs typeface="Times New Roman" pitchFamily="18" charset="0"/>
              </a:rPr>
              <a:t>johnson</a:t>
            </a:r>
            <a:endParaRPr lang="en-US" sz="2000" dirty="0" smtClean="0">
              <a:latin typeface="Times New Roman" pitchFamily="18" charset="0"/>
              <a:cs typeface="Times New Roman" pitchFamily="18" charset="0"/>
            </a:endParaRPr>
          </a:p>
          <a:p>
            <a:pPr>
              <a:buFont typeface="Arial" pitchFamily="34" charset="0"/>
              <a:buChar char="•"/>
            </a:pPr>
            <a:endParaRPr lang="en-US" sz="2000" b="1" u="sng" dirty="0">
              <a:solidFill>
                <a:schemeClr val="tx2">
                  <a:lumMod val="60000"/>
                  <a:lumOff val="40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990600"/>
            <a:ext cx="7924800" cy="2246769"/>
          </a:xfrm>
          <a:prstGeom prst="rect">
            <a:avLst/>
          </a:prstGeom>
          <a:noFill/>
        </p:spPr>
        <p:txBody>
          <a:bodyPr wrap="square" rtlCol="0">
            <a:spAutoFit/>
          </a:bodyPr>
          <a:lstStyle/>
          <a:p>
            <a:pPr algn="ctr"/>
            <a:r>
              <a:rPr lang="en-US" sz="6000" b="1" u="sng" dirty="0" smtClean="0">
                <a:solidFill>
                  <a:srgbClr val="FF0000"/>
                </a:solidFill>
                <a:latin typeface="Times New Roman" pitchFamily="18" charset="0"/>
                <a:cs typeface="Times New Roman" pitchFamily="18" charset="0"/>
              </a:rPr>
              <a:t>Litigation</a:t>
            </a:r>
          </a:p>
          <a:p>
            <a:pPr>
              <a:buFont typeface="Arial" pitchFamily="34" charset="0"/>
              <a:buChar char="•"/>
            </a:pPr>
            <a:r>
              <a:rPr lang="en-US" sz="4000" dirty="0" smtClean="0">
                <a:latin typeface="Times New Roman" pitchFamily="18" charset="0"/>
                <a:cs typeface="Times New Roman" pitchFamily="18" charset="0"/>
              </a:rPr>
              <a:t>Sued by shareholders</a:t>
            </a:r>
          </a:p>
          <a:p>
            <a:pPr>
              <a:buFont typeface="Arial" pitchFamily="34" charset="0"/>
              <a:buChar char="•"/>
            </a:pPr>
            <a:r>
              <a:rPr lang="en-US" sz="4000" dirty="0" smtClean="0">
                <a:latin typeface="Times New Roman" pitchFamily="18" charset="0"/>
                <a:cs typeface="Times New Roman" pitchFamily="18" charset="0"/>
              </a:rPr>
              <a:t>Boston scientific lawsuit </a:t>
            </a:r>
            <a:r>
              <a:rPr lang="en-US" dirty="0" smtClean="0"/>
              <a:t>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3170099"/>
          </a:xfrm>
          <a:prstGeom prst="rect">
            <a:avLst/>
          </a:prstGeom>
          <a:noFill/>
        </p:spPr>
        <p:txBody>
          <a:bodyPr wrap="square" rtlCol="0">
            <a:spAutoFit/>
          </a:bodyPr>
          <a:lstStyle/>
          <a:p>
            <a:pPr algn="ctr"/>
            <a:r>
              <a:rPr lang="en-US" sz="6000" b="1" u="sng" dirty="0" smtClean="0">
                <a:solidFill>
                  <a:srgbClr val="00B050"/>
                </a:solidFill>
                <a:latin typeface="Times New Roman" pitchFamily="18" charset="0"/>
                <a:cs typeface="Times New Roman" pitchFamily="18" charset="0"/>
              </a:rPr>
              <a:t>Conflict with partner companies</a:t>
            </a:r>
          </a:p>
          <a:p>
            <a:pPr>
              <a:buFont typeface="Arial" pitchFamily="34" charset="0"/>
              <a:buChar char="•"/>
            </a:pPr>
            <a:r>
              <a:rPr lang="en-US" sz="4000" dirty="0" smtClean="0">
                <a:latin typeface="Times New Roman" pitchFamily="18" charset="0"/>
                <a:cs typeface="Times New Roman" pitchFamily="18" charset="0"/>
              </a:rPr>
              <a:t>Handling partner companies</a:t>
            </a:r>
          </a:p>
          <a:p>
            <a:pPr>
              <a:buFont typeface="Arial" pitchFamily="34" charset="0"/>
              <a:buChar char="•"/>
            </a:pPr>
            <a:r>
              <a:rPr lang="en-US" sz="4000" dirty="0" smtClean="0">
                <a:latin typeface="Times New Roman" pitchFamily="18" charset="0"/>
                <a:cs typeface="Times New Roman" pitchFamily="18" charset="0"/>
              </a:rPr>
              <a:t>Handling large product portfolio</a:t>
            </a:r>
            <a:endParaRPr lang="en-US" sz="4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3170099"/>
          </a:xfrm>
          <a:prstGeom prst="rect">
            <a:avLst/>
          </a:prstGeom>
          <a:noFill/>
        </p:spPr>
        <p:txBody>
          <a:bodyPr wrap="square" rtlCol="0">
            <a:spAutoFit/>
          </a:bodyPr>
          <a:lstStyle/>
          <a:p>
            <a:pPr algn="ctr"/>
            <a:r>
              <a:rPr lang="en-US" sz="6000" b="1" u="sng" dirty="0" smtClean="0">
                <a:solidFill>
                  <a:srgbClr val="00B0F0"/>
                </a:solidFill>
                <a:latin typeface="Times New Roman" pitchFamily="18" charset="0"/>
                <a:cs typeface="Times New Roman" pitchFamily="18" charset="0"/>
              </a:rPr>
              <a:t>Depends on success of launch programs</a:t>
            </a:r>
          </a:p>
          <a:p>
            <a:pPr>
              <a:buFont typeface="Arial" pitchFamily="34" charset="0"/>
              <a:buChar char="•"/>
            </a:pPr>
            <a:r>
              <a:rPr lang="en-US" sz="4000" dirty="0" smtClean="0">
                <a:latin typeface="Times New Roman" pitchFamily="18" charset="0"/>
                <a:cs typeface="Times New Roman" pitchFamily="18" charset="0"/>
              </a:rPr>
              <a:t>Uncertainty</a:t>
            </a:r>
          </a:p>
          <a:p>
            <a:pPr>
              <a:buFont typeface="Arial" pitchFamily="34" charset="0"/>
              <a:buChar char="•"/>
            </a:pPr>
            <a:r>
              <a:rPr lang="en-US" sz="4000" dirty="0" smtClean="0">
                <a:latin typeface="Times New Roman" pitchFamily="18" charset="0"/>
                <a:cs typeface="Times New Roman" pitchFamily="18" charset="0"/>
              </a:rPr>
              <a:t>Pressure from regulatory authorities </a:t>
            </a:r>
            <a:endParaRPr lang="en-US" sz="4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4401205"/>
          </a:xfrm>
          <a:prstGeom prst="rect">
            <a:avLst/>
          </a:prstGeom>
          <a:noFill/>
        </p:spPr>
        <p:txBody>
          <a:bodyPr wrap="square" rtlCol="0">
            <a:spAutoFit/>
          </a:bodyPr>
          <a:lstStyle/>
          <a:p>
            <a:pPr algn="ctr"/>
            <a:r>
              <a:rPr lang="en-US" sz="6000" b="1" u="sng" dirty="0" smtClean="0">
                <a:solidFill>
                  <a:srgbClr val="7030A0"/>
                </a:solidFill>
                <a:latin typeface="Times New Roman" pitchFamily="18" charset="0"/>
                <a:cs typeface="Times New Roman" pitchFamily="18" charset="0"/>
              </a:rPr>
              <a:t>Reliance on small niche drugs</a:t>
            </a:r>
          </a:p>
          <a:p>
            <a:pPr>
              <a:buFont typeface="Arial" pitchFamily="34" charset="0"/>
              <a:buChar char="•"/>
            </a:pPr>
            <a:r>
              <a:rPr lang="en-US" sz="4000" dirty="0" smtClean="0">
                <a:latin typeface="Times New Roman" pitchFamily="18" charset="0"/>
                <a:cs typeface="Times New Roman" pitchFamily="18" charset="0"/>
              </a:rPr>
              <a:t>Small molecule drugs sales declined in 2008 and 2012</a:t>
            </a:r>
          </a:p>
          <a:p>
            <a:pPr>
              <a:buFont typeface="Arial" pitchFamily="34" charset="0"/>
              <a:buChar char="•"/>
            </a:pPr>
            <a:r>
              <a:rPr lang="en-US" sz="4000" dirty="0" smtClean="0">
                <a:latin typeface="Times New Roman" pitchFamily="18" charset="0"/>
                <a:cs typeface="Times New Roman" pitchFamily="18" charset="0"/>
              </a:rPr>
              <a:t>Difficulty of replacing the small molecule drugs</a:t>
            </a:r>
            <a:endParaRPr lang="en-US" sz="4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609600"/>
            <a:ext cx="7543800" cy="2862322"/>
          </a:xfrm>
          <a:prstGeom prst="rect">
            <a:avLst/>
          </a:prstGeom>
          <a:noFill/>
        </p:spPr>
        <p:txBody>
          <a:bodyPr wrap="square" rtlCol="0">
            <a:spAutoFit/>
          </a:bodyPr>
          <a:lstStyle/>
          <a:p>
            <a:pPr algn="ctr"/>
            <a:r>
              <a:rPr lang="en-US" sz="6000" b="1" u="sng" dirty="0" smtClean="0">
                <a:solidFill>
                  <a:srgbClr val="92D050"/>
                </a:solidFill>
                <a:latin typeface="Times New Roman" pitchFamily="18" charset="0"/>
                <a:cs typeface="Times New Roman" pitchFamily="18" charset="0"/>
              </a:rPr>
              <a:t>Lack of secrecy</a:t>
            </a:r>
          </a:p>
          <a:p>
            <a:pPr>
              <a:buFont typeface="Arial" pitchFamily="34" charset="0"/>
              <a:buChar char="•"/>
            </a:pPr>
            <a:r>
              <a:rPr lang="en-US" sz="4000" dirty="0" smtClean="0">
                <a:latin typeface="Times New Roman" pitchFamily="18" charset="0"/>
                <a:cs typeface="Times New Roman" pitchFamily="18" charset="0"/>
              </a:rPr>
              <a:t>History of stolen information</a:t>
            </a:r>
          </a:p>
          <a:p>
            <a:pPr>
              <a:buFont typeface="Arial" pitchFamily="34" charset="0"/>
              <a:buChar char="•"/>
            </a:pPr>
            <a:r>
              <a:rPr lang="en-US" sz="4000" dirty="0" smtClean="0">
                <a:latin typeface="Times New Roman" pitchFamily="18" charset="0"/>
                <a:cs typeface="Times New Roman" pitchFamily="18" charset="0"/>
              </a:rPr>
              <a:t>The revelation of some of the company’s secrets</a:t>
            </a:r>
            <a:endParaRPr lang="en-US" sz="4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8458200" cy="3477875"/>
          </a:xfrm>
          <a:prstGeom prst="rect">
            <a:avLst/>
          </a:prstGeom>
          <a:noFill/>
        </p:spPr>
        <p:txBody>
          <a:bodyPr wrap="square" rtlCol="0">
            <a:spAutoFit/>
          </a:bodyPr>
          <a:lstStyle/>
          <a:p>
            <a:pPr algn="ctr"/>
            <a:r>
              <a:rPr lang="en-US" sz="6000" b="1" u="sng" dirty="0" smtClean="0">
                <a:solidFill>
                  <a:srgbClr val="C00000"/>
                </a:solidFill>
                <a:latin typeface="Times New Roman" pitchFamily="18" charset="0"/>
                <a:cs typeface="Times New Roman" pitchFamily="18" charset="0"/>
              </a:rPr>
              <a:t>High prices</a:t>
            </a:r>
          </a:p>
          <a:p>
            <a:pPr>
              <a:buFont typeface="Arial" pitchFamily="34" charset="0"/>
              <a:buChar char="•"/>
            </a:pPr>
            <a:r>
              <a:rPr lang="en-US" sz="4000" dirty="0" smtClean="0">
                <a:latin typeface="Times New Roman" pitchFamily="18" charset="0"/>
                <a:cs typeface="Times New Roman" pitchFamily="18" charset="0"/>
              </a:rPr>
              <a:t>Prices are generally high </a:t>
            </a:r>
          </a:p>
          <a:p>
            <a:pPr>
              <a:buFont typeface="Arial" pitchFamily="34" charset="0"/>
              <a:buChar char="•"/>
            </a:pPr>
            <a:r>
              <a:rPr lang="en-US" sz="4000" dirty="0" smtClean="0">
                <a:latin typeface="Times New Roman" pitchFamily="18" charset="0"/>
                <a:cs typeface="Times New Roman" pitchFamily="18" charset="0"/>
              </a:rPr>
              <a:t>Consumers do not have the ability to pay for their drugs</a:t>
            </a:r>
          </a:p>
          <a:p>
            <a:pPr>
              <a:buFont typeface="Arial" pitchFamily="34" charset="0"/>
              <a:buChar char="•"/>
            </a:pPr>
            <a:endParaRPr lang="en-US" sz="4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609600"/>
            <a:ext cx="8229600" cy="1631216"/>
          </a:xfrm>
          <a:prstGeom prst="rect">
            <a:avLst/>
          </a:prstGeom>
          <a:noFill/>
        </p:spPr>
        <p:txBody>
          <a:bodyPr wrap="square" rtlCol="0">
            <a:spAutoFit/>
          </a:bodyPr>
          <a:lstStyle/>
          <a:p>
            <a:pPr algn="ctr"/>
            <a:r>
              <a:rPr lang="en-US" sz="6000" b="1" u="sng" dirty="0" smtClean="0">
                <a:solidFill>
                  <a:schemeClr val="accent1">
                    <a:lumMod val="75000"/>
                  </a:schemeClr>
                </a:solidFill>
                <a:latin typeface="Times New Roman" pitchFamily="18" charset="0"/>
                <a:cs typeface="Times New Roman" pitchFamily="18" charset="0"/>
              </a:rPr>
              <a:t>Declining reputation</a:t>
            </a:r>
          </a:p>
          <a:p>
            <a:pPr>
              <a:buFont typeface="Arial" pitchFamily="34" charset="0"/>
              <a:buChar char="•"/>
            </a:pPr>
            <a:r>
              <a:rPr lang="en-US" sz="4000" dirty="0" smtClean="0">
                <a:latin typeface="Times New Roman" pitchFamily="18" charset="0"/>
                <a:cs typeface="Times New Roman" pitchFamily="18" charset="0"/>
              </a:rPr>
              <a:t>Complaints on some of their products</a:t>
            </a:r>
            <a:endParaRPr lang="en-US" sz="4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762000"/>
            <a:ext cx="8001000" cy="4708981"/>
          </a:xfrm>
          <a:prstGeom prst="rect">
            <a:avLst/>
          </a:prstGeom>
          <a:noFill/>
        </p:spPr>
        <p:txBody>
          <a:bodyPr wrap="square" rtlCol="0">
            <a:spAutoFit/>
          </a:bodyPr>
          <a:lstStyle/>
          <a:p>
            <a:pPr algn="ctr"/>
            <a:r>
              <a:rPr lang="en-US" sz="6000" b="1" u="sng" dirty="0" smtClean="0">
                <a:solidFill>
                  <a:srgbClr val="FFC000"/>
                </a:solidFill>
                <a:latin typeface="Times New Roman" pitchFamily="18" charset="0"/>
                <a:cs typeface="Times New Roman" pitchFamily="18" charset="0"/>
              </a:rPr>
              <a:t>CONCLUSION</a:t>
            </a:r>
          </a:p>
          <a:p>
            <a:pPr>
              <a:buFont typeface="Arial" pitchFamily="34" charset="0"/>
              <a:buChar char="•"/>
            </a:pPr>
            <a:r>
              <a:rPr lang="en-US" sz="4000" dirty="0" smtClean="0">
                <a:latin typeface="Times New Roman" pitchFamily="18" charset="0"/>
                <a:cs typeface="Times New Roman" pitchFamily="18" charset="0"/>
              </a:rPr>
              <a:t>Lawsuits</a:t>
            </a:r>
          </a:p>
          <a:p>
            <a:pPr>
              <a:buFont typeface="Arial" pitchFamily="34" charset="0"/>
              <a:buChar char="•"/>
            </a:pPr>
            <a:r>
              <a:rPr lang="en-US" sz="4000" dirty="0" smtClean="0">
                <a:latin typeface="Times New Roman" pitchFamily="18" charset="0"/>
                <a:cs typeface="Times New Roman" pitchFamily="18" charset="0"/>
              </a:rPr>
              <a:t>Reputation </a:t>
            </a:r>
          </a:p>
          <a:p>
            <a:pPr>
              <a:buFont typeface="Arial" pitchFamily="34" charset="0"/>
              <a:buChar char="•"/>
            </a:pPr>
            <a:r>
              <a:rPr lang="en-US" sz="4000" dirty="0" smtClean="0">
                <a:latin typeface="Times New Roman" pitchFamily="18" charset="0"/>
                <a:cs typeface="Times New Roman" pitchFamily="18" charset="0"/>
              </a:rPr>
              <a:t>Concentration on small molecule drugs</a:t>
            </a:r>
          </a:p>
          <a:p>
            <a:pPr>
              <a:buFont typeface="Arial" pitchFamily="34" charset="0"/>
              <a:buChar char="•"/>
            </a:pPr>
            <a:r>
              <a:rPr lang="en-US" sz="4000" dirty="0" smtClean="0">
                <a:latin typeface="Times New Roman" pitchFamily="18" charset="0"/>
                <a:cs typeface="Times New Roman" pitchFamily="18" charset="0"/>
              </a:rPr>
              <a:t>Lack of privacy</a:t>
            </a:r>
          </a:p>
          <a:p>
            <a:pPr>
              <a:buFont typeface="Arial" pitchFamily="34" charset="0"/>
              <a:buChar char="•"/>
            </a:pPr>
            <a:r>
              <a:rPr lang="en-US" sz="4000" dirty="0" smtClean="0">
                <a:latin typeface="Times New Roman" pitchFamily="18" charset="0"/>
                <a:cs typeface="Times New Roman" pitchFamily="18" charset="0"/>
              </a:rPr>
              <a:t>High prices</a:t>
            </a:r>
            <a:endParaRPr lang="en-US" sz="4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317</TotalTime>
  <Words>1204</Words>
  <Application>Microsoft Office PowerPoint</Application>
  <PresentationFormat>On-screen Show (4:3)</PresentationFormat>
  <Paragraphs>50</Paragraphs>
  <Slides>10</Slides>
  <Notes>9</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Apex</vt:lpstr>
      <vt:lpstr>Slide 1</vt:lpstr>
      <vt:lpstr>Slide 2</vt:lpstr>
      <vt:lpstr>Slide 3</vt:lpstr>
      <vt:lpstr>Slide 4</vt:lpstr>
      <vt:lpstr>Slide 5</vt:lpstr>
      <vt:lpstr>Slide 6</vt:lpstr>
      <vt:lpstr>Slide 7</vt:lpstr>
      <vt:lpstr>Slide 8</vt:lpstr>
      <vt:lpstr>Slide 9</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KEN</dc:creator>
  <cp:lastModifiedBy>KEN</cp:lastModifiedBy>
  <cp:revision>56</cp:revision>
  <dcterms:created xsi:type="dcterms:W3CDTF">2017-06-01T12:20:08Z</dcterms:created>
  <dcterms:modified xsi:type="dcterms:W3CDTF">2017-06-01T17:40:42Z</dcterms:modified>
</cp:coreProperties>
</file>