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8E7F-6D2D-48AA-93DF-DE05A0F72EF2}" type="datetimeFigureOut">
              <a:rPr lang="en-US" smtClean="0"/>
              <a:t>6/29/2017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542492-0D08-4896-A415-14019084567C}"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primary purpose of General Motors is to grow revenue and profitability. Thus, to maximize revenue, the company produces more cars by hiring workers. </a:t>
            </a:r>
          </a:p>
        </p:txBody>
      </p:sp>
      <p:sp>
        <p:nvSpPr>
          <p:cNvPr id="4" name="Slide Number Placeholder 3"/>
          <p:cNvSpPr>
            <a:spLocks noGrp="1"/>
          </p:cNvSpPr>
          <p:nvPr>
            <p:ph type="sldNum" sz="quarter" idx="10"/>
          </p:nvPr>
        </p:nvSpPr>
        <p:spPr/>
        <p:txBody>
          <a:bodyPr/>
          <a:lstStyle/>
          <a:p>
            <a:fld id="{83542492-0D08-4896-A415-14019084567C}" type="slidenum">
              <a:rPr lang="en-US" smtClean="0"/>
              <a:t>4</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Firms offer an incentive to the employers as a method of motivating employees and retaining labor force. </a:t>
            </a:r>
          </a:p>
        </p:txBody>
      </p:sp>
      <p:sp>
        <p:nvSpPr>
          <p:cNvPr id="4" name="Slide Number Placeholder 3"/>
          <p:cNvSpPr>
            <a:spLocks noGrp="1"/>
          </p:cNvSpPr>
          <p:nvPr>
            <p:ph type="sldNum" sz="quarter" idx="10"/>
          </p:nvPr>
        </p:nvSpPr>
        <p:spPr/>
        <p:txBody>
          <a:bodyPr/>
          <a:lstStyle/>
          <a:p>
            <a:fld id="{83542492-0D08-4896-A415-14019084567C}" type="slidenum">
              <a:rPr lang="en-US" smtClean="0"/>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Government has a direct influence in controlling the trends in the market rather than depending on the demand and supply forces in the labor market. </a:t>
            </a:r>
          </a:p>
        </p:txBody>
      </p:sp>
      <p:sp>
        <p:nvSpPr>
          <p:cNvPr id="4" name="Slide Number Placeholder 3"/>
          <p:cNvSpPr>
            <a:spLocks noGrp="1"/>
          </p:cNvSpPr>
          <p:nvPr>
            <p:ph type="sldNum" sz="quarter" idx="10"/>
          </p:nvPr>
        </p:nvSpPr>
        <p:spPr/>
        <p:txBody>
          <a:bodyPr/>
          <a:lstStyle/>
          <a:p>
            <a:fld id="{83542492-0D08-4896-A415-14019084567C}" type="slidenum">
              <a:rPr lang="en-US" smtClean="0"/>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Tax imposed on a worker reduces</a:t>
            </a:r>
            <a:r>
              <a:rPr lang="en-US" baseline="0" dirty="0" smtClean="0"/>
              <a:t> the disposable income and a tax imposed to an employer increases the cost. </a:t>
            </a:r>
            <a:endParaRPr lang="en-US" dirty="0"/>
          </a:p>
        </p:txBody>
      </p:sp>
      <p:sp>
        <p:nvSpPr>
          <p:cNvPr id="4" name="Slide Number Placeholder 3"/>
          <p:cNvSpPr>
            <a:spLocks noGrp="1"/>
          </p:cNvSpPr>
          <p:nvPr>
            <p:ph type="sldNum" sz="quarter" idx="10"/>
          </p:nvPr>
        </p:nvSpPr>
        <p:spPr/>
        <p:txBody>
          <a:bodyPr/>
          <a:lstStyle/>
          <a:p>
            <a:fld id="{83542492-0D08-4896-A415-14019084567C}" type="slidenum">
              <a:rPr lang="en-US" smtClean="0"/>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a:t>
            </a:r>
            <a:r>
              <a:rPr lang="en-US" baseline="0" dirty="0" smtClean="0"/>
              <a:t> payroll subsidy encourages employers to employ more workers. The tax authorities reduces the tax implication on hiring a new worker. </a:t>
            </a:r>
            <a:endParaRPr lang="en-US" dirty="0"/>
          </a:p>
        </p:txBody>
      </p:sp>
      <p:sp>
        <p:nvSpPr>
          <p:cNvPr id="4" name="Slide Number Placeholder 3"/>
          <p:cNvSpPr>
            <a:spLocks noGrp="1"/>
          </p:cNvSpPr>
          <p:nvPr>
            <p:ph type="sldNum" sz="quarter" idx="10"/>
          </p:nvPr>
        </p:nvSpPr>
        <p:spPr/>
        <p:txBody>
          <a:bodyPr/>
          <a:lstStyle/>
          <a:p>
            <a:fld id="{83542492-0D08-4896-A415-14019084567C}" type="slidenum">
              <a:rPr lang="en-US" smtClean="0"/>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Minimal wage policy protects</a:t>
            </a:r>
            <a:r>
              <a:rPr lang="en-US" baseline="0" dirty="0" smtClean="0"/>
              <a:t> low income earners by increasing their minimal wage. Employers are required to abide by the policy. </a:t>
            </a:r>
            <a:endParaRPr lang="en-US" dirty="0"/>
          </a:p>
        </p:txBody>
      </p:sp>
      <p:sp>
        <p:nvSpPr>
          <p:cNvPr id="4" name="Slide Number Placeholder 3"/>
          <p:cNvSpPr>
            <a:spLocks noGrp="1"/>
          </p:cNvSpPr>
          <p:nvPr>
            <p:ph type="sldNum" sz="quarter" idx="10"/>
          </p:nvPr>
        </p:nvSpPr>
        <p:spPr/>
        <p:txBody>
          <a:bodyPr/>
          <a:lstStyle/>
          <a:p>
            <a:fld id="{83542492-0D08-4896-A415-14019084567C}" type="slidenum">
              <a:rPr lang="en-US" smtClean="0"/>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relationship between the production function of the company and marginal product of labor helps the company to establish the changes in production due to a unit change of labor. </a:t>
            </a:r>
          </a:p>
        </p:txBody>
      </p:sp>
      <p:sp>
        <p:nvSpPr>
          <p:cNvPr id="4" name="Slide Number Placeholder 3"/>
          <p:cNvSpPr>
            <a:spLocks noGrp="1"/>
          </p:cNvSpPr>
          <p:nvPr>
            <p:ph type="sldNum" sz="quarter" idx="10"/>
          </p:nvPr>
        </p:nvSpPr>
        <p:spPr/>
        <p:txBody>
          <a:bodyPr/>
          <a:lstStyle/>
          <a:p>
            <a:fld id="{83542492-0D08-4896-A415-14019084567C}" type="slidenum">
              <a:rPr lang="en-US" smtClean="0"/>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relationship between the marginal product of labor and marginal product enables the organisation to identify the number of cars that the company should produce at a given level of the labor force to maximize revenue.</a:t>
            </a:r>
          </a:p>
        </p:txBody>
      </p:sp>
      <p:sp>
        <p:nvSpPr>
          <p:cNvPr id="4" name="Slide Number Placeholder 3"/>
          <p:cNvSpPr>
            <a:spLocks noGrp="1"/>
          </p:cNvSpPr>
          <p:nvPr>
            <p:ph type="sldNum" sz="quarter" idx="10"/>
          </p:nvPr>
        </p:nvSpPr>
        <p:spPr/>
        <p:txBody>
          <a:bodyPr/>
          <a:lstStyle/>
          <a:p>
            <a:fld id="{83542492-0D08-4896-A415-14019084567C}" type="slidenum">
              <a:rPr lang="en-US" smtClean="0"/>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marginal product gives the labor requirement for maximum revenue. </a:t>
            </a:r>
          </a:p>
        </p:txBody>
      </p:sp>
      <p:sp>
        <p:nvSpPr>
          <p:cNvPr id="4" name="Slide Number Placeholder 3"/>
          <p:cNvSpPr>
            <a:spLocks noGrp="1"/>
          </p:cNvSpPr>
          <p:nvPr>
            <p:ph type="sldNum" sz="quarter" idx="10"/>
          </p:nvPr>
        </p:nvSpPr>
        <p:spPr/>
        <p:txBody>
          <a:bodyPr/>
          <a:lstStyle/>
          <a:p>
            <a:fld id="{83542492-0D08-4896-A415-14019084567C}" type="slidenum">
              <a:rPr lang="en-US" smtClean="0"/>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Technological change changes the marginal</a:t>
            </a:r>
            <a:r>
              <a:rPr lang="en-US" baseline="0" dirty="0" smtClean="0"/>
              <a:t> product of labor. </a:t>
            </a:r>
            <a:endParaRPr lang="en-US" dirty="0"/>
          </a:p>
        </p:txBody>
      </p:sp>
      <p:sp>
        <p:nvSpPr>
          <p:cNvPr id="4" name="Slide Number Placeholder 3"/>
          <p:cNvSpPr>
            <a:spLocks noGrp="1"/>
          </p:cNvSpPr>
          <p:nvPr>
            <p:ph type="sldNum" sz="quarter" idx="10"/>
          </p:nvPr>
        </p:nvSpPr>
        <p:spPr/>
        <p:txBody>
          <a:bodyPr/>
          <a:lstStyle/>
          <a:p>
            <a:fld id="{83542492-0D08-4896-A415-14019084567C}" type="slidenum">
              <a:rPr lang="en-US" smtClean="0"/>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Wages are</a:t>
            </a:r>
            <a:r>
              <a:rPr lang="en-US" baseline="0" dirty="0" smtClean="0"/>
              <a:t> the primary determinants of labor supply and demand in the labor market. A rise in wage reduces labor demand and increases labor supply. A decrease in wage causes labor demand and a fall in labor supply. </a:t>
            </a:r>
            <a:endParaRPr lang="en-US" dirty="0"/>
          </a:p>
        </p:txBody>
      </p:sp>
      <p:sp>
        <p:nvSpPr>
          <p:cNvPr id="4" name="Slide Number Placeholder 3"/>
          <p:cNvSpPr>
            <a:spLocks noGrp="1"/>
          </p:cNvSpPr>
          <p:nvPr>
            <p:ph type="sldNum" sz="quarter" idx="10"/>
          </p:nvPr>
        </p:nvSpPr>
        <p:spPr/>
        <p:txBody>
          <a:bodyPr/>
          <a:lstStyle/>
          <a:p>
            <a:fld id="{83542492-0D08-4896-A415-14019084567C}" type="slidenum">
              <a:rPr lang="en-US" smtClean="0"/>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rise in wages makes</a:t>
            </a:r>
            <a:r>
              <a:rPr lang="en-US" baseline="0" dirty="0" smtClean="0"/>
              <a:t> the labor market attractive and more workers become ready to offer their services and vice versa. </a:t>
            </a:r>
            <a:endParaRPr lang="en-US" dirty="0"/>
          </a:p>
        </p:txBody>
      </p:sp>
      <p:sp>
        <p:nvSpPr>
          <p:cNvPr id="4" name="Slide Number Placeholder 3"/>
          <p:cNvSpPr>
            <a:spLocks noGrp="1"/>
          </p:cNvSpPr>
          <p:nvPr>
            <p:ph type="sldNum" sz="quarter" idx="10"/>
          </p:nvPr>
        </p:nvSpPr>
        <p:spPr/>
        <p:txBody>
          <a:bodyPr/>
          <a:lstStyle/>
          <a:p>
            <a:fld id="{83542492-0D08-4896-A415-14019084567C}" type="slidenum">
              <a:rPr lang="en-US" smtClean="0"/>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People seek the</a:t>
            </a:r>
            <a:r>
              <a:rPr lang="en-US" baseline="0" dirty="0" smtClean="0"/>
              <a:t> markets with higher pay. Thus, when a market emerge with attractive wages, attention is drawn there. </a:t>
            </a:r>
            <a:endParaRPr lang="en-US" dirty="0"/>
          </a:p>
        </p:txBody>
      </p:sp>
      <p:sp>
        <p:nvSpPr>
          <p:cNvPr id="4" name="Slide Number Placeholder 3"/>
          <p:cNvSpPr>
            <a:spLocks noGrp="1"/>
          </p:cNvSpPr>
          <p:nvPr>
            <p:ph type="sldNum" sz="quarter" idx="10"/>
          </p:nvPr>
        </p:nvSpPr>
        <p:spPr/>
        <p:txBody>
          <a:bodyPr/>
          <a:lstStyle/>
          <a:p>
            <a:fld id="{83542492-0D08-4896-A415-14019084567C}" type="slidenum">
              <a:rPr lang="en-US" smtClean="0"/>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People compete to the available</a:t>
            </a:r>
            <a:r>
              <a:rPr lang="en-US" baseline="0" dirty="0" smtClean="0"/>
              <a:t> jobs when supply is high. Wages become lower as demand for labor reduces. </a:t>
            </a:r>
            <a:endParaRPr lang="en-US" dirty="0"/>
          </a:p>
        </p:txBody>
      </p:sp>
      <p:sp>
        <p:nvSpPr>
          <p:cNvPr id="4" name="Slide Number Placeholder 3"/>
          <p:cNvSpPr>
            <a:spLocks noGrp="1"/>
          </p:cNvSpPr>
          <p:nvPr>
            <p:ph type="sldNum" sz="quarter" idx="10"/>
          </p:nvPr>
        </p:nvSpPr>
        <p:spPr/>
        <p:txBody>
          <a:bodyPr/>
          <a:lstStyle/>
          <a:p>
            <a:fld id="{83542492-0D08-4896-A415-14019084567C}" type="slidenum">
              <a:rPr lang="en-US" smtClean="0"/>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9A782B6-A843-4158-94C7-10EB2232A17A}" type="datetimeFigureOut">
              <a:rPr lang="en-US" smtClean="0"/>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DAB2D5-C19F-4DBA-B9A5-9C108FFAF6F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A782B6-A843-4158-94C7-10EB2232A17A}" type="datetimeFigureOut">
              <a:rPr lang="en-US" smtClean="0"/>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DAB2D5-C19F-4DBA-B9A5-9C108FFAF6F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A782B6-A843-4158-94C7-10EB2232A17A}" type="datetimeFigureOut">
              <a:rPr lang="en-US" smtClean="0"/>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DAB2D5-C19F-4DBA-B9A5-9C108FFAF6F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A782B6-A843-4158-94C7-10EB2232A17A}" type="datetimeFigureOut">
              <a:rPr lang="en-US" smtClean="0"/>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DAB2D5-C19F-4DBA-B9A5-9C108FFAF6F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A782B6-A843-4158-94C7-10EB2232A17A}" type="datetimeFigureOut">
              <a:rPr lang="en-US" smtClean="0"/>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DAB2D5-C19F-4DBA-B9A5-9C108FFAF6F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9A782B6-A843-4158-94C7-10EB2232A17A}" type="datetimeFigureOut">
              <a:rPr lang="en-US" smtClean="0"/>
              <a:t>6/29/2017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DAB2D5-C19F-4DBA-B9A5-9C108FFAF6F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9A782B6-A843-4158-94C7-10EB2232A17A}" type="datetimeFigureOut">
              <a:rPr lang="en-US" smtClean="0"/>
              <a:t>6/29/2017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DAB2D5-C19F-4DBA-B9A5-9C108FFAF6F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9A782B6-A843-4158-94C7-10EB2232A17A}" type="datetimeFigureOut">
              <a:rPr lang="en-US" smtClean="0"/>
              <a:t>6/29/2017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DAB2D5-C19F-4DBA-B9A5-9C108FFAF6F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A782B6-A843-4158-94C7-10EB2232A17A}" type="datetimeFigureOut">
              <a:rPr lang="en-US" smtClean="0"/>
              <a:t>6/29/2017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DAB2D5-C19F-4DBA-B9A5-9C108FFAF6F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A782B6-A843-4158-94C7-10EB2232A17A}" type="datetimeFigureOut">
              <a:rPr lang="en-US" smtClean="0"/>
              <a:t>6/29/2017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DAB2D5-C19F-4DBA-B9A5-9C108FFAF6F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A782B6-A843-4158-94C7-10EB2232A17A}" type="datetimeFigureOut">
              <a:rPr lang="en-US" smtClean="0"/>
              <a:t>6/29/2017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DAB2D5-C19F-4DBA-B9A5-9C108FFAF6F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A782B6-A843-4158-94C7-10EB2232A17A}" type="datetimeFigureOut">
              <a:rPr lang="en-US" smtClean="0"/>
              <a:t>6/29/2017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DAB2D5-C19F-4DBA-B9A5-9C108FFAF6F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dx.doi.org/10.9734/bjemt/2014/5619" TargetMode="External"/><Relationship Id="rId2" Type="http://schemas.openxmlformats.org/officeDocument/2006/relationships/hyperlink" Target="http://dx.doi.org/10.17848/1075-8445.20(2)-2" TargetMode="External"/><Relationship Id="rId1" Type="http://schemas.openxmlformats.org/officeDocument/2006/relationships/slideLayout" Target="../slideLayouts/slideLayout2.xml"/><Relationship Id="rId5" Type="http://schemas.openxmlformats.org/officeDocument/2006/relationships/hyperlink" Target="http://dx.doi.org/10.15185/izawol.270" TargetMode="External"/><Relationship Id="rId4" Type="http://schemas.openxmlformats.org/officeDocument/2006/relationships/hyperlink" Target="http://dx.doi.org/10.1111/j.1467-9396.2011.00978.x"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t>DETERMINING QUANTITY OF LABOR </a:t>
            </a:r>
            <a:endParaRPr lang="en-US" dirty="0"/>
          </a:p>
        </p:txBody>
      </p:sp>
      <p:sp>
        <p:nvSpPr>
          <p:cNvPr id="3" name="Subtitle 2"/>
          <p:cNvSpPr>
            <a:spLocks noGrp="1"/>
          </p:cNvSpPr>
          <p:nvPr>
            <p:ph type="subTitle" idx="1"/>
          </p:nvPr>
        </p:nvSpPr>
        <p:spPr/>
        <p:txBody>
          <a:bodyPr/>
          <a:lstStyle/>
          <a:p>
            <a:r>
              <a:rPr lang="en-US" b="1" dirty="0"/>
              <a:t>General Motors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Events That Lead to the Shift in the </a:t>
            </a:r>
            <a:r>
              <a:rPr lang="en-US" b="1" dirty="0" smtClean="0"/>
              <a:t>Supply of</a:t>
            </a:r>
            <a:r>
              <a:rPr lang="en-US" b="1" dirty="0" smtClean="0"/>
              <a:t> Labor</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b="1" dirty="0"/>
              <a:t>A </a:t>
            </a:r>
            <a:r>
              <a:rPr lang="en-US" b="1" dirty="0" smtClean="0"/>
              <a:t>Rise </a:t>
            </a:r>
            <a:r>
              <a:rPr lang="en-US" b="1" dirty="0"/>
              <a:t>in </a:t>
            </a:r>
            <a:r>
              <a:rPr lang="en-US" b="1" dirty="0" smtClean="0"/>
              <a:t>Wages </a:t>
            </a:r>
            <a:r>
              <a:rPr lang="en-US" dirty="0"/>
              <a:t>– a rise in wage causes an increase in labor supply and a right shift of the labor supply curve as shown below</a:t>
            </a:r>
            <a:r>
              <a:rPr lang="en-US" dirty="0" smtClean="0"/>
              <a:t>:</a:t>
            </a:r>
          </a:p>
          <a:p>
            <a:pPr>
              <a:buNone/>
            </a:pPr>
            <a:r>
              <a:rPr lang="en-US" dirty="0" smtClean="0"/>
              <a:t>			       S</a:t>
            </a:r>
            <a:r>
              <a:rPr lang="en-US" baseline="-25000" dirty="0" smtClean="0"/>
              <a:t>0	</a:t>
            </a:r>
            <a:r>
              <a:rPr lang="en-US" dirty="0" smtClean="0"/>
              <a:t>       S</a:t>
            </a:r>
            <a:r>
              <a:rPr lang="en-US" baseline="-25000" dirty="0" smtClean="0"/>
              <a:t>1</a:t>
            </a:r>
            <a:endParaRPr lang="en-US" dirty="0"/>
          </a:p>
          <a:p>
            <a:pPr>
              <a:buNone/>
            </a:pPr>
            <a:r>
              <a:rPr lang="en-US" dirty="0" smtClean="0"/>
              <a:t>		w	   E</a:t>
            </a:r>
            <a:r>
              <a:rPr lang="en-US" baseline="-25000" dirty="0" smtClean="0"/>
              <a:t>0</a:t>
            </a:r>
            <a:endParaRPr lang="en-US" dirty="0"/>
          </a:p>
          <a:p>
            <a:pPr>
              <a:buNone/>
            </a:pPr>
            <a:r>
              <a:rPr lang="en-US" dirty="0" smtClean="0"/>
              <a:t>			          E</a:t>
            </a:r>
            <a:r>
              <a:rPr lang="en-US" baseline="-25000" dirty="0" smtClean="0"/>
              <a:t>1</a:t>
            </a:r>
            <a:endParaRPr lang="en-US" dirty="0"/>
          </a:p>
          <a:p>
            <a:pPr>
              <a:buNone/>
            </a:pPr>
            <a:endParaRPr lang="en-US" dirty="0" smtClean="0"/>
          </a:p>
          <a:p>
            <a:pPr>
              <a:buNone/>
            </a:pPr>
            <a:r>
              <a:rPr lang="en-US" dirty="0" smtClean="0"/>
              <a:t>				    D</a:t>
            </a:r>
            <a:r>
              <a:rPr lang="en-US" baseline="-25000" dirty="0" smtClean="0"/>
              <a:t>0	</a:t>
            </a:r>
            <a:r>
              <a:rPr lang="en-US" dirty="0" smtClean="0"/>
              <a:t>     L</a:t>
            </a:r>
          </a:p>
          <a:p>
            <a:pPr>
              <a:buNone/>
            </a:pPr>
            <a:r>
              <a:rPr lang="en-US" dirty="0"/>
              <a:t>A decrease in wages causes a decrease in the labor supply and a left shift in the supply of </a:t>
            </a:r>
            <a:r>
              <a:rPr lang="en-US" dirty="0" smtClean="0"/>
              <a:t>labor curve.</a:t>
            </a:r>
            <a:endParaRPr lang="en-US" dirty="0"/>
          </a:p>
          <a:p>
            <a:pPr>
              <a:buNone/>
            </a:pPr>
            <a:endParaRPr lang="en-US" dirty="0"/>
          </a:p>
          <a:p>
            <a:pPr>
              <a:buNone/>
            </a:pPr>
            <a:endParaRPr lang="en-US" dirty="0"/>
          </a:p>
        </p:txBody>
      </p:sp>
      <p:cxnSp>
        <p:nvCxnSpPr>
          <p:cNvPr id="5" name="Straight Connector 4"/>
          <p:cNvCxnSpPr/>
          <p:nvPr/>
        </p:nvCxnSpPr>
        <p:spPr>
          <a:xfrm>
            <a:off x="1752600" y="2971800"/>
            <a:ext cx="0" cy="1600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752600" y="4572000"/>
            <a:ext cx="2819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133600" y="3124200"/>
            <a:ext cx="1447800" cy="1371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1981200" y="2971800"/>
            <a:ext cx="990600" cy="1447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819400" y="3048000"/>
            <a:ext cx="1066800" cy="1371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2895600" y="3124200"/>
            <a:ext cx="685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2438400" y="3810000"/>
            <a:ext cx="5334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Events That Lead to the Shift in the Supply of Labor</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t>Changes in </a:t>
            </a:r>
            <a:r>
              <a:rPr lang="en-US" b="1" dirty="0"/>
              <a:t>t</a:t>
            </a:r>
            <a:r>
              <a:rPr lang="en-US" b="1" dirty="0" smtClean="0"/>
              <a:t>he Alternative Opportunities </a:t>
            </a:r>
            <a:r>
              <a:rPr lang="en-US" dirty="0" smtClean="0"/>
              <a:t>– </a:t>
            </a:r>
            <a:r>
              <a:rPr lang="en-US" dirty="0"/>
              <a:t>when wages in alternative markets are attractive workers shift on those markets and the supply of labor in the initial market reduces causing a left shift of the labor supply curve as shown below</a:t>
            </a:r>
            <a:r>
              <a:rPr lang="en-US" dirty="0" smtClean="0"/>
              <a:t>:  	w     	      S</a:t>
            </a:r>
            <a:r>
              <a:rPr lang="en-US" baseline="-25000" dirty="0" smtClean="0"/>
              <a:t>1</a:t>
            </a:r>
            <a:endParaRPr lang="en-US" dirty="0" smtClean="0"/>
          </a:p>
          <a:p>
            <a:pPr>
              <a:buNone/>
            </a:pPr>
            <a:r>
              <a:rPr lang="en-US" dirty="0" smtClean="0"/>
              <a:t>							E</a:t>
            </a:r>
            <a:r>
              <a:rPr lang="en-US" baseline="-25000" dirty="0" smtClean="0"/>
              <a:t>1	</a:t>
            </a:r>
            <a:r>
              <a:rPr lang="en-US" dirty="0" smtClean="0"/>
              <a:t>    S</a:t>
            </a:r>
            <a:r>
              <a:rPr lang="en-US" baseline="-25000" dirty="0" smtClean="0"/>
              <a:t>0</a:t>
            </a:r>
            <a:endParaRPr lang="en-US" dirty="0"/>
          </a:p>
          <a:p>
            <a:pPr>
              <a:buNone/>
            </a:pPr>
            <a:r>
              <a:rPr lang="en-US" dirty="0" smtClean="0"/>
              <a:t>							       E</a:t>
            </a:r>
            <a:r>
              <a:rPr lang="en-US" baseline="-25000" dirty="0" smtClean="0"/>
              <a:t>0</a:t>
            </a:r>
            <a:endParaRPr lang="en-US" dirty="0"/>
          </a:p>
          <a:p>
            <a:pPr>
              <a:buNone/>
            </a:pPr>
            <a:r>
              <a:rPr lang="en-US" dirty="0" smtClean="0"/>
              <a:t>									L</a:t>
            </a:r>
            <a:endParaRPr lang="en-US" dirty="0"/>
          </a:p>
          <a:p>
            <a:pPr>
              <a:buNone/>
            </a:pPr>
            <a:endParaRPr lang="en-US" dirty="0"/>
          </a:p>
        </p:txBody>
      </p:sp>
      <p:cxnSp>
        <p:nvCxnSpPr>
          <p:cNvPr id="5" name="Straight Connector 4"/>
          <p:cNvCxnSpPr/>
          <p:nvPr/>
        </p:nvCxnSpPr>
        <p:spPr>
          <a:xfrm>
            <a:off x="5181600" y="4114800"/>
            <a:ext cx="0" cy="1676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5181600" y="5715000"/>
            <a:ext cx="25908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5562600" y="4114800"/>
            <a:ext cx="990600" cy="1143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6172200" y="4419600"/>
            <a:ext cx="1066800" cy="1219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562600" y="4267200"/>
            <a:ext cx="1905000" cy="1143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172200" y="4572000"/>
            <a:ext cx="0" cy="1219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5181600" y="4648200"/>
            <a:ext cx="990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6781800" y="4953000"/>
            <a:ext cx="0" cy="838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5181600" y="4953000"/>
            <a:ext cx="16002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flipV="1">
            <a:off x="6400800" y="4343400"/>
            <a:ext cx="5334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Events That Lead to the Shift in the Supply of Labor</a:t>
            </a:r>
            <a:endParaRPr lang="en-US" dirty="0"/>
          </a:p>
        </p:txBody>
      </p:sp>
      <p:sp>
        <p:nvSpPr>
          <p:cNvPr id="3" name="Content Placeholder 2"/>
          <p:cNvSpPr>
            <a:spLocks noGrp="1"/>
          </p:cNvSpPr>
          <p:nvPr>
            <p:ph idx="1"/>
          </p:nvPr>
        </p:nvSpPr>
        <p:spPr/>
        <p:txBody>
          <a:bodyPr/>
          <a:lstStyle/>
          <a:p>
            <a:pPr>
              <a:buNone/>
            </a:pPr>
            <a:r>
              <a:rPr lang="en-US" b="1" dirty="0"/>
              <a:t>Rise in </a:t>
            </a:r>
            <a:r>
              <a:rPr lang="en-US" b="1" dirty="0" smtClean="0"/>
              <a:t>Population </a:t>
            </a:r>
            <a:r>
              <a:rPr lang="en-US" b="1" dirty="0"/>
              <a:t>or </a:t>
            </a:r>
            <a:r>
              <a:rPr lang="en-US" b="1" dirty="0" smtClean="0"/>
              <a:t>Immigration </a:t>
            </a:r>
            <a:r>
              <a:rPr lang="en-US" dirty="0"/>
              <a:t>– a rise in population increases labor supply and causes a right shift while a reduction in the population causes a left shift due to reduced supply of labor. </a:t>
            </a:r>
            <a:r>
              <a:rPr lang="en-US" dirty="0" smtClean="0"/>
              <a:t>             </a:t>
            </a:r>
          </a:p>
          <a:p>
            <a:pPr>
              <a:buNone/>
            </a:pPr>
            <a:r>
              <a:rPr lang="en-US" dirty="0" smtClean="0"/>
              <a:t>A rise in population make people more willing to work with the existing wage rate. </a:t>
            </a:r>
          </a:p>
          <a:p>
            <a:pPr>
              <a:buNone/>
            </a:pPr>
            <a:endParaRPr lang="en-US" dirty="0"/>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Reasons </a:t>
            </a:r>
            <a:r>
              <a:rPr lang="en-US" b="1" dirty="0"/>
              <a:t>f</a:t>
            </a:r>
            <a:r>
              <a:rPr lang="en-US" b="1" dirty="0" smtClean="0"/>
              <a:t>or a Wage Being Higher Than the Equilibrium</a:t>
            </a:r>
            <a:endParaRPr lang="en-US" dirty="0"/>
          </a:p>
        </p:txBody>
      </p:sp>
      <p:sp>
        <p:nvSpPr>
          <p:cNvPr id="3" name="Content Placeholder 2"/>
          <p:cNvSpPr>
            <a:spLocks noGrp="1"/>
          </p:cNvSpPr>
          <p:nvPr>
            <p:ph idx="1"/>
          </p:nvPr>
        </p:nvSpPr>
        <p:spPr/>
        <p:txBody>
          <a:bodyPr>
            <a:normAutofit fontScale="85000" lnSpcReduction="20000"/>
          </a:bodyPr>
          <a:lstStyle/>
          <a:p>
            <a:r>
              <a:rPr lang="en-US" dirty="0"/>
              <a:t>Efficiency wage theory defines the causes of higher wages than the labor market equilibrium.</a:t>
            </a:r>
          </a:p>
          <a:p>
            <a:r>
              <a:rPr lang="en-US" dirty="0"/>
              <a:t>When the labor supply equals labor demand in the labor market, it results to market clearing wage where the level of unemployment is considered natural.</a:t>
            </a:r>
          </a:p>
          <a:p>
            <a:r>
              <a:rPr lang="en-US" dirty="0"/>
              <a:t>Firms choose to pay higher wages to influence productivity through boosting the workers morale towards work. </a:t>
            </a:r>
          </a:p>
          <a:p>
            <a:r>
              <a:rPr lang="en-US" dirty="0"/>
              <a:t>Firms also pay higher to reduce the rate of turnover. </a:t>
            </a:r>
          </a:p>
          <a:p>
            <a:r>
              <a:rPr lang="en-US" dirty="0"/>
              <a:t>Firms also pay higher wages to avoid shirking</a:t>
            </a:r>
          </a:p>
          <a:p>
            <a:r>
              <a:rPr lang="en-US" dirty="0"/>
              <a:t>Workers ability also influences higher pay to attract talent and consequently increased profit.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Implication of Government Intervention in </a:t>
            </a:r>
            <a:r>
              <a:rPr lang="en-US" b="1" dirty="0"/>
              <a:t>t</a:t>
            </a:r>
            <a:r>
              <a:rPr lang="en-US" b="1" dirty="0" smtClean="0"/>
              <a:t>he Labor Market </a:t>
            </a:r>
            <a:endParaRPr lang="en-US" dirty="0"/>
          </a:p>
        </p:txBody>
      </p:sp>
      <p:sp>
        <p:nvSpPr>
          <p:cNvPr id="3" name="Content Placeholder 2"/>
          <p:cNvSpPr>
            <a:spLocks noGrp="1"/>
          </p:cNvSpPr>
          <p:nvPr>
            <p:ph idx="1"/>
          </p:nvPr>
        </p:nvSpPr>
        <p:spPr/>
        <p:txBody>
          <a:bodyPr>
            <a:normAutofit fontScale="70000" lnSpcReduction="20000"/>
          </a:bodyPr>
          <a:lstStyle/>
          <a:p>
            <a:r>
              <a:rPr lang="en-US" dirty="0"/>
              <a:t>Government controls the labor market with an objective of reducing income inequality and poverty.</a:t>
            </a:r>
          </a:p>
          <a:p>
            <a:r>
              <a:rPr lang="en-US" dirty="0"/>
              <a:t>The government does so through tax, subsidies and minimum wage policy (</a:t>
            </a:r>
            <a:r>
              <a:rPr lang="en-US" dirty="0" err="1"/>
              <a:t>Schöb</a:t>
            </a:r>
            <a:r>
              <a:rPr lang="en-US" dirty="0"/>
              <a:t>, 2016). </a:t>
            </a:r>
          </a:p>
          <a:p>
            <a:r>
              <a:rPr lang="en-US" dirty="0"/>
              <a:t>The government reduces the tax rate to increase the disposable income to the workers or increase the tax rate to reduce money supply thus affecting the equilibrium in the labor market. </a:t>
            </a:r>
          </a:p>
          <a:p>
            <a:r>
              <a:rPr lang="en-US" dirty="0"/>
              <a:t>Government implements employment subsidies to firms to encourage firms to absorb more workers from the labor market. The government does this by reducing the cost of hiring workers through tax credit. </a:t>
            </a:r>
          </a:p>
          <a:p>
            <a:r>
              <a:rPr lang="en-US" dirty="0"/>
              <a:t>The government reviews the minimum wages for the lowly paid employees upwards from time to time thus, affecting the labor market equilibrium.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Implication of Government Intervention in the Labor Market </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a:t>Payroll </a:t>
            </a:r>
            <a:r>
              <a:rPr lang="en-US" b="1" dirty="0" smtClean="0"/>
              <a:t>Taxes</a:t>
            </a:r>
            <a:endParaRPr lang="en-US" b="1" dirty="0"/>
          </a:p>
          <a:p>
            <a:r>
              <a:rPr lang="en-US" dirty="0"/>
              <a:t>A tax imposed per worker on employers result to a left shift in the labor demand curve as shown below</a:t>
            </a:r>
            <a:r>
              <a:rPr lang="en-US" dirty="0" smtClean="0"/>
              <a:t>:</a:t>
            </a:r>
          </a:p>
          <a:p>
            <a:pPr lvl="5">
              <a:buNone/>
            </a:pPr>
            <a:r>
              <a:rPr lang="en-US" dirty="0" smtClean="0"/>
              <a:t>		S</a:t>
            </a:r>
            <a:endParaRPr lang="en-US" dirty="0"/>
          </a:p>
          <a:p>
            <a:pPr>
              <a:buNone/>
            </a:pPr>
            <a:endParaRPr lang="en-US" dirty="0" smtClean="0"/>
          </a:p>
          <a:p>
            <a:pPr>
              <a:buNone/>
            </a:pPr>
            <a:r>
              <a:rPr lang="en-US" dirty="0" smtClean="0"/>
              <a:t>			</a:t>
            </a:r>
            <a:r>
              <a:rPr lang="en-US" dirty="0"/>
              <a:t>E</a:t>
            </a:r>
            <a:r>
              <a:rPr lang="en-US" baseline="-25000" dirty="0"/>
              <a:t>0</a:t>
            </a:r>
            <a:endParaRPr lang="en-US" dirty="0"/>
          </a:p>
          <a:p>
            <a:pPr>
              <a:buNone/>
            </a:pPr>
            <a:r>
              <a:rPr lang="en-US" dirty="0" smtClean="0"/>
              <a:t>		        E</a:t>
            </a:r>
            <a:r>
              <a:rPr lang="en-US" baseline="-25000" dirty="0" smtClean="0"/>
              <a:t>1</a:t>
            </a:r>
            <a:endParaRPr lang="en-US" dirty="0"/>
          </a:p>
          <a:p>
            <a:pPr>
              <a:buNone/>
            </a:pPr>
            <a:endParaRPr lang="en-US" dirty="0" smtClean="0"/>
          </a:p>
          <a:p>
            <a:pPr>
              <a:buNone/>
            </a:pPr>
            <a:r>
              <a:rPr lang="en-US" dirty="0" smtClean="0"/>
              <a:t>			D</a:t>
            </a:r>
            <a:r>
              <a:rPr lang="en-US" baseline="-25000" dirty="0" smtClean="0"/>
              <a:t>1</a:t>
            </a:r>
            <a:r>
              <a:rPr lang="en-US" dirty="0" smtClean="0"/>
              <a:t>	</a:t>
            </a:r>
            <a:r>
              <a:rPr lang="en-US" dirty="0"/>
              <a:t>D</a:t>
            </a:r>
            <a:r>
              <a:rPr lang="en-US" baseline="-25000" dirty="0"/>
              <a:t>0</a:t>
            </a:r>
            <a:endParaRPr lang="en-US" dirty="0"/>
          </a:p>
          <a:p>
            <a:pPr>
              <a:buNone/>
            </a:pPr>
            <a:endParaRPr lang="en-US" dirty="0"/>
          </a:p>
          <a:p>
            <a:r>
              <a:rPr lang="en-US" dirty="0"/>
              <a:t>A tax imposed directly to workers causes a right shift of the labor </a:t>
            </a:r>
            <a:r>
              <a:rPr lang="en-US" dirty="0" smtClean="0"/>
              <a:t>supply. </a:t>
            </a:r>
            <a:endParaRPr lang="en-US" dirty="0"/>
          </a:p>
          <a:p>
            <a:pPr>
              <a:buNone/>
            </a:pPr>
            <a:endParaRPr lang="en-US" dirty="0"/>
          </a:p>
        </p:txBody>
      </p:sp>
      <p:cxnSp>
        <p:nvCxnSpPr>
          <p:cNvPr id="5" name="Straight Arrow Connector 4"/>
          <p:cNvCxnSpPr/>
          <p:nvPr/>
        </p:nvCxnSpPr>
        <p:spPr>
          <a:xfrm flipV="1">
            <a:off x="1600200" y="2895600"/>
            <a:ext cx="0" cy="1524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V="1">
            <a:off x="1600200" y="4267200"/>
            <a:ext cx="25908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676400" y="3352800"/>
            <a:ext cx="91440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828800" y="2971800"/>
            <a:ext cx="1371600" cy="1295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1905000" y="3124200"/>
            <a:ext cx="1371600" cy="990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209800" y="3886200"/>
            <a:ext cx="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514600" y="36576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1600200" y="3657600"/>
            <a:ext cx="914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1600200" y="3886200"/>
            <a:ext cx="6096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a:off x="2514600" y="3962400"/>
            <a:ext cx="3048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1905000" y="3276600"/>
            <a:ext cx="2286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Implication of Government Intervention in the Labor Market </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b="1" dirty="0" smtClean="0"/>
              <a:t>Payroll Subsidies</a:t>
            </a:r>
          </a:p>
          <a:p>
            <a:r>
              <a:rPr lang="en-US" dirty="0"/>
              <a:t>A subsidy per worker paid to employers causes a right shift of the labor demand curve as </a:t>
            </a:r>
            <a:r>
              <a:rPr lang="en-US" dirty="0" smtClean="0"/>
              <a:t>shown below:				S</a:t>
            </a:r>
          </a:p>
          <a:p>
            <a:pPr lvl="5"/>
            <a:endParaRPr lang="en-US" dirty="0"/>
          </a:p>
          <a:p>
            <a:pPr lvl="2">
              <a:buNone/>
            </a:pPr>
            <a:r>
              <a:rPr lang="en-US" dirty="0" smtClean="0"/>
              <a:t>	w</a:t>
            </a:r>
            <a:r>
              <a:rPr lang="en-US" baseline="-25000" dirty="0" smtClean="0"/>
              <a:t>1</a:t>
            </a:r>
            <a:r>
              <a:rPr lang="en-US" dirty="0" smtClean="0"/>
              <a:t>	</a:t>
            </a:r>
          </a:p>
          <a:p>
            <a:pPr lvl="2">
              <a:buNone/>
            </a:pPr>
            <a:r>
              <a:rPr lang="en-US" dirty="0" smtClean="0"/>
              <a:t>	w</a:t>
            </a:r>
            <a:r>
              <a:rPr lang="en-US" baseline="-25000" dirty="0" smtClean="0"/>
              <a:t>0</a:t>
            </a:r>
            <a:endParaRPr lang="en-US" dirty="0"/>
          </a:p>
          <a:p>
            <a:pPr lvl="5"/>
            <a:endParaRPr lang="en-US" dirty="0" smtClean="0"/>
          </a:p>
          <a:p>
            <a:pPr>
              <a:buNone/>
            </a:pPr>
            <a:r>
              <a:rPr lang="en-US" dirty="0"/>
              <a:t>	</a:t>
            </a:r>
            <a:r>
              <a:rPr lang="en-US" dirty="0" smtClean="0"/>
              <a:t>		      D</a:t>
            </a:r>
            <a:r>
              <a:rPr lang="en-US" baseline="-25000" dirty="0" smtClean="0"/>
              <a:t>0	</a:t>
            </a:r>
            <a:r>
              <a:rPr lang="en-US" dirty="0" smtClean="0"/>
              <a:t>        </a:t>
            </a:r>
            <a:r>
              <a:rPr lang="en-US" dirty="0"/>
              <a:t>D</a:t>
            </a:r>
            <a:r>
              <a:rPr lang="en-US" baseline="-25000" dirty="0"/>
              <a:t>1</a:t>
            </a:r>
            <a:endParaRPr lang="en-US" dirty="0"/>
          </a:p>
          <a:p>
            <a:r>
              <a:rPr lang="en-US" dirty="0"/>
              <a:t>A subsidy paid to workers causes a right shift on the labor supply </a:t>
            </a:r>
            <a:r>
              <a:rPr lang="en-US" dirty="0" smtClean="0"/>
              <a:t>curve. </a:t>
            </a:r>
            <a:endParaRPr lang="en-US" dirty="0"/>
          </a:p>
        </p:txBody>
      </p:sp>
      <p:cxnSp>
        <p:nvCxnSpPr>
          <p:cNvPr id="5" name="Straight Connector 4"/>
          <p:cNvCxnSpPr/>
          <p:nvPr/>
        </p:nvCxnSpPr>
        <p:spPr>
          <a:xfrm>
            <a:off x="2057400" y="3048000"/>
            <a:ext cx="0" cy="1752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2057400" y="4648200"/>
            <a:ext cx="31242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2057400" y="3124200"/>
            <a:ext cx="2743200" cy="1143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133600" y="3733800"/>
            <a:ext cx="762000" cy="838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667000" y="3124200"/>
            <a:ext cx="1143000" cy="1371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438400" y="4114800"/>
            <a:ext cx="0" cy="609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3200400" y="3810000"/>
            <a:ext cx="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2057400" y="4114800"/>
            <a:ext cx="381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2057400" y="3733800"/>
            <a:ext cx="1143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2286000" y="3429000"/>
            <a:ext cx="6096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2743200" y="3962400"/>
            <a:ext cx="6096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Implication of Government Intervention in the Labor Market </a:t>
            </a:r>
            <a:endParaRPr lang="en-US" dirty="0"/>
          </a:p>
        </p:txBody>
      </p:sp>
      <p:sp>
        <p:nvSpPr>
          <p:cNvPr id="3" name="Content Placeholder 2"/>
          <p:cNvSpPr>
            <a:spLocks noGrp="1"/>
          </p:cNvSpPr>
          <p:nvPr>
            <p:ph idx="1"/>
          </p:nvPr>
        </p:nvSpPr>
        <p:spPr/>
        <p:txBody>
          <a:bodyPr>
            <a:normAutofit/>
          </a:bodyPr>
          <a:lstStyle/>
          <a:p>
            <a:pPr>
              <a:buNone/>
            </a:pPr>
            <a:r>
              <a:rPr lang="en-US" sz="2200" b="1" dirty="0"/>
              <a:t>Minimum </a:t>
            </a:r>
            <a:r>
              <a:rPr lang="en-US" sz="2200" b="1" dirty="0" smtClean="0"/>
              <a:t>Wage Review </a:t>
            </a:r>
            <a:endParaRPr lang="en-US" sz="2200" b="1" dirty="0"/>
          </a:p>
          <a:p>
            <a:r>
              <a:rPr lang="en-US" sz="2200" dirty="0"/>
              <a:t>The minimum wage restricts employers to a minimum wage for the lowly paid workers. </a:t>
            </a:r>
          </a:p>
          <a:p>
            <a:r>
              <a:rPr lang="en-US" sz="2200" dirty="0"/>
              <a:t>A minimum wage policy changes the </a:t>
            </a:r>
            <a:r>
              <a:rPr lang="en-US" sz="2200" dirty="0" smtClean="0"/>
              <a:t>marginal </a:t>
            </a:r>
            <a:r>
              <a:rPr lang="en-US" sz="2200" dirty="0"/>
              <a:t>cost of labor curve as shown below</a:t>
            </a:r>
            <a:r>
              <a:rPr lang="en-US" sz="2200" dirty="0" smtClean="0"/>
              <a:t>:		</a:t>
            </a:r>
            <a:r>
              <a:rPr lang="en-US" sz="2200" dirty="0"/>
              <a:t>	</a:t>
            </a:r>
            <a:r>
              <a:rPr lang="en-US" sz="2200" dirty="0" smtClean="0"/>
              <a:t>	</a:t>
            </a:r>
            <a:r>
              <a:rPr lang="en-US" sz="2200" dirty="0" err="1" smtClean="0"/>
              <a:t>mcl</a:t>
            </a:r>
            <a:endParaRPr lang="en-US" dirty="0" smtClean="0"/>
          </a:p>
          <a:p>
            <a:pPr lvl="5">
              <a:buNone/>
            </a:pPr>
            <a:r>
              <a:rPr lang="en-US" dirty="0" smtClean="0"/>
              <a:t>		W		       Y	</a:t>
            </a:r>
            <a:r>
              <a:rPr lang="en-US" dirty="0"/>
              <a:t> </a:t>
            </a:r>
            <a:r>
              <a:rPr lang="en-US" dirty="0" smtClean="0"/>
              <a:t>         S</a:t>
            </a:r>
            <a:endParaRPr lang="en-US" dirty="0"/>
          </a:p>
          <a:p>
            <a:pPr lvl="5">
              <a:buNone/>
            </a:pPr>
            <a:r>
              <a:rPr lang="en-US" dirty="0" smtClean="0"/>
              <a:t>						</a:t>
            </a:r>
          </a:p>
          <a:p>
            <a:pPr lvl="5">
              <a:buNone/>
            </a:pPr>
            <a:endParaRPr lang="en-US" dirty="0"/>
          </a:p>
          <a:p>
            <a:pPr lvl="5">
              <a:buNone/>
            </a:pPr>
            <a:r>
              <a:rPr lang="en-US" dirty="0" smtClean="0"/>
              <a:t>		    d	           e	        f</a:t>
            </a:r>
          </a:p>
          <a:p>
            <a:pPr lvl="5">
              <a:buNone/>
            </a:pPr>
            <a:r>
              <a:rPr lang="en-US" dirty="0"/>
              <a:t>	</a:t>
            </a:r>
            <a:r>
              <a:rPr lang="en-US" dirty="0" smtClean="0"/>
              <a:t>					</a:t>
            </a:r>
            <a:r>
              <a:rPr lang="en-US" dirty="0" err="1" smtClean="0"/>
              <a:t>vmpl</a:t>
            </a:r>
            <a:endParaRPr lang="en-US" dirty="0" smtClean="0"/>
          </a:p>
          <a:p>
            <a:pPr>
              <a:buNone/>
            </a:pPr>
            <a:r>
              <a:rPr lang="en-US" dirty="0" smtClean="0"/>
              <a:t>								E</a:t>
            </a:r>
            <a:endParaRPr lang="en-US" dirty="0"/>
          </a:p>
          <a:p>
            <a:pPr>
              <a:buNone/>
            </a:pPr>
            <a:endParaRPr lang="en-US" dirty="0"/>
          </a:p>
        </p:txBody>
      </p:sp>
      <p:cxnSp>
        <p:nvCxnSpPr>
          <p:cNvPr id="5" name="Straight Connector 4"/>
          <p:cNvCxnSpPr/>
          <p:nvPr/>
        </p:nvCxnSpPr>
        <p:spPr>
          <a:xfrm>
            <a:off x="3581400" y="3352800"/>
            <a:ext cx="0" cy="2133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3581400" y="5410200"/>
            <a:ext cx="32004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4572000" y="3124200"/>
            <a:ext cx="1371600" cy="1752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4572000" y="3810000"/>
            <a:ext cx="1981200" cy="1447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29200" y="3810000"/>
            <a:ext cx="1828800" cy="1447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5257800" y="403860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5257800" y="3962400"/>
            <a:ext cx="0" cy="76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5562600" y="3657600"/>
            <a:ext cx="0" cy="990600"/>
          </a:xfrm>
          <a:prstGeom prst="line">
            <a:avLst/>
          </a:prstGeom>
          <a:ln>
            <a:solidFill>
              <a:schemeClr val="accent1"/>
            </a:solidFill>
          </a:ln>
        </p:spPr>
        <p:style>
          <a:lnRef idx="1">
            <a:schemeClr val="accent2"/>
          </a:lnRef>
          <a:fillRef idx="0">
            <a:schemeClr val="accent2"/>
          </a:fillRef>
          <a:effectRef idx="0">
            <a:schemeClr val="accent2"/>
          </a:effectRef>
          <a:fontRef idx="minor">
            <a:schemeClr val="tx1"/>
          </a:fontRef>
        </p:style>
      </p:cxnSp>
      <p:cxnSp>
        <p:nvCxnSpPr>
          <p:cNvPr id="28" name="Straight Connector 27"/>
          <p:cNvCxnSpPr/>
          <p:nvPr/>
        </p:nvCxnSpPr>
        <p:spPr>
          <a:xfrm flipH="1">
            <a:off x="3581400" y="4572000"/>
            <a:ext cx="1981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Conclusion</a:t>
            </a:r>
            <a:endParaRPr lang="en-US" b="1"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Labor market is one of the important markets in an economy. The dream of an economy is to have low level of unemployment among the nationals. Firms and workers have different desires in the same market. However, the interaction of the supply and demand of labor in the market results to a balance where firms are ready to absorb workforce from the labor market and the workers are willing to offer services at a given level of wages. </a:t>
            </a:r>
            <a:endParaRPr lang="en-US" dirty="0"/>
          </a:p>
          <a:p>
            <a:pPr>
              <a:buNone/>
            </a:pPr>
            <a:r>
              <a:rPr lang="en-US" dirty="0" smtClean="0"/>
              <a:t>The government intervenes to protect the interest of either parties; to reduce the cost of production among firms, and to reduce poverty and unemployment levels among the citizens.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References</a:t>
            </a:r>
            <a:r>
              <a:rPr lang="en-US" dirty="0"/>
              <a:t> </a:t>
            </a:r>
          </a:p>
        </p:txBody>
      </p:sp>
      <p:sp>
        <p:nvSpPr>
          <p:cNvPr id="3" name="Content Placeholder 2"/>
          <p:cNvSpPr>
            <a:spLocks noGrp="1"/>
          </p:cNvSpPr>
          <p:nvPr>
            <p:ph idx="1"/>
          </p:nvPr>
        </p:nvSpPr>
        <p:spPr/>
        <p:txBody>
          <a:bodyPr>
            <a:normAutofit fontScale="70000" lnSpcReduction="20000"/>
          </a:bodyPr>
          <a:lstStyle/>
          <a:p>
            <a:r>
              <a:rPr lang="en-US" dirty="0" err="1"/>
              <a:t>Barnow</a:t>
            </a:r>
            <a:r>
              <a:rPr lang="en-US" dirty="0"/>
              <a:t>, B., </a:t>
            </a:r>
            <a:r>
              <a:rPr lang="en-US" dirty="0" err="1"/>
              <a:t>Trutko</a:t>
            </a:r>
            <a:r>
              <a:rPr lang="en-US" dirty="0"/>
              <a:t>, J., &amp; </a:t>
            </a:r>
            <a:r>
              <a:rPr lang="en-US" dirty="0" err="1"/>
              <a:t>Piatak</a:t>
            </a:r>
            <a:r>
              <a:rPr lang="en-US" dirty="0"/>
              <a:t>, J. (2013). How Do We </a:t>
            </a:r>
            <a:r>
              <a:rPr lang="en-US" dirty="0" smtClean="0"/>
              <a:t>Know	Occupational </a:t>
            </a:r>
            <a:r>
              <a:rPr lang="en-US" dirty="0"/>
              <a:t>Labor Shortages Exist?. </a:t>
            </a:r>
            <a:r>
              <a:rPr lang="en-US" i="1" dirty="0"/>
              <a:t>Employment </a:t>
            </a:r>
            <a:r>
              <a:rPr lang="en-US" i="1" dirty="0" smtClean="0"/>
              <a:t>Research</a:t>
            </a:r>
            <a:r>
              <a:rPr lang="en-US" dirty="0" smtClean="0"/>
              <a:t>,	</a:t>
            </a:r>
            <a:r>
              <a:rPr lang="en-US" i="1" dirty="0" smtClean="0"/>
              <a:t>20</a:t>
            </a:r>
            <a:r>
              <a:rPr lang="en-US" dirty="0" smtClean="0"/>
              <a:t>(2</a:t>
            </a:r>
            <a:r>
              <a:rPr lang="en-US" dirty="0"/>
              <a:t>), 4-6. </a:t>
            </a:r>
            <a:r>
              <a:rPr lang="en-US" u="sng" dirty="0">
                <a:hlinkClick r:id="rId2"/>
              </a:rPr>
              <a:t>http://dx.doi.org/10.17848/1075-8445.20(2)-2</a:t>
            </a:r>
            <a:endParaRPr lang="en-US" dirty="0"/>
          </a:p>
          <a:p>
            <a:r>
              <a:rPr lang="en-US" dirty="0" err="1"/>
              <a:t>Goonatilake</a:t>
            </a:r>
            <a:r>
              <a:rPr lang="en-US" dirty="0"/>
              <a:t>, R. (2014). Impacts of Labor and Capital </a:t>
            </a:r>
            <a:r>
              <a:rPr lang="en-US" dirty="0" smtClean="0"/>
              <a:t>on	Manufacturing </a:t>
            </a:r>
            <a:r>
              <a:rPr lang="en-US" dirty="0"/>
              <a:t>Production Function. </a:t>
            </a:r>
            <a:r>
              <a:rPr lang="en-US" i="1" dirty="0"/>
              <a:t>British Journal </a:t>
            </a:r>
            <a:r>
              <a:rPr lang="en-US" i="1" dirty="0" smtClean="0"/>
              <a:t>Of	Economics</a:t>
            </a:r>
            <a:r>
              <a:rPr lang="en-US" i="1" dirty="0"/>
              <a:t>, Management &amp; Trade</a:t>
            </a:r>
            <a:r>
              <a:rPr lang="en-US" dirty="0"/>
              <a:t>, </a:t>
            </a:r>
            <a:r>
              <a:rPr lang="en-US" i="1" dirty="0"/>
              <a:t>4</a:t>
            </a:r>
            <a:r>
              <a:rPr lang="en-US" dirty="0"/>
              <a:t>(2), </a:t>
            </a:r>
            <a:r>
              <a:rPr lang="en-US" dirty="0" smtClean="0"/>
              <a:t>158-172.	</a:t>
            </a:r>
            <a:r>
              <a:rPr lang="en-US" u="sng" dirty="0" smtClean="0">
                <a:hlinkClick r:id="rId3"/>
              </a:rPr>
              <a:t>http</a:t>
            </a:r>
            <a:r>
              <a:rPr lang="en-US" u="sng" dirty="0">
                <a:hlinkClick r:id="rId3"/>
              </a:rPr>
              <a:t>://dx.doi.org/10.9734/bjemt/2014/5619</a:t>
            </a:r>
            <a:endParaRPr lang="en-US" dirty="0"/>
          </a:p>
          <a:p>
            <a:r>
              <a:rPr lang="en-US" dirty="0"/>
              <a:t>Larch, M., &amp; </a:t>
            </a:r>
            <a:r>
              <a:rPr lang="en-US" dirty="0" err="1"/>
              <a:t>Lechthaler</a:t>
            </a:r>
            <a:r>
              <a:rPr lang="en-US" dirty="0"/>
              <a:t>, W. (2011). Multinational Firms and </a:t>
            </a:r>
            <a:r>
              <a:rPr lang="en-US" dirty="0" smtClean="0"/>
              <a:t>Labor	Market </a:t>
            </a:r>
            <a:r>
              <a:rPr lang="en-US" dirty="0"/>
              <a:t>Pooling. </a:t>
            </a:r>
            <a:r>
              <a:rPr lang="en-US" i="1" dirty="0"/>
              <a:t>Review Of International Economics</a:t>
            </a:r>
            <a:r>
              <a:rPr lang="en-US" dirty="0"/>
              <a:t>, </a:t>
            </a:r>
            <a:r>
              <a:rPr lang="en-US" i="1" dirty="0"/>
              <a:t>19</a:t>
            </a:r>
            <a:r>
              <a:rPr lang="en-US" dirty="0"/>
              <a:t>(4), </a:t>
            </a:r>
            <a:r>
              <a:rPr lang="en-US" dirty="0" smtClean="0"/>
              <a:t>728	749</a:t>
            </a:r>
            <a:r>
              <a:rPr lang="en-US" dirty="0"/>
              <a:t>. </a:t>
            </a:r>
            <a:r>
              <a:rPr lang="en-US" u="sng" dirty="0">
                <a:hlinkClick r:id="rId4"/>
              </a:rPr>
              <a:t>http://dx.doi.org/10.1111/j.1467-9396.2011.00978.x</a:t>
            </a:r>
            <a:endParaRPr lang="en-US" dirty="0"/>
          </a:p>
          <a:p>
            <a:r>
              <a:rPr lang="en-US" dirty="0" err="1"/>
              <a:t>Schöb</a:t>
            </a:r>
            <a:r>
              <a:rPr lang="en-US" dirty="0"/>
              <a:t>, R. (2016). Labor market policies, unemployment, </a:t>
            </a:r>
            <a:r>
              <a:rPr lang="en-US" dirty="0" smtClean="0"/>
              <a:t>and	identity</a:t>
            </a:r>
            <a:r>
              <a:rPr lang="en-US" dirty="0"/>
              <a:t>. </a:t>
            </a:r>
            <a:r>
              <a:rPr lang="en-US" i="1" dirty="0"/>
              <a:t>IZA World Of </a:t>
            </a:r>
            <a:r>
              <a:rPr lang="en-US" i="1" dirty="0" smtClean="0"/>
              <a:t>Labor</a:t>
            </a:r>
            <a:r>
              <a:rPr lang="en-US" dirty="0" smtClean="0"/>
              <a:t>.	</a:t>
            </a:r>
            <a:r>
              <a:rPr lang="en-US" u="sng" dirty="0" smtClean="0">
                <a:hlinkClick r:id="rId5"/>
              </a:rPr>
              <a:t>http</a:t>
            </a:r>
            <a:r>
              <a:rPr lang="en-US" u="sng" dirty="0">
                <a:hlinkClick r:id="rId5"/>
              </a:rPr>
              <a:t>://</a:t>
            </a:r>
            <a:r>
              <a:rPr lang="en-US" u="sng" dirty="0" smtClean="0">
                <a:hlinkClick r:id="rId5"/>
              </a:rPr>
              <a:t>dx.doi.org/10.15185/izawol.270</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Introduction</a:t>
            </a:r>
            <a:endParaRPr lang="en-US" dirty="0"/>
          </a:p>
        </p:txBody>
      </p:sp>
      <p:sp>
        <p:nvSpPr>
          <p:cNvPr id="3" name="Content Placeholder 2"/>
          <p:cNvSpPr>
            <a:spLocks noGrp="1"/>
          </p:cNvSpPr>
          <p:nvPr>
            <p:ph idx="1"/>
          </p:nvPr>
        </p:nvSpPr>
        <p:spPr/>
        <p:txBody>
          <a:bodyPr/>
          <a:lstStyle/>
          <a:p>
            <a:pPr>
              <a:buNone/>
            </a:pPr>
            <a:r>
              <a:rPr lang="en-US" dirty="0"/>
              <a:t>In the production process, inputs are transformed into outputs with the primary control of the human capital input. Human capital controls other inputs in the manufacturing process. This presentation details how General Motors Company determines the quantity of labor to add to the workforce.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Overview </a:t>
            </a:r>
            <a:endParaRPr lang="en-US" dirty="0"/>
          </a:p>
        </p:txBody>
      </p:sp>
      <p:sp>
        <p:nvSpPr>
          <p:cNvPr id="3" name="Content Placeholder 2"/>
          <p:cNvSpPr>
            <a:spLocks noGrp="1"/>
          </p:cNvSpPr>
          <p:nvPr>
            <p:ph idx="1"/>
          </p:nvPr>
        </p:nvSpPr>
        <p:spPr/>
        <p:txBody>
          <a:bodyPr>
            <a:normAutofit fontScale="92500" lnSpcReduction="20000"/>
          </a:bodyPr>
          <a:lstStyle/>
          <a:p>
            <a:r>
              <a:rPr lang="en-US" dirty="0"/>
              <a:t>In general, firms prefer to employ workers when the wages are low, and on the other hand, employees prefer to be employed when the level of wages are high (</a:t>
            </a:r>
            <a:r>
              <a:rPr lang="en-US" dirty="0" err="1"/>
              <a:t>Barnow</a:t>
            </a:r>
            <a:r>
              <a:rPr lang="en-US" dirty="0"/>
              <a:t>, </a:t>
            </a:r>
            <a:r>
              <a:rPr lang="en-US" dirty="0" err="1"/>
              <a:t>Trutko</a:t>
            </a:r>
            <a:r>
              <a:rPr lang="en-US" dirty="0"/>
              <a:t> &amp; </a:t>
            </a:r>
            <a:r>
              <a:rPr lang="en-US" dirty="0" err="1"/>
              <a:t>Piatak</a:t>
            </a:r>
            <a:r>
              <a:rPr lang="en-US" dirty="0"/>
              <a:t>, 2013). </a:t>
            </a:r>
          </a:p>
          <a:p>
            <a:r>
              <a:rPr lang="en-US" dirty="0"/>
              <a:t>The demand </a:t>
            </a:r>
            <a:r>
              <a:rPr lang="en-US" dirty="0" smtClean="0"/>
              <a:t>and supply of labor establishes </a:t>
            </a:r>
            <a:r>
              <a:rPr lang="en-US" dirty="0"/>
              <a:t>equilibrium in the labor market. When the labor supply is equal to labor demand, it results to equilibrium. </a:t>
            </a:r>
          </a:p>
          <a:p>
            <a:r>
              <a:rPr lang="en-US" dirty="0"/>
              <a:t>Therefore, the conflicting desires of companies and workers are balanced at equilibrium. </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Determinants of the Need for Labor in the </a:t>
            </a:r>
            <a:r>
              <a:rPr lang="en-US" b="1" dirty="0" smtClean="0"/>
              <a:t>Company</a:t>
            </a:r>
            <a:endParaRPr lang="en-US" dirty="0"/>
          </a:p>
        </p:txBody>
      </p:sp>
      <p:sp>
        <p:nvSpPr>
          <p:cNvPr id="3" name="Content Placeholder 2"/>
          <p:cNvSpPr>
            <a:spLocks noGrp="1"/>
          </p:cNvSpPr>
          <p:nvPr>
            <p:ph idx="1"/>
          </p:nvPr>
        </p:nvSpPr>
        <p:spPr/>
        <p:txBody>
          <a:bodyPr>
            <a:normAutofit fontScale="92500" lnSpcReduction="10000"/>
          </a:bodyPr>
          <a:lstStyle/>
          <a:p>
            <a:r>
              <a:rPr lang="en-US" dirty="0"/>
              <a:t>Usually, the company identifies the need to hire more individual(s) in the workforce when the company intends to increase the production level or upon a declared vacancy initially held by a worker.</a:t>
            </a:r>
          </a:p>
          <a:p>
            <a:r>
              <a:rPr lang="en-US" dirty="0"/>
              <a:t>The company also hires more labor force when it establishes new lines of productions.</a:t>
            </a:r>
          </a:p>
          <a:p>
            <a:r>
              <a:rPr lang="en-US" dirty="0"/>
              <a:t>The company employs more workers to increase production with an objective of maximizing revenue as much as possible </a:t>
            </a:r>
            <a:r>
              <a:rPr lang="en-US" dirty="0" smtClean="0"/>
              <a:t>.</a:t>
            </a:r>
            <a:endParaRPr lang="en-US" dirty="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t>
            </a:r>
            <a:r>
              <a:rPr lang="en-US" b="1" dirty="0"/>
              <a:t>Production Function and Marginal Product of Labor </a:t>
            </a:r>
            <a:endParaRPr lang="en-US" dirty="0"/>
          </a:p>
        </p:txBody>
      </p:sp>
      <p:sp>
        <p:nvSpPr>
          <p:cNvPr id="3" name="Content Placeholder 2"/>
          <p:cNvSpPr>
            <a:spLocks noGrp="1"/>
          </p:cNvSpPr>
          <p:nvPr>
            <p:ph idx="1"/>
          </p:nvPr>
        </p:nvSpPr>
        <p:spPr/>
        <p:txBody>
          <a:bodyPr>
            <a:normAutofit fontScale="77500" lnSpcReduction="20000"/>
          </a:bodyPr>
          <a:lstStyle/>
          <a:p>
            <a:r>
              <a:rPr lang="en-US" dirty="0"/>
              <a:t>The production function of the firm assumes the Cobb-Douglas production function i.e.</a:t>
            </a:r>
          </a:p>
          <a:p>
            <a:r>
              <a:rPr lang="en-US" dirty="0"/>
              <a:t>    Q = A L</a:t>
            </a:r>
            <a:r>
              <a:rPr lang="en-US" baseline="30000" dirty="0"/>
              <a:t>α</a:t>
            </a:r>
            <a:r>
              <a:rPr lang="en-US" dirty="0"/>
              <a:t> K</a:t>
            </a:r>
            <a:r>
              <a:rPr lang="en-US" baseline="30000" dirty="0"/>
              <a:t>b </a:t>
            </a:r>
            <a:r>
              <a:rPr lang="en-US" dirty="0"/>
              <a:t> where: Q represents the quantity of cars, L represents labor, and K represents capital. </a:t>
            </a:r>
          </a:p>
          <a:p>
            <a:r>
              <a:rPr lang="en-US" dirty="0"/>
              <a:t>The partial derivative of the production function gives the marginal product of labor described mathematically by ∂Q/ ∂L.</a:t>
            </a:r>
          </a:p>
          <a:p>
            <a:r>
              <a:rPr lang="en-US" dirty="0"/>
              <a:t>The marginal product of labor indicates the slope of the production function when represented graphically. </a:t>
            </a:r>
          </a:p>
          <a:p>
            <a:r>
              <a:rPr lang="en-US" dirty="0"/>
              <a:t>The marginal product of labor shows the change in output due to a unit increase in the labor input regarding hours of production or additional worker holding other factors of production constant (</a:t>
            </a:r>
            <a:r>
              <a:rPr lang="en-US" dirty="0" err="1"/>
              <a:t>Goonatilake</a:t>
            </a:r>
            <a:r>
              <a:rPr lang="en-US" dirty="0"/>
              <a:t>, 2014).</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Relationship of the Marginal Product of Labor to Marginal </a:t>
            </a:r>
            <a:r>
              <a:rPr lang="en-US" b="1" dirty="0" smtClean="0"/>
              <a:t>Product</a:t>
            </a:r>
            <a:endParaRPr lang="en-US" dirty="0"/>
          </a:p>
        </p:txBody>
      </p:sp>
      <p:sp>
        <p:nvSpPr>
          <p:cNvPr id="3" name="Content Placeholder 2"/>
          <p:cNvSpPr>
            <a:spLocks noGrp="1"/>
          </p:cNvSpPr>
          <p:nvPr>
            <p:ph idx="1"/>
          </p:nvPr>
        </p:nvSpPr>
        <p:spPr/>
        <p:txBody>
          <a:bodyPr>
            <a:normAutofit fontScale="70000" lnSpcReduction="20000"/>
          </a:bodyPr>
          <a:lstStyle/>
          <a:p>
            <a:r>
              <a:rPr lang="en-US" dirty="0"/>
              <a:t>The marginal product of labor helps in identifying the change in cars produced due to a unit change in labor. The marginal product is the change in cars produced due to the unit change in the labor. </a:t>
            </a:r>
          </a:p>
          <a:p>
            <a:r>
              <a:rPr lang="en-US" dirty="0"/>
              <a:t>Therefore, when a unit change in labor causes a unit change in cars production, the marginal product of labor equals the marginal product. </a:t>
            </a:r>
          </a:p>
          <a:p>
            <a:r>
              <a:rPr lang="en-US" dirty="0"/>
              <a:t>The company identifies the quantity of labor required to increase the number of cars to a certain amount that maximizes revenue and consequently the profit. </a:t>
            </a:r>
          </a:p>
          <a:p>
            <a:r>
              <a:rPr lang="en-US" dirty="0"/>
              <a:t>For instance, if hiring an additional worker results to an increase of 2 units of cars produced, the marginal product is 2. Therefore, if General Motors intends to increase cars by ten units to maximize revenue, the company requires hiring five workers.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Relationship between Marginal Product and Labor </a:t>
            </a:r>
            <a:r>
              <a:rPr lang="en-US" b="1" dirty="0" smtClean="0"/>
              <a:t>Demand</a:t>
            </a:r>
            <a:endParaRPr lang="en-US" dirty="0"/>
          </a:p>
        </p:txBody>
      </p:sp>
      <p:sp>
        <p:nvSpPr>
          <p:cNvPr id="3" name="Content Placeholder 2"/>
          <p:cNvSpPr>
            <a:spLocks noGrp="1"/>
          </p:cNvSpPr>
          <p:nvPr>
            <p:ph idx="1"/>
          </p:nvPr>
        </p:nvSpPr>
        <p:spPr/>
        <p:txBody>
          <a:bodyPr/>
          <a:lstStyle/>
          <a:p>
            <a:r>
              <a:rPr lang="en-US" dirty="0"/>
              <a:t>Marginal product is the additional production due to a unit change in labor while the rest of the factors of production remain unchanged. </a:t>
            </a:r>
          </a:p>
          <a:p>
            <a:r>
              <a:rPr lang="en-US" dirty="0"/>
              <a:t>A firm requires additional labor to facilitate the production of the marginal products with an objective of maximizing revenue. </a:t>
            </a:r>
          </a:p>
          <a:p>
            <a:r>
              <a:rPr lang="en-US" dirty="0"/>
              <a:t>Thus, the need for additional cars calls for labor demand from the labor market. </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Events That Lead to the Shift in the Demand </a:t>
            </a:r>
            <a:r>
              <a:rPr lang="en-US" b="1" dirty="0" smtClean="0"/>
              <a:t>for Labor</a:t>
            </a:r>
            <a:endParaRPr lang="en-US" dirty="0"/>
          </a:p>
        </p:txBody>
      </p:sp>
      <p:sp>
        <p:nvSpPr>
          <p:cNvPr id="3" name="Content Placeholder 2"/>
          <p:cNvSpPr>
            <a:spLocks noGrp="1"/>
          </p:cNvSpPr>
          <p:nvPr>
            <p:ph idx="1"/>
          </p:nvPr>
        </p:nvSpPr>
        <p:spPr/>
        <p:txBody>
          <a:bodyPr>
            <a:normAutofit/>
          </a:bodyPr>
          <a:lstStyle/>
          <a:p>
            <a:pPr>
              <a:buNone/>
            </a:pPr>
            <a:r>
              <a:rPr lang="en-US" b="1" dirty="0" smtClean="0"/>
              <a:t>Technological Change </a:t>
            </a:r>
            <a:r>
              <a:rPr lang="en-US" dirty="0"/>
              <a:t>– results in efficiency in labor productivity and causes a right shift of the labor demand curve as shown below:</a:t>
            </a:r>
            <a:r>
              <a:rPr lang="en-US" b="1" dirty="0" smtClean="0"/>
              <a:t> </a:t>
            </a:r>
          </a:p>
          <a:p>
            <a:pPr>
              <a:buNone/>
            </a:pPr>
            <a:r>
              <a:rPr lang="en-US" b="1" dirty="0"/>
              <a:t>	</a:t>
            </a:r>
            <a:r>
              <a:rPr lang="en-US" b="1" dirty="0" smtClean="0"/>
              <a:t>	W				S</a:t>
            </a:r>
            <a:endParaRPr lang="en-US" dirty="0"/>
          </a:p>
          <a:p>
            <a:pPr>
              <a:buNone/>
            </a:pPr>
            <a:r>
              <a:rPr lang="en-US" dirty="0" smtClean="0"/>
              <a:t>					E</a:t>
            </a:r>
            <a:r>
              <a:rPr lang="en-US" baseline="-25000" dirty="0" smtClean="0"/>
              <a:t>1</a:t>
            </a:r>
            <a:endParaRPr lang="en-US" dirty="0" smtClean="0"/>
          </a:p>
          <a:p>
            <a:pPr>
              <a:buNone/>
            </a:pPr>
            <a:r>
              <a:rPr lang="en-US" dirty="0" smtClean="0"/>
              <a:t>				E</a:t>
            </a:r>
            <a:r>
              <a:rPr lang="en-US" baseline="-25000" dirty="0" smtClean="0"/>
              <a:t>0</a:t>
            </a:r>
            <a:r>
              <a:rPr lang="en-US" dirty="0" smtClean="0"/>
              <a:t>		D</a:t>
            </a:r>
            <a:r>
              <a:rPr lang="en-US" baseline="-25000" dirty="0" smtClean="0"/>
              <a:t>1</a:t>
            </a:r>
            <a:endParaRPr lang="en-US" dirty="0"/>
          </a:p>
          <a:p>
            <a:pPr>
              <a:buNone/>
            </a:pPr>
            <a:r>
              <a:rPr lang="en-US" dirty="0" smtClean="0"/>
              <a:t>				</a:t>
            </a:r>
            <a:r>
              <a:rPr lang="en-US" dirty="0"/>
              <a:t> </a:t>
            </a:r>
            <a:r>
              <a:rPr lang="en-US" dirty="0" smtClean="0"/>
              <a:t>   D</a:t>
            </a:r>
            <a:r>
              <a:rPr lang="en-US" baseline="-25000" dirty="0" smtClean="0"/>
              <a:t>0</a:t>
            </a:r>
            <a:r>
              <a:rPr lang="en-US" dirty="0" smtClean="0"/>
              <a:t>		      L</a:t>
            </a:r>
          </a:p>
          <a:p>
            <a:pPr>
              <a:buNone/>
            </a:pPr>
            <a:r>
              <a:rPr lang="en-US" dirty="0"/>
              <a:t>	</a:t>
            </a:r>
            <a:r>
              <a:rPr lang="en-US" dirty="0" smtClean="0"/>
              <a:t>						</a:t>
            </a:r>
            <a:endParaRPr lang="en-US" dirty="0"/>
          </a:p>
        </p:txBody>
      </p:sp>
      <p:cxnSp>
        <p:nvCxnSpPr>
          <p:cNvPr id="5" name="Straight Connector 4"/>
          <p:cNvCxnSpPr/>
          <p:nvPr/>
        </p:nvCxnSpPr>
        <p:spPr>
          <a:xfrm>
            <a:off x="1981200" y="3276600"/>
            <a:ext cx="0" cy="2209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1981200" y="5334000"/>
            <a:ext cx="35814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2286000" y="3429000"/>
            <a:ext cx="2743200" cy="1752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209800" y="3657600"/>
            <a:ext cx="1676400" cy="1600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276600" y="3276600"/>
            <a:ext cx="1676400" cy="1447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2743200" y="3581400"/>
            <a:ext cx="8382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114800" y="4038600"/>
            <a:ext cx="0" cy="1371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1981200" y="4038600"/>
            <a:ext cx="2133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1981200" y="4572000"/>
            <a:ext cx="1219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200400" y="4572000"/>
            <a:ext cx="0" cy="9144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Events That Lead to the Shift in the Demand for Labor</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b="1" dirty="0" smtClean="0"/>
              <a:t>Changes </a:t>
            </a:r>
            <a:r>
              <a:rPr lang="en-US" b="1" dirty="0"/>
              <a:t>in </a:t>
            </a:r>
            <a:r>
              <a:rPr lang="en-US" b="1" dirty="0" smtClean="0"/>
              <a:t>Wages </a:t>
            </a:r>
            <a:r>
              <a:rPr lang="en-US" dirty="0"/>
              <a:t>– an increase in wage causes a right shift of the labor demand curve as a result of a rise in labor demand </a:t>
            </a:r>
            <a:r>
              <a:rPr lang="en-US" dirty="0" smtClean="0"/>
              <a:t>due to </a:t>
            </a:r>
            <a:r>
              <a:rPr lang="en-US" dirty="0"/>
              <a:t>attractive wages as shown below</a:t>
            </a:r>
            <a:r>
              <a:rPr lang="en-US" dirty="0" smtClean="0"/>
              <a:t>:</a:t>
            </a:r>
          </a:p>
          <a:p>
            <a:pPr>
              <a:buNone/>
            </a:pPr>
            <a:r>
              <a:rPr lang="en-US" dirty="0" smtClean="0"/>
              <a:t>			W			S</a:t>
            </a:r>
          </a:p>
          <a:p>
            <a:pPr>
              <a:buNone/>
            </a:pPr>
            <a:r>
              <a:rPr lang="en-US" dirty="0" smtClean="0"/>
              <a:t>					    E</a:t>
            </a:r>
            <a:r>
              <a:rPr lang="en-US" baseline="-25000" dirty="0" smtClean="0"/>
              <a:t>1</a:t>
            </a:r>
            <a:endParaRPr lang="en-US" dirty="0"/>
          </a:p>
          <a:p>
            <a:pPr>
              <a:buNone/>
            </a:pPr>
            <a:r>
              <a:rPr lang="en-US" dirty="0" smtClean="0"/>
              <a:t>				       E</a:t>
            </a:r>
            <a:r>
              <a:rPr lang="en-US" baseline="-25000" dirty="0" smtClean="0"/>
              <a:t>0</a:t>
            </a:r>
            <a:r>
              <a:rPr lang="en-US" dirty="0" smtClean="0"/>
              <a:t>	</a:t>
            </a:r>
            <a:r>
              <a:rPr lang="en-US" dirty="0"/>
              <a:t> </a:t>
            </a:r>
            <a:r>
              <a:rPr lang="en-US" dirty="0" smtClean="0"/>
              <a:t>         D</a:t>
            </a:r>
            <a:r>
              <a:rPr lang="en-US" baseline="-25000" dirty="0" smtClean="0"/>
              <a:t>1</a:t>
            </a:r>
            <a:endParaRPr lang="en-US" dirty="0" smtClean="0"/>
          </a:p>
          <a:p>
            <a:pPr>
              <a:buNone/>
            </a:pPr>
            <a:r>
              <a:rPr lang="en-US" dirty="0" smtClean="0"/>
              <a:t>					D</a:t>
            </a:r>
            <a:r>
              <a:rPr lang="en-US" baseline="-25000" dirty="0" smtClean="0"/>
              <a:t>0	</a:t>
            </a:r>
            <a:r>
              <a:rPr lang="en-US" dirty="0" smtClean="0"/>
              <a:t>     	L</a:t>
            </a:r>
          </a:p>
          <a:p>
            <a:pPr>
              <a:buNone/>
            </a:pPr>
            <a:r>
              <a:rPr lang="en-US" dirty="0"/>
              <a:t>A decrease in wages causes a left shift in the labor demand curve due to unattractiveness of the wages in the </a:t>
            </a:r>
            <a:r>
              <a:rPr lang="en-US" dirty="0" smtClean="0"/>
              <a:t>market. </a:t>
            </a:r>
            <a:endParaRPr lang="en-US" dirty="0"/>
          </a:p>
          <a:p>
            <a:pPr>
              <a:buNone/>
            </a:pPr>
            <a:endParaRPr lang="en-US" dirty="0"/>
          </a:p>
          <a:p>
            <a:pPr>
              <a:buNone/>
            </a:pPr>
            <a:endParaRPr lang="en-US" dirty="0"/>
          </a:p>
        </p:txBody>
      </p:sp>
      <p:cxnSp>
        <p:nvCxnSpPr>
          <p:cNvPr id="5" name="Straight Connector 4"/>
          <p:cNvCxnSpPr/>
          <p:nvPr/>
        </p:nvCxnSpPr>
        <p:spPr>
          <a:xfrm>
            <a:off x="2895600" y="2819400"/>
            <a:ext cx="0" cy="1676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895600" y="4495800"/>
            <a:ext cx="2590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3124200" y="2895600"/>
            <a:ext cx="1981200" cy="1447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3200400" y="3276600"/>
            <a:ext cx="990600" cy="106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038600" y="2971800"/>
            <a:ext cx="914400" cy="990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3733800" y="3886200"/>
            <a:ext cx="0" cy="609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2895600" y="3886200"/>
            <a:ext cx="838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flipV="1">
            <a:off x="2895600" y="3352800"/>
            <a:ext cx="15240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419600" y="3429000"/>
            <a:ext cx="0" cy="106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3505200" y="3200400"/>
            <a:ext cx="6858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662</TotalTime>
  <Words>1599</Words>
  <Application>Microsoft Office PowerPoint</Application>
  <PresentationFormat>On-screen Show (4:3)</PresentationFormat>
  <Paragraphs>136</Paragraphs>
  <Slides>19</Slides>
  <Notes>14</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DETERMINING QUANTITY OF LABOR </vt:lpstr>
      <vt:lpstr>Introduction</vt:lpstr>
      <vt:lpstr>Overview </vt:lpstr>
      <vt:lpstr>Determinants of the Need for Labor in the Company</vt:lpstr>
      <vt:lpstr> Production Function and Marginal Product of Labor </vt:lpstr>
      <vt:lpstr>Relationship of the Marginal Product of Labor to Marginal Product</vt:lpstr>
      <vt:lpstr>Relationship between Marginal Product and Labor Demand</vt:lpstr>
      <vt:lpstr>Events That Lead to the Shift in the Demand for Labor</vt:lpstr>
      <vt:lpstr>Events That Lead to the Shift in the Demand for Labor</vt:lpstr>
      <vt:lpstr>Events That Lead to the Shift in the Supply of Labor</vt:lpstr>
      <vt:lpstr>Events That Lead to the Shift in the Supply of Labor</vt:lpstr>
      <vt:lpstr>Events That Lead to the Shift in the Supply of Labor</vt:lpstr>
      <vt:lpstr>Reasons for a Wage Being Higher Than the Equilibrium</vt:lpstr>
      <vt:lpstr>Implication of Government Intervention in the Labor Market </vt:lpstr>
      <vt:lpstr>Implication of Government Intervention in the Labor Market </vt:lpstr>
      <vt:lpstr>Implication of Government Intervention in the Labor Market </vt:lpstr>
      <vt:lpstr>Implication of Government Intervention in the Labor Market </vt:lpstr>
      <vt:lpstr>Conclusion</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lawrence</dc:creator>
  <cp:lastModifiedBy>lawrence</cp:lastModifiedBy>
  <cp:revision>22</cp:revision>
  <dcterms:created xsi:type="dcterms:W3CDTF">2017-06-29T19:34:55Z</dcterms:created>
  <dcterms:modified xsi:type="dcterms:W3CDTF">2017-06-30T06:37:28Z</dcterms:modified>
</cp:coreProperties>
</file>