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2580" y="-60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2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6ABE3A-5E18-4A90-9FFB-59F171BB444D}" type="datetimeFigureOut">
              <a:rPr lang="en-US" smtClean="0"/>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BFEC9F-599E-4134-A8CE-47B95B8C7A3E}" type="slidenum">
              <a:rPr lang="en-US" smtClean="0"/>
              <a:t>‹#›</a:t>
            </a:fld>
            <a:endParaRPr lang="en-US"/>
          </a:p>
        </p:txBody>
      </p:sp>
    </p:spTree>
    <p:extLst>
      <p:ext uri="{BB962C8B-B14F-4D97-AF65-F5344CB8AC3E}">
        <p14:creationId xmlns:p14="http://schemas.microsoft.com/office/powerpoint/2010/main" val="3023891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4BFEC9F-599E-4134-A8CE-47B95B8C7A3E}" type="slidenum">
              <a:rPr lang="en-US" smtClean="0"/>
              <a:t>1</a:t>
            </a:fld>
            <a:endParaRPr lang="en-US"/>
          </a:p>
        </p:txBody>
      </p:sp>
    </p:spTree>
    <p:extLst>
      <p:ext uri="{BB962C8B-B14F-4D97-AF65-F5344CB8AC3E}">
        <p14:creationId xmlns:p14="http://schemas.microsoft.com/office/powerpoint/2010/main" val="3538620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D5D75A-7DED-439E-A25D-F1DC1E9C4B84}"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D5D75A-7DED-439E-A25D-F1DC1E9C4B84}"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D5D75A-7DED-439E-A25D-F1DC1E9C4B84}"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D5D75A-7DED-439E-A25D-F1DC1E9C4B84}"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B2D5D75A-7DED-439E-A25D-F1DC1E9C4B84}"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D5D75A-7DED-439E-A25D-F1DC1E9C4B84}"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52D30-1313-42CE-BE7C-9EC72A25F7E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D5D75A-7DED-439E-A25D-F1DC1E9C4B84}"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D5D75A-7DED-439E-A25D-F1DC1E9C4B84}"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5D75A-7DED-439E-A25D-F1DC1E9C4B84}"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2D5D75A-7DED-439E-A25D-F1DC1E9C4B84}" type="datetimeFigureOut">
              <a:rPr lang="en-US" smtClean="0"/>
              <a:t>3/7/2017</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8352D30-1313-42CE-BE7C-9EC72A25F7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D5D75A-7DED-439E-A25D-F1DC1E9C4B84}"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52D30-1313-42CE-BE7C-9EC72A25F7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2D5D75A-7DED-439E-A25D-F1DC1E9C4B84}" type="datetimeFigureOut">
              <a:rPr lang="en-US" smtClean="0"/>
              <a:t>3/7/2017</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8352D30-1313-42CE-BE7C-9EC72A25F7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unwatch.org/top-ten-egregious-u-n-anti-israel-actions-2016/" TargetMode="External"/><Relationship Id="rId3" Type="http://schemas.openxmlformats.org/officeDocument/2006/relationships/hyperlink" Target="http://www.afr.com/opinion/columnists/human-rights-commission-on-wrong-wavelength-20161105-gsisvj" TargetMode="External"/><Relationship Id="rId7" Type="http://schemas.openxmlformats.org/officeDocument/2006/relationships/hyperlink" Target="http://www.ohchr.org/EN/HRBodies/HRC/Pages/HRCReview.aspx" TargetMode="External"/><Relationship Id="rId2" Type="http://schemas.openxmlformats.org/officeDocument/2006/relationships/hyperlink" Target="http://www.humanrights.gov.au/about-commission-0" TargetMode="External"/><Relationship Id="rId1" Type="http://schemas.openxmlformats.org/officeDocument/2006/relationships/slideLayout" Target="../slideLayouts/slideLayout2.xml"/><Relationship Id="rId6" Type="http://schemas.openxmlformats.org/officeDocument/2006/relationships/hyperlink" Target="https://www.hrw.org/news/2017/03/03/rwanda-held-opposition-officials-wife-incommunicado" TargetMode="External"/><Relationship Id="rId5" Type="http://schemas.openxmlformats.org/officeDocument/2006/relationships/hyperlink" Target="http://www.atimes.com/slaughter-lies-philippine-president-dutertes-war-drugs-exposed/" TargetMode="External"/><Relationship Id="rId4" Type="http://schemas.openxmlformats.org/officeDocument/2006/relationships/hyperlink" Target="https://www.hrw.org/about" TargetMode="External"/><Relationship Id="rId9" Type="http://schemas.openxmlformats.org/officeDocument/2006/relationships/hyperlink" Target="https://www.fidh.org/en/region/Africa/burundi/the-human-rights-council-takes-responsible-action-to-prevent-th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8153400" cy="4194175"/>
          </a:xfrm>
        </p:spPr>
        <p:txBody>
          <a:bodyPr>
            <a:normAutofit/>
          </a:bodyPr>
          <a:lstStyle/>
          <a:p>
            <a:r>
              <a:rPr lang="en-US" dirty="0" smtClean="0">
                <a:latin typeface="Times New Roman" pitchFamily="18" charset="0"/>
                <a:cs typeface="Times New Roman" pitchFamily="18" charset="0"/>
              </a:rPr>
              <a:t>Human Rights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Student’s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Institutional Affiliation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77939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AHRC: Aims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In addition, AHRC also creates human rights resources and education programs for organizations, schools, and the society </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AHRC</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2017</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AHRC also offers autonomous legal guidance to help the court systems in litigations involving human rights values. </a:t>
            </a:r>
          </a:p>
          <a:p>
            <a:r>
              <a:rPr lang="en-US" dirty="0" smtClean="0">
                <a:latin typeface="Times New Roman" pitchFamily="18" charset="0"/>
                <a:cs typeface="Times New Roman" pitchFamily="18" charset="0"/>
              </a:rPr>
              <a:t>The AHRC also offers reports and advice to governments and parliaments to develop or enhance programs, laws, and policies on human rights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AHRC conducts and undertakes human rights research and discrimination matters.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50170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AHRC: Effectiveness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In terms of effectiveness, the AHRC has been on an average.</a:t>
            </a:r>
          </a:p>
          <a:p>
            <a:r>
              <a:rPr lang="en-US" dirty="0" smtClean="0">
                <a:latin typeface="Times New Roman" pitchFamily="18" charset="0"/>
                <a:cs typeface="Times New Roman" pitchFamily="18" charset="0"/>
              </a:rPr>
              <a:t>This is based on their 2015-2016 report where it managed to resolve about 76% of the disputes or complaints without any need for the concerned parties to go to court. </a:t>
            </a:r>
          </a:p>
          <a:p>
            <a:r>
              <a:rPr lang="en-US" dirty="0" smtClean="0">
                <a:latin typeface="Times New Roman" pitchFamily="18" charset="0"/>
                <a:cs typeface="Times New Roman" pitchFamily="18" charset="0"/>
              </a:rPr>
              <a:t>Only 3% of the disputes proceeded to court.</a:t>
            </a:r>
          </a:p>
          <a:p>
            <a:r>
              <a:rPr lang="en-US" dirty="0" smtClean="0">
                <a:latin typeface="Times New Roman" pitchFamily="18" charset="0"/>
                <a:cs typeface="Times New Roman" pitchFamily="18" charset="0"/>
              </a:rPr>
              <a:t>In another instance, the AHRC came under increased scrutiny for pursuing a cartoonist who depicted aboriginal parents as irresponsible (Hewett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J2016</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 The AHRC has been criticized by overlooking the high rates of aboriginal children being in juvenile and neglected on the streets while pursuing a single cartoonist </a:t>
            </a:r>
            <a:r>
              <a:rPr lang="en-US" dirty="0">
                <a:latin typeface="Times New Roman" pitchFamily="18" charset="0"/>
                <a:cs typeface="Times New Roman" pitchFamily="18" charset="0"/>
              </a:rPr>
              <a:t>(Hewett, J2016)</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This incidence has painted an ineffective picture of the commission.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92187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Human Rights Watch</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HRW is an American-based non-governmental organization focused on research and promotion of human rights.</a:t>
            </a:r>
          </a:p>
          <a:p>
            <a:r>
              <a:rPr lang="en-US" dirty="0" smtClean="0">
                <a:latin typeface="Times New Roman" pitchFamily="18" charset="0"/>
                <a:cs typeface="Times New Roman" pitchFamily="18" charset="0"/>
              </a:rPr>
              <a:t>It was founded back in 1978 by Robert Bernstein as a private NGO named the Helsinki Watch </a:t>
            </a:r>
            <a:r>
              <a:rPr lang="en-US" dirty="0">
                <a:latin typeface="Times New Roman" pitchFamily="18" charset="0"/>
                <a:cs typeface="Times New Roman" pitchFamily="18" charset="0"/>
              </a:rPr>
              <a:t>(Human Rights Watch,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It was developed to monitor Russia and if it adhered to the Helsinki Accords. </a:t>
            </a:r>
          </a:p>
          <a:p>
            <a:r>
              <a:rPr lang="en-US" dirty="0" smtClean="0">
                <a:latin typeface="Times New Roman" pitchFamily="18" charset="0"/>
                <a:cs typeface="Times New Roman" pitchFamily="18" charset="0"/>
              </a:rPr>
              <a:t>It later advanced to the American Watch in 1981 during the Central American civil wars. </a:t>
            </a:r>
          </a:p>
          <a:p>
            <a:r>
              <a:rPr lang="en-US" dirty="0" smtClean="0">
                <a:latin typeface="Times New Roman" pitchFamily="18" charset="0"/>
                <a:cs typeface="Times New Roman" pitchFamily="18" charset="0"/>
              </a:rPr>
              <a:t>Its overall purpose has been in investigating, reporting, advocacy, and cooperation with community human right groups </a:t>
            </a:r>
            <a:r>
              <a:rPr lang="en-US" dirty="0">
                <a:latin typeface="Times New Roman" pitchFamily="18" charset="0"/>
                <a:cs typeface="Times New Roman" pitchFamily="18" charset="0"/>
              </a:rPr>
              <a:t>(Human Rights Watch, 2017)</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07165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HRW: Identity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HRW is a not-for-profit and non-governmental organization based and founded in America, but operates internationally </a:t>
            </a:r>
            <a:r>
              <a:rPr lang="en-US" dirty="0">
                <a:latin typeface="Times New Roman" pitchFamily="18" charset="0"/>
                <a:cs typeface="Times New Roman" pitchFamily="18" charset="0"/>
              </a:rPr>
              <a:t>(Human Rights Watch,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The HRW does not accept any government funding directly or indirectly. </a:t>
            </a:r>
          </a:p>
          <a:p>
            <a:r>
              <a:rPr lang="en-US" dirty="0" smtClean="0">
                <a:latin typeface="Times New Roman" pitchFamily="18" charset="0"/>
                <a:cs typeface="Times New Roman" pitchFamily="18" charset="0"/>
              </a:rPr>
              <a:t>Moreover, they work independently to expose, condemn, and support injustices concerning human rights.</a:t>
            </a:r>
          </a:p>
          <a:p>
            <a:r>
              <a:rPr lang="en-US" dirty="0" smtClean="0">
                <a:latin typeface="Times New Roman" pitchFamily="18" charset="0"/>
                <a:cs typeface="Times New Roman" pitchFamily="18" charset="0"/>
              </a:rPr>
              <a:t>The HRW does not report to anyone, but uses the media and other platforms to offer reports on its investigations surrounding humans rights issues </a:t>
            </a:r>
            <a:r>
              <a:rPr lang="en-US" dirty="0">
                <a:latin typeface="Times New Roman" pitchFamily="18" charset="0"/>
                <a:cs typeface="Times New Roman" pitchFamily="18" charset="0"/>
              </a:rPr>
              <a:t>(Human Rights Watch, 2017)</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07639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HRW: Aim</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main mission of HRW is defending the rights of all individuals worldwide. </a:t>
            </a:r>
          </a:p>
          <a:p>
            <a:r>
              <a:rPr lang="en-US" dirty="0" smtClean="0">
                <a:latin typeface="Times New Roman" pitchFamily="18" charset="0"/>
                <a:cs typeface="Times New Roman" pitchFamily="18" charset="0"/>
              </a:rPr>
              <a:t>It supports the legal system by carefully investigating human rights abuses, revealing the facts widely, and compelling those in power to act and secure justice while respecting human rights </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Human </a:t>
            </a:r>
            <a:r>
              <a:rPr lang="en-US" dirty="0">
                <a:latin typeface="Times New Roman" pitchFamily="18" charset="0"/>
                <a:cs typeface="Times New Roman" pitchFamily="18" charset="0"/>
              </a:rPr>
              <a:t>Rights Watch, </a:t>
            </a:r>
            <a:r>
              <a:rPr lang="en-US" dirty="0" smtClean="0">
                <a:latin typeface="Times New Roman" pitchFamily="18" charset="0"/>
                <a:cs typeface="Times New Roman" pitchFamily="18" charset="0"/>
              </a:rPr>
              <a:t>2017</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Moreover, the HRW conducts extensive research on human rights abuses as well as access to justice for human rights violation victims.</a:t>
            </a:r>
          </a:p>
          <a:p>
            <a:r>
              <a:rPr lang="en-US" dirty="0" smtClean="0">
                <a:latin typeface="Times New Roman" pitchFamily="18" charset="0"/>
                <a:cs typeface="Times New Roman" pitchFamily="18" charset="0"/>
              </a:rPr>
              <a:t>The research is important for the legal system especially in international infringements of human rights.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871340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HRW: Effectiveness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HRW operates mostly in terms of exposing human rights abuses.</a:t>
            </a:r>
          </a:p>
          <a:p>
            <a:r>
              <a:rPr lang="en-US" dirty="0" smtClean="0">
                <a:latin typeface="Times New Roman" pitchFamily="18" charset="0"/>
                <a:cs typeface="Times New Roman" pitchFamily="18" charset="0"/>
              </a:rPr>
              <a:t>In this area, the HRW has exposed some new revelations illustrating its effectiveness.</a:t>
            </a:r>
          </a:p>
          <a:p>
            <a:r>
              <a:rPr lang="en-US" dirty="0" smtClean="0">
                <a:latin typeface="Times New Roman" pitchFamily="18" charset="0"/>
                <a:cs typeface="Times New Roman" pitchFamily="18" charset="0"/>
              </a:rPr>
              <a:t>The HRW exposed the Philippines governments for conducting illegal killings based on the notion of the war on drugs after over 30 drug related killings by police occurred.</a:t>
            </a:r>
          </a:p>
          <a:p>
            <a:r>
              <a:rPr lang="en-US" dirty="0" smtClean="0">
                <a:latin typeface="Times New Roman" pitchFamily="18" charset="0"/>
                <a:cs typeface="Times New Roman" pitchFamily="18" charset="0"/>
              </a:rPr>
              <a:t>The HRW also exposed the undocumented holding of Rwanda’s opposition officials in incommunicado </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Sawyer, 2017</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These exposes have illustrated an effective pattern of the organization (</a:t>
            </a:r>
            <a:r>
              <a:rPr lang="en-US" dirty="0" err="1" smtClean="0">
                <a:latin typeface="Times New Roman" pitchFamily="18" charset="0"/>
                <a:cs typeface="Times New Roman" pitchFamily="18" charset="0"/>
              </a:rPr>
              <a:t>Kine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2017</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0829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dirty="0">
                <a:latin typeface="Times New Roman" pitchFamily="18" charset="0"/>
                <a:cs typeface="Times New Roman" pitchFamily="18" charset="0"/>
              </a:rPr>
              <a:t>AHRC, (2017). </a:t>
            </a:r>
            <a:r>
              <a:rPr lang="en-US" i="1" dirty="0">
                <a:latin typeface="Times New Roman" pitchFamily="18" charset="0"/>
                <a:cs typeface="Times New Roman" pitchFamily="18" charset="0"/>
              </a:rPr>
              <a:t>About the Commission</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2"/>
              </a:rPr>
              <a:t>http://www.humanrights.gov.au/about-commission-0</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Hewett, J., (2016). </a:t>
            </a:r>
            <a:r>
              <a:rPr lang="en-US" i="1" dirty="0">
                <a:latin typeface="Times New Roman" pitchFamily="18" charset="0"/>
                <a:cs typeface="Times New Roman" pitchFamily="18" charset="0"/>
              </a:rPr>
              <a:t>Human Rights Commission on wrong wavelength</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3"/>
              </a:rPr>
              <a:t>http://www.afr.com/opinion/columnists/human-rights-commission-on-wrong-wavelength-20161105-gsisvj</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Human Rights Watch, (2017). </a:t>
            </a:r>
            <a:r>
              <a:rPr lang="en-US" i="1" dirty="0">
                <a:latin typeface="Times New Roman" pitchFamily="18" charset="0"/>
                <a:cs typeface="Times New Roman" pitchFamily="18" charset="0"/>
              </a:rPr>
              <a:t>About</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4"/>
              </a:rPr>
              <a:t>https://www.hrw.org/about</a:t>
            </a:r>
            <a:endParaRPr lang="en-US" dirty="0">
              <a:latin typeface="Times New Roman" pitchFamily="18" charset="0"/>
              <a:cs typeface="Times New Roman" pitchFamily="18" charset="0"/>
            </a:endParaRPr>
          </a:p>
          <a:p>
            <a:r>
              <a:rPr lang="en-US" dirty="0" err="1">
                <a:latin typeface="Times New Roman" pitchFamily="18" charset="0"/>
                <a:cs typeface="Times New Roman" pitchFamily="18" charset="0"/>
              </a:rPr>
              <a:t>Kine</a:t>
            </a:r>
            <a:r>
              <a:rPr lang="en-US" dirty="0">
                <a:latin typeface="Times New Roman" pitchFamily="18" charset="0"/>
                <a:cs typeface="Times New Roman" pitchFamily="18" charset="0"/>
              </a:rPr>
              <a:t>, P., (2017). </a:t>
            </a:r>
            <a:r>
              <a:rPr lang="en-US" i="1" dirty="0">
                <a:latin typeface="Times New Roman" pitchFamily="18" charset="0"/>
                <a:cs typeface="Times New Roman" pitchFamily="18" charset="0"/>
              </a:rPr>
              <a:t>Killing and lies:  Philippine President </a:t>
            </a:r>
            <a:r>
              <a:rPr lang="en-US" i="1" dirty="0" err="1">
                <a:latin typeface="Times New Roman" pitchFamily="18" charset="0"/>
                <a:cs typeface="Times New Roman" pitchFamily="18" charset="0"/>
              </a:rPr>
              <a:t>Duterte’s</a:t>
            </a:r>
            <a:r>
              <a:rPr lang="en-US" i="1" dirty="0">
                <a:latin typeface="Times New Roman" pitchFamily="18" charset="0"/>
                <a:cs typeface="Times New Roman" pitchFamily="18" charset="0"/>
              </a:rPr>
              <a:t> ‘War on Drugs’ exposed</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5"/>
              </a:rPr>
              <a:t>http://www.atimes.com/slaughter-lies-philippine-president-dutertes-war-drugs-exposed/</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Sawyer, I., (2017). </a:t>
            </a:r>
            <a:r>
              <a:rPr lang="en-US" i="1" dirty="0">
                <a:latin typeface="Times New Roman" pitchFamily="18" charset="0"/>
                <a:cs typeface="Times New Roman" pitchFamily="18" charset="0"/>
              </a:rPr>
              <a:t>Rwanda Held Opposition Official’s Wife Incommunicado</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6"/>
              </a:rPr>
              <a:t>https://www.hrw.org/news/2017/03/03/rwanda-held-opposition-officials-wife-incommunicado</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UNHRC, (2017). </a:t>
            </a:r>
            <a:r>
              <a:rPr lang="en-US" i="1" dirty="0">
                <a:latin typeface="Times New Roman" pitchFamily="18" charset="0"/>
                <a:cs typeface="Times New Roman" pitchFamily="18" charset="0"/>
              </a:rPr>
              <a:t>Human Rights Council review</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7"/>
              </a:rPr>
              <a:t>http://www.ohchr.org/EN/HRBodies/HRC/Pages/HRCReview.aspx</a:t>
            </a:r>
            <a:endParaRPr lang="en-US" dirty="0">
              <a:latin typeface="Times New Roman" pitchFamily="18" charset="0"/>
              <a:cs typeface="Times New Roman" pitchFamily="18" charset="0"/>
            </a:endParaRPr>
          </a:p>
          <a:p>
            <a:r>
              <a:rPr lang="en-US" dirty="0" err="1">
                <a:latin typeface="Times New Roman" pitchFamily="18" charset="0"/>
                <a:cs typeface="Times New Roman" pitchFamily="18" charset="0"/>
              </a:rPr>
              <a:t>Unwatch</a:t>
            </a:r>
            <a:r>
              <a:rPr lang="en-US" dirty="0">
                <a:latin typeface="Times New Roman" pitchFamily="18" charset="0"/>
                <a:cs typeface="Times New Roman" pitchFamily="18" charset="0"/>
              </a:rPr>
              <a:t>, (2016). </a:t>
            </a:r>
            <a:r>
              <a:rPr lang="en-US" i="1" dirty="0">
                <a:latin typeface="Times New Roman" pitchFamily="18" charset="0"/>
                <a:cs typeface="Times New Roman" pitchFamily="18" charset="0"/>
              </a:rPr>
              <a:t>Top Ten Most Insane U.N. Anti-Israel Actions of 2016</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8"/>
              </a:rPr>
              <a:t>https://www.unwatch.org/top-ten-egregious-u-n-anti-israel-actions-2016/</a:t>
            </a:r>
            <a:r>
              <a:rPr lang="en-US" dirty="0">
                <a:latin typeface="Times New Roman" pitchFamily="18" charset="0"/>
                <a:cs typeface="Times New Roman" pitchFamily="18" charset="0"/>
              </a:rPr>
              <a:t> </a:t>
            </a:r>
          </a:p>
          <a:p>
            <a:r>
              <a:rPr lang="en-US" dirty="0">
                <a:latin typeface="Times New Roman" pitchFamily="18" charset="0"/>
                <a:cs typeface="Times New Roman" pitchFamily="18" charset="0"/>
              </a:rPr>
              <a:t>Worldwide Movement for Human Rights, (2016). </a:t>
            </a:r>
            <a:r>
              <a:rPr lang="en-US" i="1" dirty="0">
                <a:latin typeface="Times New Roman" pitchFamily="18" charset="0"/>
                <a:cs typeface="Times New Roman" pitchFamily="18" charset="0"/>
              </a:rPr>
              <a:t>The Human Rights Council takes responsible action to prevent the worst in Burundi</a:t>
            </a:r>
            <a:r>
              <a:rPr lang="en-US" dirty="0">
                <a:latin typeface="Times New Roman" pitchFamily="18" charset="0"/>
                <a:cs typeface="Times New Roman" pitchFamily="18" charset="0"/>
              </a:rPr>
              <a:t>. Retrieved from </a:t>
            </a:r>
            <a:r>
              <a:rPr lang="en-US" u="sng" dirty="0">
                <a:latin typeface="Times New Roman" pitchFamily="18" charset="0"/>
                <a:cs typeface="Times New Roman" pitchFamily="18" charset="0"/>
                <a:hlinkClick r:id="rId9"/>
              </a:rPr>
              <a:t>https://www.fidh.org/en/region/Africa/burundi/the-human-rights-council-takes-responsible-action-to-prevent-the</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36553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latin typeface="Times New Roman" pitchFamily="18" charset="0"/>
                <a:cs typeface="Times New Roman" pitchFamily="18" charset="0"/>
              </a:rPr>
              <a:t>United Nations Human Rights Council</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sz="2400" dirty="0" smtClean="0">
                <a:latin typeface="Times New Roman" pitchFamily="18" charset="0"/>
                <a:cs typeface="Times New Roman" pitchFamily="18" charset="0"/>
              </a:rPr>
              <a:t>The Human Rights Council (HRC) is a UN body that focuses on reinforcing the advancement and protection of human rights internationally.</a:t>
            </a:r>
          </a:p>
          <a:p>
            <a:r>
              <a:rPr lang="en-US" sz="2400" dirty="0" smtClean="0">
                <a:latin typeface="Times New Roman" pitchFamily="18" charset="0"/>
                <a:cs typeface="Times New Roman" pitchFamily="18" charset="0"/>
              </a:rPr>
              <a:t>Moreover, it handles circumstances of human rights violations as well as make commendations on them.</a:t>
            </a:r>
          </a:p>
          <a:p>
            <a:r>
              <a:rPr lang="en-US" sz="2400" dirty="0" smtClean="0">
                <a:latin typeface="Times New Roman" pitchFamily="18" charset="0"/>
                <a:cs typeface="Times New Roman" pitchFamily="18" charset="0"/>
              </a:rPr>
              <a:t>The HRC was established on 15</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March 2006 by the UN General Assembly through the resolution </a:t>
            </a:r>
            <a:r>
              <a:rPr lang="en-US" sz="2400" dirty="0">
                <a:latin typeface="Times New Roman" pitchFamily="18" charset="0"/>
                <a:cs typeface="Times New Roman" pitchFamily="18" charset="0"/>
              </a:rPr>
              <a:t>60/251 (UNHRC, 2017).</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resolution 60/251 decided to replace the Commission on Human Rights with HRC.</a:t>
            </a:r>
          </a:p>
          <a:p>
            <a:r>
              <a:rPr lang="en-US" sz="2400" dirty="0" smtClean="0">
                <a:latin typeface="Times New Roman" pitchFamily="18" charset="0"/>
                <a:cs typeface="Times New Roman" pitchFamily="18" charset="0"/>
              </a:rPr>
              <a:t>Its main purpose was </a:t>
            </a:r>
            <a:r>
              <a:rPr lang="en-US" sz="2400" dirty="0" smtClean="0">
                <a:latin typeface="Times New Roman" pitchFamily="18" charset="0"/>
                <a:cs typeface="Times New Roman" pitchFamily="18" charset="0"/>
              </a:rPr>
              <a:t>promoting </a:t>
            </a:r>
            <a:r>
              <a:rPr lang="en-US" sz="2400" dirty="0" smtClean="0">
                <a:latin typeface="Times New Roman" pitchFamily="18" charset="0"/>
                <a:cs typeface="Times New Roman" pitchFamily="18" charset="0"/>
              </a:rPr>
              <a:t>universal respect for the protection of fundamental freedoms and human rights for all without any distinction as well as in a equal and fair manner.</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23794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HRC: Identity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sz="2800" dirty="0" smtClean="0">
                <a:latin typeface="Times New Roman" pitchFamily="18" charset="0"/>
                <a:cs typeface="Times New Roman" pitchFamily="18" charset="0"/>
              </a:rPr>
              <a:t>HRC is an inter-governmental body comprised of 47 UN member states that are all chosen by the UN General </a:t>
            </a:r>
            <a:r>
              <a:rPr lang="en-US" sz="2800" dirty="0">
                <a:latin typeface="Times New Roman" pitchFamily="18" charset="0"/>
                <a:cs typeface="Times New Roman" pitchFamily="18" charset="0"/>
              </a:rPr>
              <a:t>Assembly (UNHRC, 2017).</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As such the HRC’s work and operations are subject to review after every five years. </a:t>
            </a:r>
          </a:p>
          <a:p>
            <a:r>
              <a:rPr lang="en-US" sz="2800" dirty="0" smtClean="0">
                <a:latin typeface="Times New Roman" pitchFamily="18" charset="0"/>
                <a:cs typeface="Times New Roman" pitchFamily="18" charset="0"/>
              </a:rPr>
              <a:t>Additionally, all member states are required to fulfill their human rights commitments and obligations as well as evaluation of improvements and </a:t>
            </a:r>
            <a:r>
              <a:rPr lang="en-US" sz="2800" dirty="0">
                <a:latin typeface="Times New Roman" pitchFamily="18" charset="0"/>
                <a:cs typeface="Times New Roman" pitchFamily="18" charset="0"/>
              </a:rPr>
              <a:t>challenges (UNHRC, 2017).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Furthermore, all member nations are subject to </a:t>
            </a:r>
            <a:r>
              <a:rPr lang="en-US" sz="2800" dirty="0" smtClean="0">
                <a:latin typeface="Times New Roman" pitchFamily="18" charset="0"/>
                <a:cs typeface="Times New Roman" pitchFamily="18" charset="0"/>
              </a:rPr>
              <a:t>review.</a:t>
            </a:r>
          </a:p>
          <a:p>
            <a:r>
              <a:rPr lang="en-US" sz="2800" dirty="0" smtClean="0">
                <a:latin typeface="Times New Roman" pitchFamily="18" charset="0"/>
                <a:cs typeface="Times New Roman" pitchFamily="18" charset="0"/>
              </a:rPr>
              <a:t>Member states are also expected to act as allies and share best practices in achieving the council’s goals.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Overall, all members states are required to contribute in the overall mission and objectives of the council.</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674156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HRC Aims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HRC is responsible for endorsing global respect for the safeguard of all human rights and vital freedoms.</a:t>
            </a:r>
          </a:p>
          <a:p>
            <a:r>
              <a:rPr lang="en-US" dirty="0" smtClean="0">
                <a:latin typeface="Times New Roman" pitchFamily="18" charset="0"/>
                <a:cs typeface="Times New Roman" pitchFamily="18" charset="0"/>
              </a:rPr>
              <a:t>It is also aims at tackling occurrences of violations of universal human rights, including systematic and gross violations as well as make commendations (UNHRC</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2017</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It supports the legal system in general by encouraging education and learning on human rights.</a:t>
            </a:r>
          </a:p>
          <a:p>
            <a:r>
              <a:rPr lang="en-US" dirty="0" smtClean="0">
                <a:latin typeface="Times New Roman" pitchFamily="18" charset="0"/>
                <a:cs typeface="Times New Roman" pitchFamily="18" charset="0"/>
              </a:rPr>
              <a:t>Offering capacity-building, technical assistance, and advisory services to be offered to member states.</a:t>
            </a:r>
          </a:p>
          <a:p>
            <a:r>
              <a:rPr lang="en-US" dirty="0" smtClean="0">
                <a:latin typeface="Times New Roman" pitchFamily="18" charset="0"/>
                <a:cs typeface="Times New Roman" pitchFamily="18" charset="0"/>
              </a:rPr>
              <a:t>Making appropriate recommendations to the UN general assembly for the advancement of international law on human rights.</a:t>
            </a:r>
          </a:p>
          <a:p>
            <a:r>
              <a:rPr lang="en-US" dirty="0" smtClean="0">
                <a:latin typeface="Times New Roman" pitchFamily="18" charset="0"/>
                <a:cs typeface="Times New Roman" pitchFamily="18" charset="0"/>
              </a:rPr>
              <a:t>Encourage the comprehensive implementation of obligations concerning human rights by member states.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30973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Effectiveness of HRC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In 2016, the HRC illustrated its effectiveness after adopting a resolution that condemned the serious political crimes committed in Burundi.</a:t>
            </a:r>
          </a:p>
          <a:p>
            <a:r>
              <a:rPr lang="en-US" dirty="0" smtClean="0">
                <a:latin typeface="Times New Roman" pitchFamily="18" charset="0"/>
                <a:cs typeface="Times New Roman" pitchFamily="18" charset="0"/>
              </a:rPr>
              <a:t>The country was in turmoil following political unrest after its general elections.</a:t>
            </a:r>
          </a:p>
          <a:p>
            <a:r>
              <a:rPr lang="en-US" dirty="0" smtClean="0">
                <a:latin typeface="Times New Roman" pitchFamily="18" charset="0"/>
                <a:cs typeface="Times New Roman" pitchFamily="18" charset="0"/>
              </a:rPr>
              <a:t>The HRC’s resolutions developed a commission of inquiry that was mandated to investigate the situations and gather evidence that would be passed to the International Criminal Court for affirmative action </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Worldwide </a:t>
            </a:r>
            <a:r>
              <a:rPr lang="en-US" dirty="0">
                <a:latin typeface="Times New Roman" pitchFamily="18" charset="0"/>
                <a:cs typeface="Times New Roman" pitchFamily="18" charset="0"/>
              </a:rPr>
              <a:t>Movement for Human Rights, </a:t>
            </a:r>
            <a:r>
              <a:rPr lang="en-US" dirty="0" smtClean="0">
                <a:latin typeface="Times New Roman" pitchFamily="18" charset="0"/>
                <a:cs typeface="Times New Roman" pitchFamily="18" charset="0"/>
              </a:rPr>
              <a:t>2016</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69083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Effectiveness of HRC 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HRC also illustrated its effectiveness in the March 24, 2016 resolutions in Israel to blacklist all businesses undertaking operations in the “settlements” </a:t>
            </a:r>
            <a:r>
              <a:rPr lang="en-US" dirty="0">
                <a:latin typeface="Times New Roman" pitchFamily="18" charset="0"/>
                <a:cs typeface="Times New Roman" pitchFamily="18" charset="0"/>
              </a:rPr>
              <a:t>(</a:t>
            </a:r>
            <a:r>
              <a:rPr lang="en-US" dirty="0" err="1" smtClean="0">
                <a:latin typeface="Times New Roman" pitchFamily="18" charset="0"/>
                <a:cs typeface="Times New Roman" pitchFamily="18" charset="0"/>
              </a:rPr>
              <a:t>Unwatch</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2016</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The settlements are the occupation of Israeli residential populations beyond the Green Line in the Occupied Palestinian Territory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Unwatch</a:t>
            </a:r>
            <a:r>
              <a:rPr lang="en-US" dirty="0">
                <a:latin typeface="Times New Roman" pitchFamily="18" charset="0"/>
                <a:cs typeface="Times New Roman" pitchFamily="18" charset="0"/>
              </a:rPr>
              <a:t>, 2016)</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The resolution aimed at blacklisting all ending all business ties between businesses operating in the zone and the UN or its member states.</a:t>
            </a:r>
          </a:p>
          <a:p>
            <a:r>
              <a:rPr lang="en-US" dirty="0" smtClean="0">
                <a:latin typeface="Times New Roman" pitchFamily="18" charset="0"/>
                <a:cs typeface="Times New Roman" pitchFamily="18" charset="0"/>
              </a:rPr>
              <a:t>The report of the blacklisted companies is expected in this month, but the UN Human Rights High Commissioner has already asked the UN to break the illegitimate links with such business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Unwatch</a:t>
            </a:r>
            <a:r>
              <a:rPr lang="en-US" dirty="0">
                <a:latin typeface="Times New Roman" pitchFamily="18" charset="0"/>
                <a:cs typeface="Times New Roman" pitchFamily="18" charset="0"/>
              </a:rPr>
              <a:t>, 2016)</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This is an effective move to reduce the continued violation of human rights in this region.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5800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Australian Human Rights Commission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AHRC is a national human rights organization that aims at encouraging and protecting human rights in the country of Australia.</a:t>
            </a:r>
          </a:p>
          <a:p>
            <a:r>
              <a:rPr lang="en-US" dirty="0" smtClean="0">
                <a:latin typeface="Times New Roman" pitchFamily="18" charset="0"/>
                <a:cs typeface="Times New Roman" pitchFamily="18" charset="0"/>
              </a:rPr>
              <a:t>It was established as the previous Human Rights and Equal Opportunity Commission back in 1986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AHRC was created on 1 January 1989 through the Privacy Act of the federal parliament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It was developed to investigate suspected infringements on human rights especially under the Racial, Se, Disability, and Age discrimination Acts developed by parliament at different times.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3039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AHRC: Identity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AHRC is a statutory body that operates independently, but is funded by the government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The commission however reports directly to the federal parliament through its Attorney General. </a:t>
            </a:r>
          </a:p>
          <a:p>
            <a:r>
              <a:rPr lang="en-US" dirty="0" smtClean="0">
                <a:latin typeface="Times New Roman" pitchFamily="18" charset="0"/>
                <a:cs typeface="Times New Roman" pitchFamily="18" charset="0"/>
              </a:rPr>
              <a:t>Its statutory status means that it has to investigate and resolve complaints or infringements of human rights in Australia through federal laws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Moreover, it has to work independently by developing their own programs and systems of promoting and protecting human rights in Australia.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93345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AHRC: Aims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AHRC statutory aims include education and public education or awareness, addressing human rights and discrimination complaints, enforcing human rights compliance in Australia </a:t>
            </a:r>
            <a:r>
              <a:rPr lang="en-US" dirty="0">
                <a:latin typeface="Times New Roman" pitchFamily="18" charset="0"/>
                <a:cs typeface="Times New Roman" pitchFamily="18" charset="0"/>
              </a:rPr>
              <a:t>(AHRC, 2017)</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AHRC supports the legal system by undertaking complaints of infringements in human rights and discrimination as defined by the Australian federal laws.</a:t>
            </a:r>
          </a:p>
          <a:p>
            <a:r>
              <a:rPr lang="en-US" dirty="0" smtClean="0">
                <a:latin typeface="Times New Roman" pitchFamily="18" charset="0"/>
                <a:cs typeface="Times New Roman" pitchFamily="18" charset="0"/>
              </a:rPr>
              <a:t>Additionally, the commission holds public inquires on issues about human rights that are of state importance.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8492885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241</TotalTime>
  <Words>1567</Words>
  <Application>Microsoft Office PowerPoint</Application>
  <PresentationFormat>On-screen Show (4:3)</PresentationFormat>
  <Paragraphs>89</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Angles</vt:lpstr>
      <vt:lpstr>Human Rights Student’s Name Institutional Affiliation </vt:lpstr>
      <vt:lpstr>United Nations Human Rights Council</vt:lpstr>
      <vt:lpstr>HRC: Identity</vt:lpstr>
      <vt:lpstr>HRC Aims </vt:lpstr>
      <vt:lpstr>Effectiveness of HRC </vt:lpstr>
      <vt:lpstr>Effectiveness of HRC contd.</vt:lpstr>
      <vt:lpstr>Australian Human Rights Commission</vt:lpstr>
      <vt:lpstr>AHRC: Identity</vt:lpstr>
      <vt:lpstr>AHRC: Aims</vt:lpstr>
      <vt:lpstr>AHRC: Aims contd.</vt:lpstr>
      <vt:lpstr>AHRC: Effectiveness</vt:lpstr>
      <vt:lpstr>Human Rights Watch</vt:lpstr>
      <vt:lpstr>HRW: Identity</vt:lpstr>
      <vt:lpstr>HRW: Aim</vt:lpstr>
      <vt:lpstr>HRW: Effectiveness</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34</cp:revision>
  <dcterms:created xsi:type="dcterms:W3CDTF">2017-03-08T00:57:16Z</dcterms:created>
  <dcterms:modified xsi:type="dcterms:W3CDTF">2017-03-08T05:00:05Z</dcterms:modified>
</cp:coreProperties>
</file>