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BD98D75-A787-4A9B-A252-EDE2D83E3BBE}" type="datetimeFigureOut">
              <a:rPr lang="en-US" smtClean="0"/>
              <a:t>3/9/2017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9C3F280-A032-46E8-8DCB-ABAA20D36246}" type="slidenum">
              <a:rPr lang="en-US" smtClean="0"/>
              <a:t>‹#›</a:t>
            </a:fld>
            <a:endParaRPr lang="en-US"/>
          </a:p>
        </p:txBody>
      </p:sp>
    </p:spTree>
    <p:extLst>
      <p:ext uri="{BB962C8B-B14F-4D97-AF65-F5344CB8AC3E}">
        <p14:creationId xmlns:p14="http://schemas.microsoft.com/office/powerpoint/2010/main" val="17298146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Through the MSML program, I was able to have self-insight and understanding. The thoughts and feelings of the leader affect the behavior of the other people which affects performance. Moreover, self-management entails understanding the strengths that the leader possesses and developing them. Additionally, having self-mastery is important whereby it's easy to manage thoughts, feelings, and behaviors that will contribute to the development of career and success of the organization</a:t>
            </a:r>
            <a:endParaRPr lang="en-US" dirty="0"/>
          </a:p>
        </p:txBody>
      </p:sp>
      <p:sp>
        <p:nvSpPr>
          <p:cNvPr id="4" name="Slide Number Placeholder 3"/>
          <p:cNvSpPr>
            <a:spLocks noGrp="1"/>
          </p:cNvSpPr>
          <p:nvPr>
            <p:ph type="sldNum" sz="quarter" idx="10"/>
          </p:nvPr>
        </p:nvSpPr>
        <p:spPr/>
        <p:txBody>
          <a:bodyPr/>
          <a:lstStyle/>
          <a:p>
            <a:fld id="{B9C3F280-A032-46E8-8DCB-ABAA20D36246}" type="slidenum">
              <a:rPr lang="en-US" smtClean="0"/>
              <a:t>2</a:t>
            </a:fld>
            <a:endParaRPr lang="en-US"/>
          </a:p>
        </p:txBody>
      </p:sp>
    </p:spTree>
    <p:extLst>
      <p:ext uri="{BB962C8B-B14F-4D97-AF65-F5344CB8AC3E}">
        <p14:creationId xmlns:p14="http://schemas.microsoft.com/office/powerpoint/2010/main" val="11040966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Another strength acquired in the process was being influential by demonstrating important leadership behaviors that enabled the client to enact the behaviors for himself to help him build proper leadership skills. Moreover, through proper communication and behavior, it was easy to create an inspirational picture that made the client feel compelled to communicate well with the employees and other stakeholders. </a:t>
            </a:r>
          </a:p>
          <a:p>
            <a:endParaRPr lang="en-US" dirty="0"/>
          </a:p>
        </p:txBody>
      </p:sp>
      <p:sp>
        <p:nvSpPr>
          <p:cNvPr id="4" name="Slide Number Placeholder 3"/>
          <p:cNvSpPr>
            <a:spLocks noGrp="1"/>
          </p:cNvSpPr>
          <p:nvPr>
            <p:ph type="sldNum" sz="quarter" idx="10"/>
          </p:nvPr>
        </p:nvSpPr>
        <p:spPr/>
        <p:txBody>
          <a:bodyPr/>
          <a:lstStyle/>
          <a:p>
            <a:fld id="{B9C3F280-A032-46E8-8DCB-ABAA20D36246}" type="slidenum">
              <a:rPr lang="en-US" smtClean="0"/>
              <a:t>11</a:t>
            </a:fld>
            <a:endParaRPr lang="en-US"/>
          </a:p>
        </p:txBody>
      </p:sp>
    </p:spTree>
    <p:extLst>
      <p:ext uri="{BB962C8B-B14F-4D97-AF65-F5344CB8AC3E}">
        <p14:creationId xmlns:p14="http://schemas.microsoft.com/office/powerpoint/2010/main" val="20994752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To identify the strengths acquired to deal with the challenges that the client is faced with requires a one on one meeting with the client’s business whereby attending events conducted by the client such as workshops and conferences to understand the leadership skills and ideas of the client. Moreover, using professional books, business newspapers and journals to understand strengths necessary to use in handling the clients challenges was also useful. Moreover, previous experiences with other clients provided necessary strengths to handle the situation</a:t>
            </a:r>
            <a:r>
              <a:rPr lang="en-US" sz="1200" kern="1200" baseline="0" dirty="0" smtClean="0">
                <a:solidFill>
                  <a:schemeClr val="tx1"/>
                </a:solidFill>
                <a:effectLst/>
                <a:latin typeface="+mn-lt"/>
                <a:ea typeface="+mn-ea"/>
                <a:cs typeface="+mn-cs"/>
              </a:rPr>
              <a:t> with the client.</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9C3F280-A032-46E8-8DCB-ABAA20D36246}" type="slidenum">
              <a:rPr lang="en-US" smtClean="0"/>
              <a:t>12</a:t>
            </a:fld>
            <a:endParaRPr lang="en-US"/>
          </a:p>
        </p:txBody>
      </p:sp>
    </p:spTree>
    <p:extLst>
      <p:ext uri="{BB962C8B-B14F-4D97-AF65-F5344CB8AC3E}">
        <p14:creationId xmlns:p14="http://schemas.microsoft.com/office/powerpoint/2010/main" val="22309739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When dealing with change in an organization in future, it will be easy to influence other employees to accept the change due to the development of proper communication skills and leadership. Moreover, adaptability will be important in future since I will be able to work with a diverse workforce and different systems to bring out realistic results. It will be easy to handle cultural diversity in the organization through having respect for all cultures</a:t>
            </a:r>
            <a:endParaRPr lang="en-US" dirty="0"/>
          </a:p>
        </p:txBody>
      </p:sp>
      <p:sp>
        <p:nvSpPr>
          <p:cNvPr id="4" name="Slide Number Placeholder 3"/>
          <p:cNvSpPr>
            <a:spLocks noGrp="1"/>
          </p:cNvSpPr>
          <p:nvPr>
            <p:ph type="sldNum" sz="quarter" idx="10"/>
          </p:nvPr>
        </p:nvSpPr>
        <p:spPr/>
        <p:txBody>
          <a:bodyPr/>
          <a:lstStyle/>
          <a:p>
            <a:fld id="{B9C3F280-A032-46E8-8DCB-ABAA20D36246}" type="slidenum">
              <a:rPr lang="en-US" smtClean="0"/>
              <a:t>13</a:t>
            </a:fld>
            <a:endParaRPr lang="en-US"/>
          </a:p>
        </p:txBody>
      </p:sp>
    </p:spTree>
    <p:extLst>
      <p:ext uri="{BB962C8B-B14F-4D97-AF65-F5344CB8AC3E}">
        <p14:creationId xmlns:p14="http://schemas.microsoft.com/office/powerpoint/2010/main" val="33200900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client’s project is relevant to my future aspirations as a leader since it enabled me to understand the organizational behavior and develop principles that were useful towards changing the negative organizational behavior. Moreover, I learned how to work efficiently and effectively as a leader and understand the culture of the organization. Moreover, through the client's project, it became easier to develop strategies for leading and managing organizations that are multi cultured in future</a:t>
            </a:r>
            <a:endParaRPr lang="en-US" dirty="0"/>
          </a:p>
        </p:txBody>
      </p:sp>
      <p:sp>
        <p:nvSpPr>
          <p:cNvPr id="4" name="Slide Number Placeholder 3"/>
          <p:cNvSpPr>
            <a:spLocks noGrp="1"/>
          </p:cNvSpPr>
          <p:nvPr>
            <p:ph type="sldNum" sz="quarter" idx="10"/>
          </p:nvPr>
        </p:nvSpPr>
        <p:spPr/>
        <p:txBody>
          <a:bodyPr/>
          <a:lstStyle/>
          <a:p>
            <a:fld id="{B9C3F280-A032-46E8-8DCB-ABAA20D36246}" type="slidenum">
              <a:rPr lang="en-US" smtClean="0"/>
              <a:t>14</a:t>
            </a:fld>
            <a:endParaRPr lang="en-US"/>
          </a:p>
        </p:txBody>
      </p:sp>
    </p:spTree>
    <p:extLst>
      <p:ext uri="{BB962C8B-B14F-4D97-AF65-F5344CB8AC3E}">
        <p14:creationId xmlns:p14="http://schemas.microsoft.com/office/powerpoint/2010/main" val="157723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Understanding the needs of the client was important in the project since it helped in the development of skills and in-depth understanding of the necessary leadership skills. For the success of any organization, organizational culture and behavior are important and it is influenced by the leadership and management in the firm. Therefore, the client project was very important in the development of skills, strengths, and knowledge on how to overcome obstacles as a leader. </a:t>
            </a:r>
          </a:p>
          <a:p>
            <a:r>
              <a:rPr lang="en-US" sz="1200" kern="1200" dirty="0" smtClean="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B9C3F280-A032-46E8-8DCB-ABAA20D36246}" type="slidenum">
              <a:rPr lang="en-US" smtClean="0"/>
              <a:t>15</a:t>
            </a:fld>
            <a:endParaRPr lang="en-US"/>
          </a:p>
        </p:txBody>
      </p:sp>
    </p:spTree>
    <p:extLst>
      <p:ext uri="{BB962C8B-B14F-4D97-AF65-F5344CB8AC3E}">
        <p14:creationId xmlns:p14="http://schemas.microsoft.com/office/powerpoint/2010/main" val="29262517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It is important to act strong and influential whereby as a leader one</a:t>
            </a:r>
            <a:r>
              <a:rPr lang="en-US" sz="1200" kern="1200" baseline="0" dirty="0" smtClean="0">
                <a:solidFill>
                  <a:schemeClr val="tx1"/>
                </a:solidFill>
                <a:effectLst/>
                <a:latin typeface="+mn-lt"/>
                <a:ea typeface="+mn-ea"/>
                <a:cs typeface="+mn-cs"/>
              </a:rPr>
              <a:t> is </a:t>
            </a:r>
            <a:r>
              <a:rPr lang="en-US" sz="1200" kern="1200" dirty="0" smtClean="0">
                <a:solidFill>
                  <a:schemeClr val="tx1"/>
                </a:solidFill>
                <a:effectLst/>
                <a:latin typeface="+mn-lt"/>
                <a:ea typeface="+mn-ea"/>
                <a:cs typeface="+mn-cs"/>
              </a:rPr>
              <a:t>able to inspire and motivate others at high levels. Moreover, the leader is able to create and communicate properly to the employees and the clients that provide inspiration and growth. As a leader having a thorough knowledge of the job will assist in leadership development. Additionally, displaying confidence in the workplace provides an assurance to the client which is important for growth. Having management skills such as planning, organizing, controlling, coordinating and directing is important.</a:t>
            </a:r>
          </a:p>
          <a:p>
            <a:endParaRPr lang="en-US" dirty="0"/>
          </a:p>
        </p:txBody>
      </p:sp>
      <p:sp>
        <p:nvSpPr>
          <p:cNvPr id="4" name="Slide Number Placeholder 3"/>
          <p:cNvSpPr>
            <a:spLocks noGrp="1"/>
          </p:cNvSpPr>
          <p:nvPr>
            <p:ph type="sldNum" sz="quarter" idx="10"/>
          </p:nvPr>
        </p:nvSpPr>
        <p:spPr/>
        <p:txBody>
          <a:bodyPr/>
          <a:lstStyle/>
          <a:p>
            <a:fld id="{B9C3F280-A032-46E8-8DCB-ABAA20D36246}" type="slidenum">
              <a:rPr lang="en-US" smtClean="0"/>
              <a:t>3</a:t>
            </a:fld>
            <a:endParaRPr lang="en-US"/>
          </a:p>
        </p:txBody>
      </p:sp>
    </p:spTree>
    <p:extLst>
      <p:ext uri="{BB962C8B-B14F-4D97-AF65-F5344CB8AC3E}">
        <p14:creationId xmlns:p14="http://schemas.microsoft.com/office/powerpoint/2010/main" val="20508755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Good human relations are maintained through creating and maintaining partnerships with all stakeholders in the business through proactively developing networks and relationships within the organization. Moreover, through proper communication understanding the needs of others helps in the creation of human relations. Also, having effective management of human resources through proper assigning of jobs and management of people becomes effective in the organization. As a leader, managing human resources also entails using motivational concepts to encourage and motivate the employees.</a:t>
            </a:r>
          </a:p>
          <a:p>
            <a:endParaRPr lang="en-US" dirty="0"/>
          </a:p>
        </p:txBody>
      </p:sp>
      <p:sp>
        <p:nvSpPr>
          <p:cNvPr id="4" name="Slide Number Placeholder 3"/>
          <p:cNvSpPr>
            <a:spLocks noGrp="1"/>
          </p:cNvSpPr>
          <p:nvPr>
            <p:ph type="sldNum" sz="quarter" idx="10"/>
          </p:nvPr>
        </p:nvSpPr>
        <p:spPr/>
        <p:txBody>
          <a:bodyPr/>
          <a:lstStyle/>
          <a:p>
            <a:fld id="{B9C3F280-A032-46E8-8DCB-ABAA20D36246}" type="slidenum">
              <a:rPr lang="en-US" smtClean="0"/>
              <a:t>4</a:t>
            </a:fld>
            <a:endParaRPr lang="en-US"/>
          </a:p>
        </p:txBody>
      </p:sp>
    </p:spTree>
    <p:extLst>
      <p:ext uri="{BB962C8B-B14F-4D97-AF65-F5344CB8AC3E}">
        <p14:creationId xmlns:p14="http://schemas.microsoft.com/office/powerpoint/2010/main" val="34069403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As a leader, understanding the organization structure is important as it enables him to come up with effective methods of achieving goals. Moreover, having good knowledge of the marketing techniques necessary is important to gain a competitive advantage against the competitors in the market. Additionally, as a leader, it is important to understand the goals and objectives of the organization to streamline operations and improve on areas where goals are not followed. Moreover, it will improve the integrity of the leader when accounting for the business.</a:t>
            </a:r>
          </a:p>
          <a:p>
            <a:endParaRPr lang="en-US" dirty="0"/>
          </a:p>
        </p:txBody>
      </p:sp>
      <p:sp>
        <p:nvSpPr>
          <p:cNvPr id="4" name="Slide Number Placeholder 3"/>
          <p:cNvSpPr>
            <a:spLocks noGrp="1"/>
          </p:cNvSpPr>
          <p:nvPr>
            <p:ph type="sldNum" sz="quarter" idx="10"/>
          </p:nvPr>
        </p:nvSpPr>
        <p:spPr/>
        <p:txBody>
          <a:bodyPr/>
          <a:lstStyle/>
          <a:p>
            <a:fld id="{B9C3F280-A032-46E8-8DCB-ABAA20D36246}" type="slidenum">
              <a:rPr lang="en-US" smtClean="0"/>
              <a:t>5</a:t>
            </a:fld>
            <a:endParaRPr lang="en-US"/>
          </a:p>
        </p:txBody>
      </p:sp>
    </p:spTree>
    <p:extLst>
      <p:ext uri="{BB962C8B-B14F-4D97-AF65-F5344CB8AC3E}">
        <p14:creationId xmlns:p14="http://schemas.microsoft.com/office/powerpoint/2010/main" val="8034424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As a leader in an organization, it is important to come up with new processes to keep up with competition. Moreover, encouraging employees to be innovative in their work increases efficiency and productivity of the organization. Moreover, due to resistance to innovative processes, it is important to come up with strategies to encourage the employees to accept change in an effective way. Using proper communication and involvement of the employees in the change process reduces resistance to change. </a:t>
            </a:r>
          </a:p>
          <a:p>
            <a:endParaRPr lang="en-US" dirty="0"/>
          </a:p>
        </p:txBody>
      </p:sp>
      <p:sp>
        <p:nvSpPr>
          <p:cNvPr id="4" name="Slide Number Placeholder 3"/>
          <p:cNvSpPr>
            <a:spLocks noGrp="1"/>
          </p:cNvSpPr>
          <p:nvPr>
            <p:ph type="sldNum" sz="quarter" idx="10"/>
          </p:nvPr>
        </p:nvSpPr>
        <p:spPr/>
        <p:txBody>
          <a:bodyPr/>
          <a:lstStyle/>
          <a:p>
            <a:fld id="{B9C3F280-A032-46E8-8DCB-ABAA20D36246}" type="slidenum">
              <a:rPr lang="en-US" smtClean="0"/>
              <a:t>6</a:t>
            </a:fld>
            <a:endParaRPr lang="en-US"/>
          </a:p>
        </p:txBody>
      </p:sp>
    </p:spTree>
    <p:extLst>
      <p:ext uri="{BB962C8B-B14F-4D97-AF65-F5344CB8AC3E}">
        <p14:creationId xmlns:p14="http://schemas.microsoft.com/office/powerpoint/2010/main" val="4445445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client’s business leadership challenge becomes solvable using strategy and tactics using the five key competencies. The strategy used was making the client understand the goals and objectives of the organization while the tactics kept changing since they are dynamic and evolving. Tactics such as changing communication models in the organization, methods of managing human capital in the company change with time. The client needed to ensure that the employees are involved in the tactics used to improve on innovation. Moreover, working on goals was important to encourage the client to remain focused, learn and develop better working and achievable goals</a:t>
            </a:r>
            <a:endParaRPr lang="en-US" dirty="0"/>
          </a:p>
        </p:txBody>
      </p:sp>
      <p:sp>
        <p:nvSpPr>
          <p:cNvPr id="4" name="Slide Number Placeholder 3"/>
          <p:cNvSpPr>
            <a:spLocks noGrp="1"/>
          </p:cNvSpPr>
          <p:nvPr>
            <p:ph type="sldNum" sz="quarter" idx="10"/>
          </p:nvPr>
        </p:nvSpPr>
        <p:spPr/>
        <p:txBody>
          <a:bodyPr/>
          <a:lstStyle/>
          <a:p>
            <a:fld id="{B9C3F280-A032-46E8-8DCB-ABAA20D36246}" type="slidenum">
              <a:rPr lang="en-US" smtClean="0"/>
              <a:t>7</a:t>
            </a:fld>
            <a:endParaRPr lang="en-US"/>
          </a:p>
        </p:txBody>
      </p:sp>
    </p:spTree>
    <p:extLst>
      <p:ext uri="{BB962C8B-B14F-4D97-AF65-F5344CB8AC3E}">
        <p14:creationId xmlns:p14="http://schemas.microsoft.com/office/powerpoint/2010/main" val="18112820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When trying to resolve the challenges of the client, the main obstacles faced were resistance to changes by both the client and his employees. The client held back some information that was necessary for the development of a work plan to help in effecting changes in the leadership of the organization. Communication barrier was also evident since the client did not provide clear and meaningful feedback at all times. Moreover, understanding alternative ways of approaching the problem was difficult for the client</a:t>
            </a:r>
            <a:endParaRPr lang="en-US" dirty="0"/>
          </a:p>
        </p:txBody>
      </p:sp>
      <p:sp>
        <p:nvSpPr>
          <p:cNvPr id="4" name="Slide Number Placeholder 3"/>
          <p:cNvSpPr>
            <a:spLocks noGrp="1"/>
          </p:cNvSpPr>
          <p:nvPr>
            <p:ph type="sldNum" sz="quarter" idx="10"/>
          </p:nvPr>
        </p:nvSpPr>
        <p:spPr/>
        <p:txBody>
          <a:bodyPr/>
          <a:lstStyle/>
          <a:p>
            <a:fld id="{B9C3F280-A032-46E8-8DCB-ABAA20D36246}" type="slidenum">
              <a:rPr lang="en-US" smtClean="0"/>
              <a:t>8</a:t>
            </a:fld>
            <a:endParaRPr lang="en-US"/>
          </a:p>
        </p:txBody>
      </p:sp>
    </p:spTree>
    <p:extLst>
      <p:ext uri="{BB962C8B-B14F-4D97-AF65-F5344CB8AC3E}">
        <p14:creationId xmlns:p14="http://schemas.microsoft.com/office/powerpoint/2010/main" val="102179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To overcome the obstacles with the client communication was important. Maintaining clear conversations was important and setting the objectives of each meeting with the client helped in understanding the client’s point of view. Moreover, appropriate and respectful language was necessary to bring an understanding between the two parties. Questioning effectively also helped in understanding the client’s point of view and asking the client questions that were challenging help in self-discovery. Moreover, the questions asked evoked the commitment of the client to act towards change.</a:t>
            </a:r>
          </a:p>
          <a:p>
            <a:endParaRPr lang="en-US" dirty="0"/>
          </a:p>
        </p:txBody>
      </p:sp>
      <p:sp>
        <p:nvSpPr>
          <p:cNvPr id="4" name="Slide Number Placeholder 3"/>
          <p:cNvSpPr>
            <a:spLocks noGrp="1"/>
          </p:cNvSpPr>
          <p:nvPr>
            <p:ph type="sldNum" sz="quarter" idx="10"/>
          </p:nvPr>
        </p:nvSpPr>
        <p:spPr/>
        <p:txBody>
          <a:bodyPr/>
          <a:lstStyle/>
          <a:p>
            <a:fld id="{B9C3F280-A032-46E8-8DCB-ABAA20D36246}" type="slidenum">
              <a:rPr lang="en-US" smtClean="0"/>
              <a:t>9</a:t>
            </a:fld>
            <a:endParaRPr lang="en-US"/>
          </a:p>
        </p:txBody>
      </p:sp>
    </p:spTree>
    <p:extLst>
      <p:ext uri="{BB962C8B-B14F-4D97-AF65-F5344CB8AC3E}">
        <p14:creationId xmlns:p14="http://schemas.microsoft.com/office/powerpoint/2010/main" val="31777996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Through the experience with the client, it was easy to identify several strengths such as proficiency in systems thinking whereby it was easy to approach every issue with a clear perception and being realistic. Moreover, it was easy working with a client with a different perspective and systems that were filled with a lot of ambiguity due to proficiency in system thinking. </a:t>
            </a:r>
          </a:p>
          <a:p>
            <a:endParaRPr lang="en-US" dirty="0"/>
          </a:p>
        </p:txBody>
      </p:sp>
      <p:sp>
        <p:nvSpPr>
          <p:cNvPr id="4" name="Slide Number Placeholder 3"/>
          <p:cNvSpPr>
            <a:spLocks noGrp="1"/>
          </p:cNvSpPr>
          <p:nvPr>
            <p:ph type="sldNum" sz="quarter" idx="10"/>
          </p:nvPr>
        </p:nvSpPr>
        <p:spPr/>
        <p:txBody>
          <a:bodyPr/>
          <a:lstStyle/>
          <a:p>
            <a:fld id="{B9C3F280-A032-46E8-8DCB-ABAA20D36246}" type="slidenum">
              <a:rPr lang="en-US" smtClean="0"/>
              <a:t>10</a:t>
            </a:fld>
            <a:endParaRPr lang="en-US"/>
          </a:p>
        </p:txBody>
      </p:sp>
    </p:spTree>
    <p:extLst>
      <p:ext uri="{BB962C8B-B14F-4D97-AF65-F5344CB8AC3E}">
        <p14:creationId xmlns:p14="http://schemas.microsoft.com/office/powerpoint/2010/main" val="227203454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FCE8BD51-C099-4F61-A422-3AD2F9CEFBC4}" type="datetimeFigureOut">
              <a:rPr lang="en-US" smtClean="0"/>
              <a:t>3/9/2017</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5B323923-9617-4022-8306-DBC52F86B10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CE8BD51-C099-4F61-A422-3AD2F9CEFBC4}" type="datetimeFigureOut">
              <a:rPr lang="en-US" smtClean="0"/>
              <a:t>3/9/2017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B323923-9617-4022-8306-DBC52F86B10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CE8BD51-C099-4F61-A422-3AD2F9CEFBC4}" type="datetimeFigureOut">
              <a:rPr lang="en-US" smtClean="0"/>
              <a:t>3/9/2017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B323923-9617-4022-8306-DBC52F86B10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CE8BD51-C099-4F61-A422-3AD2F9CEFBC4}" type="datetimeFigureOut">
              <a:rPr lang="en-US" smtClean="0"/>
              <a:t>3/9/2017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B323923-9617-4022-8306-DBC52F86B10B}"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FCE8BD51-C099-4F61-A422-3AD2F9CEFBC4}" type="datetimeFigureOut">
              <a:rPr lang="en-US" smtClean="0"/>
              <a:t>3/9/2017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B323923-9617-4022-8306-DBC52F86B10B}"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CE8BD51-C099-4F61-A422-3AD2F9CEFBC4}" type="datetimeFigureOut">
              <a:rPr lang="en-US" smtClean="0"/>
              <a:t>3/9/2017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5B323923-9617-4022-8306-DBC52F86B10B}"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CE8BD51-C099-4F61-A422-3AD2F9CEFBC4}" type="datetimeFigureOut">
              <a:rPr lang="en-US" smtClean="0"/>
              <a:t>3/9/2017</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5B323923-9617-4022-8306-DBC52F86B10B}"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FCE8BD51-C099-4F61-A422-3AD2F9CEFBC4}" type="datetimeFigureOut">
              <a:rPr lang="en-US" smtClean="0"/>
              <a:t>3/9/2017</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5B323923-9617-4022-8306-DBC52F86B10B}"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FCE8BD51-C099-4F61-A422-3AD2F9CEFBC4}" type="datetimeFigureOut">
              <a:rPr lang="en-US" smtClean="0"/>
              <a:t>3/9/2017</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5B323923-9617-4022-8306-DBC52F86B10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FCE8BD51-C099-4F61-A422-3AD2F9CEFBC4}" type="datetimeFigureOut">
              <a:rPr lang="en-US" smtClean="0"/>
              <a:t>3/9/2017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5B323923-9617-4022-8306-DBC52F86B10B}"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FCE8BD51-C099-4F61-A422-3AD2F9CEFBC4}" type="datetimeFigureOut">
              <a:rPr lang="en-US" smtClean="0"/>
              <a:t>3/9/2017</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5B323923-9617-4022-8306-DBC52F86B10B}"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FCE8BD51-C099-4F61-A422-3AD2F9CEFBC4}" type="datetimeFigureOut">
              <a:rPr lang="en-US" smtClean="0"/>
              <a:t>3/9/2017</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5B323923-9617-4022-8306-DBC52F86B10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MSLM Program</a:t>
            </a:r>
            <a:endParaRPr lang="en-US" dirty="0"/>
          </a:p>
        </p:txBody>
      </p:sp>
      <p:sp>
        <p:nvSpPr>
          <p:cNvPr id="3" name="Subtitle 2"/>
          <p:cNvSpPr>
            <a:spLocks noGrp="1"/>
          </p:cNvSpPr>
          <p:nvPr>
            <p:ph type="subTitle" idx="1"/>
          </p:nvPr>
        </p:nvSpPr>
        <p:spPr/>
        <p:txBody>
          <a:bodyPr/>
          <a:lstStyle/>
          <a:p>
            <a:r>
              <a:rPr lang="en-US" dirty="0" smtClean="0"/>
              <a:t>Student’s Name</a:t>
            </a:r>
          </a:p>
          <a:p>
            <a:r>
              <a:rPr lang="en-US" dirty="0" smtClean="0"/>
              <a:t>Institution Affiliation</a:t>
            </a:r>
            <a:endParaRPr lang="en-US" dirty="0"/>
          </a:p>
        </p:txBody>
      </p:sp>
    </p:spTree>
    <p:extLst>
      <p:ext uri="{BB962C8B-B14F-4D97-AF65-F5344CB8AC3E}">
        <p14:creationId xmlns:p14="http://schemas.microsoft.com/office/powerpoint/2010/main" val="24489745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Proficiency in systems thinking</a:t>
            </a:r>
          </a:p>
          <a:p>
            <a:endParaRPr lang="en-US" dirty="0"/>
          </a:p>
          <a:p>
            <a:r>
              <a:rPr lang="en-US" dirty="0"/>
              <a:t> </a:t>
            </a:r>
            <a:r>
              <a:rPr lang="en-US" dirty="0" smtClean="0"/>
              <a:t>Use clear and realistic ways</a:t>
            </a:r>
          </a:p>
          <a:p>
            <a:endParaRPr lang="en-US" dirty="0"/>
          </a:p>
          <a:p>
            <a:r>
              <a:rPr lang="en-US" dirty="0" smtClean="0"/>
              <a:t>Ambiguities do not hinder work</a:t>
            </a:r>
            <a:endParaRPr lang="en-US" dirty="0"/>
          </a:p>
          <a:p>
            <a:endParaRPr lang="en-US" dirty="0"/>
          </a:p>
        </p:txBody>
      </p:sp>
      <p:sp>
        <p:nvSpPr>
          <p:cNvPr id="3" name="Title 2"/>
          <p:cNvSpPr>
            <a:spLocks noGrp="1"/>
          </p:cNvSpPr>
          <p:nvPr>
            <p:ph type="title"/>
          </p:nvPr>
        </p:nvSpPr>
        <p:spPr/>
        <p:txBody>
          <a:bodyPr/>
          <a:lstStyle/>
          <a:p>
            <a:r>
              <a:rPr lang="en-US" dirty="0" smtClean="0"/>
              <a:t>Strengths Identified</a:t>
            </a:r>
            <a:endParaRPr lang="en-US" dirty="0"/>
          </a:p>
        </p:txBody>
      </p:sp>
    </p:spTree>
    <p:extLst>
      <p:ext uri="{BB962C8B-B14F-4D97-AF65-F5344CB8AC3E}">
        <p14:creationId xmlns:p14="http://schemas.microsoft.com/office/powerpoint/2010/main" val="1976452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r>
              <a:rPr lang="en-US" dirty="0" smtClean="0"/>
              <a:t>Being influential</a:t>
            </a:r>
          </a:p>
          <a:p>
            <a:endParaRPr lang="en-US" dirty="0"/>
          </a:p>
          <a:p>
            <a:r>
              <a:rPr lang="en-US" dirty="0" smtClean="0"/>
              <a:t>Influence on client’s behaviors</a:t>
            </a:r>
          </a:p>
          <a:p>
            <a:endParaRPr lang="en-US" dirty="0"/>
          </a:p>
          <a:p>
            <a:r>
              <a:rPr lang="en-US" dirty="0" smtClean="0"/>
              <a:t>Creating an inspirational picture</a:t>
            </a:r>
          </a:p>
          <a:p>
            <a:endParaRPr lang="en-US" dirty="0"/>
          </a:p>
          <a:p>
            <a:endParaRPr lang="en-US" dirty="0"/>
          </a:p>
        </p:txBody>
      </p:sp>
      <p:sp>
        <p:nvSpPr>
          <p:cNvPr id="3" name="Title 2"/>
          <p:cNvSpPr>
            <a:spLocks noGrp="1"/>
          </p:cNvSpPr>
          <p:nvPr>
            <p:ph type="title"/>
          </p:nvPr>
        </p:nvSpPr>
        <p:spPr/>
        <p:txBody>
          <a:bodyPr/>
          <a:lstStyle/>
          <a:p>
            <a:r>
              <a:rPr lang="en-US" dirty="0" smtClean="0"/>
              <a:t>Continued….</a:t>
            </a:r>
            <a:endParaRPr lang="en-US" dirty="0"/>
          </a:p>
        </p:txBody>
      </p:sp>
    </p:spTree>
    <p:extLst>
      <p:ext uri="{BB962C8B-B14F-4D97-AF65-F5344CB8AC3E}">
        <p14:creationId xmlns:p14="http://schemas.microsoft.com/office/powerpoint/2010/main" val="3629424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r>
              <a:rPr lang="en-US" dirty="0" smtClean="0"/>
              <a:t>Identification through attending events</a:t>
            </a:r>
          </a:p>
          <a:p>
            <a:endParaRPr lang="en-US" dirty="0"/>
          </a:p>
          <a:p>
            <a:r>
              <a:rPr lang="en-US" dirty="0" smtClean="0"/>
              <a:t>Reading professional books, journals and newspapers</a:t>
            </a:r>
          </a:p>
          <a:p>
            <a:endParaRPr lang="en-US" dirty="0"/>
          </a:p>
          <a:p>
            <a:r>
              <a:rPr lang="en-US" dirty="0" smtClean="0"/>
              <a:t>Using previous experiences</a:t>
            </a:r>
            <a:endParaRPr lang="en-US" dirty="0"/>
          </a:p>
        </p:txBody>
      </p:sp>
      <p:sp>
        <p:nvSpPr>
          <p:cNvPr id="3" name="Title 2"/>
          <p:cNvSpPr>
            <a:spLocks noGrp="1"/>
          </p:cNvSpPr>
          <p:nvPr>
            <p:ph type="title"/>
          </p:nvPr>
        </p:nvSpPr>
        <p:spPr/>
        <p:txBody>
          <a:bodyPr/>
          <a:lstStyle/>
          <a:p>
            <a:r>
              <a:rPr lang="en-US" dirty="0" smtClean="0"/>
              <a:t>Identifying Strengths</a:t>
            </a:r>
            <a:endParaRPr lang="en-US" dirty="0"/>
          </a:p>
        </p:txBody>
      </p:sp>
    </p:spTree>
    <p:extLst>
      <p:ext uri="{BB962C8B-B14F-4D97-AF65-F5344CB8AC3E}">
        <p14:creationId xmlns:p14="http://schemas.microsoft.com/office/powerpoint/2010/main" val="35697860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r>
              <a:rPr lang="en-US" dirty="0" smtClean="0"/>
              <a:t>Easy dealing with change</a:t>
            </a:r>
          </a:p>
          <a:p>
            <a:endParaRPr lang="en-US" dirty="0"/>
          </a:p>
          <a:p>
            <a:r>
              <a:rPr lang="en-US" dirty="0" smtClean="0"/>
              <a:t>Ease of adaptability</a:t>
            </a:r>
          </a:p>
          <a:p>
            <a:endParaRPr lang="en-US" dirty="0"/>
          </a:p>
          <a:p>
            <a:r>
              <a:rPr lang="en-US" dirty="0" smtClean="0"/>
              <a:t>Working with diverse cultures</a:t>
            </a:r>
            <a:endParaRPr lang="en-US" dirty="0"/>
          </a:p>
        </p:txBody>
      </p:sp>
      <p:sp>
        <p:nvSpPr>
          <p:cNvPr id="3" name="Title 2"/>
          <p:cNvSpPr>
            <a:spLocks noGrp="1"/>
          </p:cNvSpPr>
          <p:nvPr>
            <p:ph type="title"/>
          </p:nvPr>
        </p:nvSpPr>
        <p:spPr/>
        <p:txBody>
          <a:bodyPr/>
          <a:lstStyle/>
          <a:p>
            <a:r>
              <a:rPr lang="en-US" dirty="0" smtClean="0"/>
              <a:t>Using Strengths in the Future</a:t>
            </a:r>
            <a:endParaRPr lang="en-US" dirty="0"/>
          </a:p>
        </p:txBody>
      </p:sp>
    </p:spTree>
    <p:extLst>
      <p:ext uri="{BB962C8B-B14F-4D97-AF65-F5344CB8AC3E}">
        <p14:creationId xmlns:p14="http://schemas.microsoft.com/office/powerpoint/2010/main" val="26978433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r>
              <a:rPr lang="en-US" dirty="0" smtClean="0"/>
              <a:t>Understand organizational behavior and principles</a:t>
            </a:r>
          </a:p>
          <a:p>
            <a:endParaRPr lang="en-US" dirty="0"/>
          </a:p>
          <a:p>
            <a:r>
              <a:rPr lang="en-US" dirty="0" smtClean="0"/>
              <a:t>Work efficiently and effectively</a:t>
            </a:r>
          </a:p>
          <a:p>
            <a:endParaRPr lang="en-US" dirty="0"/>
          </a:p>
          <a:p>
            <a:r>
              <a:rPr lang="en-US" dirty="0" smtClean="0"/>
              <a:t>Develop strategies of management</a:t>
            </a:r>
            <a:endParaRPr lang="en-US" dirty="0"/>
          </a:p>
        </p:txBody>
      </p:sp>
      <p:sp>
        <p:nvSpPr>
          <p:cNvPr id="3" name="Title 2"/>
          <p:cNvSpPr>
            <a:spLocks noGrp="1"/>
          </p:cNvSpPr>
          <p:nvPr>
            <p:ph type="title"/>
          </p:nvPr>
        </p:nvSpPr>
        <p:spPr/>
        <p:txBody>
          <a:bodyPr/>
          <a:lstStyle/>
          <a:p>
            <a:r>
              <a:rPr lang="en-US" dirty="0" smtClean="0"/>
              <a:t>Relevance of Client’s Project</a:t>
            </a:r>
            <a:endParaRPr lang="en-US" dirty="0"/>
          </a:p>
        </p:txBody>
      </p:sp>
    </p:spTree>
    <p:extLst>
      <p:ext uri="{BB962C8B-B14F-4D97-AF65-F5344CB8AC3E}">
        <p14:creationId xmlns:p14="http://schemas.microsoft.com/office/powerpoint/2010/main" val="787804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Development of leadership skills</a:t>
            </a:r>
          </a:p>
          <a:p>
            <a:endParaRPr lang="en-US" dirty="0"/>
          </a:p>
          <a:p>
            <a:r>
              <a:rPr lang="en-US" dirty="0" smtClean="0"/>
              <a:t>Understanding organizational culture</a:t>
            </a:r>
          </a:p>
          <a:p>
            <a:endParaRPr lang="en-US" dirty="0"/>
          </a:p>
          <a:p>
            <a:r>
              <a:rPr lang="en-US" dirty="0" smtClean="0"/>
              <a:t>Overcoming obstacles as a leader</a:t>
            </a:r>
          </a:p>
        </p:txBody>
      </p:sp>
      <p:sp>
        <p:nvSpPr>
          <p:cNvPr id="3" name="Title 2"/>
          <p:cNvSpPr>
            <a:spLocks noGrp="1"/>
          </p:cNvSpPr>
          <p:nvPr>
            <p:ph type="title"/>
          </p:nvPr>
        </p:nvSpPr>
        <p:spPr/>
        <p:txBody>
          <a:bodyPr/>
          <a:lstStyle/>
          <a:p>
            <a:r>
              <a:rPr lang="en-US" dirty="0" smtClean="0"/>
              <a:t> Conclusion </a:t>
            </a:r>
            <a:endParaRPr lang="en-US" dirty="0"/>
          </a:p>
        </p:txBody>
      </p:sp>
    </p:spTree>
    <p:extLst>
      <p:ext uri="{BB962C8B-B14F-4D97-AF65-F5344CB8AC3E}">
        <p14:creationId xmlns:p14="http://schemas.microsoft.com/office/powerpoint/2010/main" val="23497407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r>
              <a:rPr lang="en-US" dirty="0" smtClean="0"/>
              <a:t>Influence of leaders thoughts and feelings</a:t>
            </a:r>
          </a:p>
          <a:p>
            <a:endParaRPr lang="en-US" dirty="0"/>
          </a:p>
          <a:p>
            <a:r>
              <a:rPr lang="en-US" dirty="0" smtClean="0"/>
              <a:t>Management of strengths of leaders</a:t>
            </a:r>
          </a:p>
          <a:p>
            <a:endParaRPr lang="en-US" dirty="0"/>
          </a:p>
          <a:p>
            <a:r>
              <a:rPr lang="en-US" dirty="0" smtClean="0"/>
              <a:t>Influence towards organization’s success</a:t>
            </a:r>
          </a:p>
          <a:p>
            <a:endParaRPr lang="en-US" dirty="0"/>
          </a:p>
          <a:p>
            <a:endParaRPr lang="en-US" dirty="0" smtClean="0"/>
          </a:p>
          <a:p>
            <a:endParaRPr lang="en-US" dirty="0"/>
          </a:p>
          <a:p>
            <a:endParaRPr lang="en-US" dirty="0"/>
          </a:p>
        </p:txBody>
      </p:sp>
      <p:sp>
        <p:nvSpPr>
          <p:cNvPr id="3" name="Title 2"/>
          <p:cNvSpPr>
            <a:spLocks noGrp="1"/>
          </p:cNvSpPr>
          <p:nvPr>
            <p:ph type="title"/>
          </p:nvPr>
        </p:nvSpPr>
        <p:spPr/>
        <p:txBody>
          <a:bodyPr/>
          <a:lstStyle/>
          <a:p>
            <a:r>
              <a:rPr lang="en-US" dirty="0" smtClean="0"/>
              <a:t>Self-management</a:t>
            </a:r>
            <a:endParaRPr lang="en-US" dirty="0"/>
          </a:p>
        </p:txBody>
      </p:sp>
    </p:spTree>
    <p:extLst>
      <p:ext uri="{BB962C8B-B14F-4D97-AF65-F5344CB8AC3E}">
        <p14:creationId xmlns:p14="http://schemas.microsoft.com/office/powerpoint/2010/main" val="28679977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r>
              <a:rPr lang="en-US" dirty="0" smtClean="0"/>
              <a:t>Acting strong and influential</a:t>
            </a:r>
          </a:p>
          <a:p>
            <a:endParaRPr lang="en-US" dirty="0" smtClean="0"/>
          </a:p>
          <a:p>
            <a:r>
              <a:rPr lang="en-US" dirty="0" smtClean="0"/>
              <a:t>Create and communicate properly</a:t>
            </a:r>
          </a:p>
          <a:p>
            <a:endParaRPr lang="en-US" dirty="0"/>
          </a:p>
          <a:p>
            <a:r>
              <a:rPr lang="en-US" dirty="0" smtClean="0"/>
              <a:t>Display confidence at workplace</a:t>
            </a:r>
            <a:endParaRPr lang="en-US" dirty="0"/>
          </a:p>
          <a:p>
            <a:endParaRPr lang="en-US" dirty="0"/>
          </a:p>
        </p:txBody>
      </p:sp>
      <p:sp>
        <p:nvSpPr>
          <p:cNvPr id="3" name="Title 2"/>
          <p:cNvSpPr>
            <a:spLocks noGrp="1"/>
          </p:cNvSpPr>
          <p:nvPr>
            <p:ph type="title"/>
          </p:nvPr>
        </p:nvSpPr>
        <p:spPr/>
        <p:txBody>
          <a:bodyPr>
            <a:normAutofit fontScale="90000"/>
          </a:bodyPr>
          <a:lstStyle/>
          <a:p>
            <a:r>
              <a:rPr lang="en-US" dirty="0" smtClean="0"/>
              <a:t>Leadership Knowledge and Credibility</a:t>
            </a:r>
            <a:endParaRPr lang="en-US" dirty="0"/>
          </a:p>
        </p:txBody>
      </p:sp>
    </p:spTree>
    <p:extLst>
      <p:ext uri="{BB962C8B-B14F-4D97-AF65-F5344CB8AC3E}">
        <p14:creationId xmlns:p14="http://schemas.microsoft.com/office/powerpoint/2010/main" val="29796286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r>
              <a:rPr lang="en-US" dirty="0" smtClean="0"/>
              <a:t>Create and maintain proper partnerships</a:t>
            </a:r>
          </a:p>
          <a:p>
            <a:endParaRPr lang="en-US" dirty="0"/>
          </a:p>
          <a:p>
            <a:r>
              <a:rPr lang="en-US" dirty="0" smtClean="0"/>
              <a:t>Communication and understanding employees needs</a:t>
            </a:r>
          </a:p>
          <a:p>
            <a:endParaRPr lang="en-US" dirty="0"/>
          </a:p>
          <a:p>
            <a:r>
              <a:rPr lang="en-US" dirty="0" smtClean="0"/>
              <a:t>Use motivation tactics</a:t>
            </a:r>
            <a:endParaRPr lang="en-US" dirty="0"/>
          </a:p>
        </p:txBody>
      </p:sp>
      <p:sp>
        <p:nvSpPr>
          <p:cNvPr id="3" name="Title 2"/>
          <p:cNvSpPr>
            <a:spLocks noGrp="1"/>
          </p:cNvSpPr>
          <p:nvPr>
            <p:ph type="title"/>
          </p:nvPr>
        </p:nvSpPr>
        <p:spPr/>
        <p:txBody>
          <a:bodyPr/>
          <a:lstStyle/>
          <a:p>
            <a:r>
              <a:rPr lang="en-US" dirty="0" smtClean="0"/>
              <a:t>Human Relations</a:t>
            </a:r>
            <a:endParaRPr lang="en-US" dirty="0"/>
          </a:p>
        </p:txBody>
      </p:sp>
    </p:spTree>
    <p:extLst>
      <p:ext uri="{BB962C8B-B14F-4D97-AF65-F5344CB8AC3E}">
        <p14:creationId xmlns:p14="http://schemas.microsoft.com/office/powerpoint/2010/main" val="3551267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r>
              <a:rPr lang="en-US" dirty="0" smtClean="0"/>
              <a:t>Effective methods of achieving goals</a:t>
            </a:r>
          </a:p>
          <a:p>
            <a:endParaRPr lang="en-US" dirty="0"/>
          </a:p>
          <a:p>
            <a:r>
              <a:rPr lang="en-US" dirty="0" smtClean="0"/>
              <a:t>Marketing techniques for competitive advantage</a:t>
            </a:r>
          </a:p>
          <a:p>
            <a:endParaRPr lang="en-US" dirty="0"/>
          </a:p>
          <a:p>
            <a:r>
              <a:rPr lang="en-US" dirty="0" smtClean="0"/>
              <a:t>Ensure integrity in accounting</a:t>
            </a:r>
            <a:endParaRPr lang="en-US" dirty="0"/>
          </a:p>
        </p:txBody>
      </p:sp>
      <p:sp>
        <p:nvSpPr>
          <p:cNvPr id="3" name="Title 2"/>
          <p:cNvSpPr>
            <a:spLocks noGrp="1"/>
          </p:cNvSpPr>
          <p:nvPr>
            <p:ph type="title"/>
          </p:nvPr>
        </p:nvSpPr>
        <p:spPr/>
        <p:txBody>
          <a:bodyPr>
            <a:normAutofit fontScale="90000"/>
          </a:bodyPr>
          <a:lstStyle/>
          <a:p>
            <a:r>
              <a:rPr lang="en-US" dirty="0" smtClean="0"/>
              <a:t>Understanding Goals and Objectives</a:t>
            </a:r>
            <a:endParaRPr lang="en-US" dirty="0"/>
          </a:p>
        </p:txBody>
      </p:sp>
    </p:spTree>
    <p:extLst>
      <p:ext uri="{BB962C8B-B14F-4D97-AF65-F5344CB8AC3E}">
        <p14:creationId xmlns:p14="http://schemas.microsoft.com/office/powerpoint/2010/main" val="9712553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r>
              <a:rPr lang="en-US" dirty="0" smtClean="0"/>
              <a:t>Use new processes to compete </a:t>
            </a:r>
          </a:p>
          <a:p>
            <a:endParaRPr lang="en-US" dirty="0"/>
          </a:p>
          <a:p>
            <a:r>
              <a:rPr lang="en-US" dirty="0" smtClean="0"/>
              <a:t>Innovation increases effectiveness and efficiency</a:t>
            </a:r>
          </a:p>
          <a:p>
            <a:r>
              <a:rPr lang="en-US" dirty="0" smtClean="0"/>
              <a:t>Resistance to innovation</a:t>
            </a:r>
          </a:p>
          <a:p>
            <a:endParaRPr lang="en-US" dirty="0"/>
          </a:p>
        </p:txBody>
      </p:sp>
      <p:sp>
        <p:nvSpPr>
          <p:cNvPr id="3" name="Title 2"/>
          <p:cNvSpPr>
            <a:spLocks noGrp="1"/>
          </p:cNvSpPr>
          <p:nvPr>
            <p:ph type="title"/>
          </p:nvPr>
        </p:nvSpPr>
        <p:spPr/>
        <p:txBody>
          <a:bodyPr/>
          <a:lstStyle/>
          <a:p>
            <a:r>
              <a:rPr lang="en-US" dirty="0" smtClean="0"/>
              <a:t>Innovativeness </a:t>
            </a:r>
            <a:endParaRPr lang="en-US" dirty="0"/>
          </a:p>
        </p:txBody>
      </p:sp>
    </p:spTree>
    <p:extLst>
      <p:ext uri="{BB962C8B-B14F-4D97-AF65-F5344CB8AC3E}">
        <p14:creationId xmlns:p14="http://schemas.microsoft.com/office/powerpoint/2010/main" val="5568418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r>
              <a:rPr lang="en-US" dirty="0" smtClean="0"/>
              <a:t>Use of strategy and tactics</a:t>
            </a:r>
          </a:p>
          <a:p>
            <a:endParaRPr lang="en-US" dirty="0"/>
          </a:p>
          <a:p>
            <a:r>
              <a:rPr lang="en-US" dirty="0" smtClean="0"/>
              <a:t>Working on goals and objectives</a:t>
            </a:r>
          </a:p>
          <a:p>
            <a:endParaRPr lang="en-US" dirty="0"/>
          </a:p>
          <a:p>
            <a:r>
              <a:rPr lang="en-US" dirty="0" smtClean="0"/>
              <a:t>Use of dynamic tactics</a:t>
            </a:r>
            <a:endParaRPr lang="en-US" dirty="0"/>
          </a:p>
        </p:txBody>
      </p:sp>
      <p:sp>
        <p:nvSpPr>
          <p:cNvPr id="3" name="Title 2"/>
          <p:cNvSpPr>
            <a:spLocks noGrp="1"/>
          </p:cNvSpPr>
          <p:nvPr>
            <p:ph type="title"/>
          </p:nvPr>
        </p:nvSpPr>
        <p:spPr/>
        <p:txBody>
          <a:bodyPr>
            <a:normAutofit fontScale="90000"/>
          </a:bodyPr>
          <a:lstStyle/>
          <a:p>
            <a:r>
              <a:rPr lang="en-US" dirty="0" smtClean="0"/>
              <a:t>Resolving the Client’s Business Leadership Challenges </a:t>
            </a:r>
            <a:endParaRPr lang="en-US" dirty="0"/>
          </a:p>
        </p:txBody>
      </p:sp>
    </p:spTree>
    <p:extLst>
      <p:ext uri="{BB962C8B-B14F-4D97-AF65-F5344CB8AC3E}">
        <p14:creationId xmlns:p14="http://schemas.microsoft.com/office/powerpoint/2010/main" val="15407750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r>
              <a:rPr lang="en-US" dirty="0" smtClean="0"/>
              <a:t>Client’s resistance to change</a:t>
            </a:r>
          </a:p>
          <a:p>
            <a:endParaRPr lang="en-US" dirty="0"/>
          </a:p>
          <a:p>
            <a:r>
              <a:rPr lang="en-US" dirty="0" smtClean="0"/>
              <a:t>Communication barrier with the client</a:t>
            </a:r>
          </a:p>
          <a:p>
            <a:endParaRPr lang="en-US" dirty="0"/>
          </a:p>
          <a:p>
            <a:r>
              <a:rPr lang="en-US" dirty="0" smtClean="0"/>
              <a:t>Understanding new methods</a:t>
            </a:r>
            <a:endParaRPr lang="en-US" dirty="0"/>
          </a:p>
        </p:txBody>
      </p:sp>
      <p:sp>
        <p:nvSpPr>
          <p:cNvPr id="3" name="Title 2"/>
          <p:cNvSpPr>
            <a:spLocks noGrp="1"/>
          </p:cNvSpPr>
          <p:nvPr>
            <p:ph type="title"/>
          </p:nvPr>
        </p:nvSpPr>
        <p:spPr/>
        <p:txBody>
          <a:bodyPr>
            <a:normAutofit fontScale="90000"/>
          </a:bodyPr>
          <a:lstStyle/>
          <a:p>
            <a:r>
              <a:rPr lang="en-US" dirty="0" smtClean="0"/>
              <a:t>Obstacles in Resolving Leadership Challenges</a:t>
            </a:r>
            <a:endParaRPr lang="en-US" dirty="0"/>
          </a:p>
        </p:txBody>
      </p:sp>
    </p:spTree>
    <p:extLst>
      <p:ext uri="{BB962C8B-B14F-4D97-AF65-F5344CB8AC3E}">
        <p14:creationId xmlns:p14="http://schemas.microsoft.com/office/powerpoint/2010/main" val="31037589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r>
              <a:rPr lang="en-US" dirty="0" smtClean="0"/>
              <a:t>Proper communication with client</a:t>
            </a:r>
          </a:p>
          <a:p>
            <a:endParaRPr lang="en-US" dirty="0"/>
          </a:p>
          <a:p>
            <a:r>
              <a:rPr lang="en-US" dirty="0" smtClean="0"/>
              <a:t>Setting objectives of each meeting</a:t>
            </a:r>
          </a:p>
          <a:p>
            <a:endParaRPr lang="en-US" dirty="0"/>
          </a:p>
          <a:p>
            <a:r>
              <a:rPr lang="en-US" dirty="0" smtClean="0"/>
              <a:t>Use of appropriate and respectful language</a:t>
            </a:r>
            <a:endParaRPr lang="en-US" dirty="0"/>
          </a:p>
        </p:txBody>
      </p:sp>
      <p:sp>
        <p:nvSpPr>
          <p:cNvPr id="3" name="Title 2"/>
          <p:cNvSpPr>
            <a:spLocks noGrp="1"/>
          </p:cNvSpPr>
          <p:nvPr>
            <p:ph type="title"/>
          </p:nvPr>
        </p:nvSpPr>
        <p:spPr/>
        <p:txBody>
          <a:bodyPr/>
          <a:lstStyle/>
          <a:p>
            <a:r>
              <a:rPr lang="en-US" dirty="0" smtClean="0"/>
              <a:t>Strategies to Overcome Barriers</a:t>
            </a:r>
            <a:endParaRPr lang="en-US" dirty="0"/>
          </a:p>
        </p:txBody>
      </p:sp>
    </p:spTree>
    <p:extLst>
      <p:ext uri="{BB962C8B-B14F-4D97-AF65-F5344CB8AC3E}">
        <p14:creationId xmlns:p14="http://schemas.microsoft.com/office/powerpoint/2010/main" val="155332382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53</TotalTime>
  <Words>1436</Words>
  <Application>Microsoft Office PowerPoint</Application>
  <PresentationFormat>On-screen Show (4:3)</PresentationFormat>
  <Paragraphs>129</Paragraphs>
  <Slides>15</Slides>
  <Notes>14</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Concourse</vt:lpstr>
      <vt:lpstr>MSLM Program</vt:lpstr>
      <vt:lpstr>Self-management</vt:lpstr>
      <vt:lpstr>Leadership Knowledge and Credibility</vt:lpstr>
      <vt:lpstr>Human Relations</vt:lpstr>
      <vt:lpstr>Understanding Goals and Objectives</vt:lpstr>
      <vt:lpstr>Innovativeness </vt:lpstr>
      <vt:lpstr>Resolving the Client’s Business Leadership Challenges </vt:lpstr>
      <vt:lpstr>Obstacles in Resolving Leadership Challenges</vt:lpstr>
      <vt:lpstr>Strategies to Overcome Barriers</vt:lpstr>
      <vt:lpstr>Strengths Identified</vt:lpstr>
      <vt:lpstr>Continued….</vt:lpstr>
      <vt:lpstr>Identifying Strengths</vt:lpstr>
      <vt:lpstr>Using Strengths in the Future</vt:lpstr>
      <vt:lpstr>Relevance of Client’s Project</vt:lpstr>
      <vt:lpstr> Conclusion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MSLM Program</dc:title>
  <dc:creator>user1</dc:creator>
  <cp:lastModifiedBy>user1</cp:lastModifiedBy>
  <cp:revision>8</cp:revision>
  <dcterms:created xsi:type="dcterms:W3CDTF">2017-03-09T14:41:04Z</dcterms:created>
  <dcterms:modified xsi:type="dcterms:W3CDTF">2017-03-09T15:34:42Z</dcterms:modified>
</cp:coreProperties>
</file>