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4973" autoAdjust="0"/>
  </p:normalViewPr>
  <p:slideViewPr>
    <p:cSldViewPr>
      <p:cViewPr varScale="1">
        <p:scale>
          <a:sx n="45" d="100"/>
          <a:sy n="45" d="100"/>
        </p:scale>
        <p:origin x="-516"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A40374-EF36-4546-B1AF-566AD1C76F47}" type="datetimeFigureOut">
              <a:rPr lang="en-US" smtClean="0"/>
              <a:t>5/16/2017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1ACDE6-F486-45C3-95BF-D43639FD9F27}" type="slidenum">
              <a:rPr lang="en-US" smtClean="0"/>
              <a:t>‹#›</a:t>
            </a:fld>
            <a:endParaRPr lang="en-US"/>
          </a:p>
        </p:txBody>
      </p:sp>
    </p:spTree>
    <p:extLst>
      <p:ext uri="{BB962C8B-B14F-4D97-AF65-F5344CB8AC3E}">
        <p14:creationId xmlns:p14="http://schemas.microsoft.com/office/powerpoint/2010/main" val="3477453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a:t>
            </a:fld>
            <a:endParaRPr lang="en-US"/>
          </a:p>
        </p:txBody>
      </p:sp>
    </p:spTree>
    <p:extLst>
      <p:ext uri="{BB962C8B-B14F-4D97-AF65-F5344CB8AC3E}">
        <p14:creationId xmlns:p14="http://schemas.microsoft.com/office/powerpoint/2010/main" val="9300828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state of mind that must be present to prove a murder is negligence. This is when a reasonable individual is aware of a unjustifiable and substantial risk that his/her behavior is illegal and under illegal situations for the victim. This means that engaging in unlawful acts that could endanger or harm a victim illegally is equal to murder such as killing a person while committing a felony. Reckless behavior or mental state also illustrates how an offender can disregard human life or unreasonable risk that leads to murder or killing. This includes issues such as driving drunk or recklessly. Additionally, one must have the knowledge in terms of being certain that their conduct will eventually lead to an illegal result even though their intention was not murder, such as grievous bodily harm.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10</a:t>
            </a:fld>
            <a:endParaRPr lang="en-US"/>
          </a:p>
        </p:txBody>
      </p:sp>
    </p:spTree>
    <p:extLst>
      <p:ext uri="{BB962C8B-B14F-4D97-AF65-F5344CB8AC3E}">
        <p14:creationId xmlns:p14="http://schemas.microsoft.com/office/powerpoint/2010/main" val="11993212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First-degree murder basically involves the intent to commit murder or kill another person with deliberation and predetermination. According to HHH, some states include murder by torture, lying in wait, and poison as first-degree murder. The first-degree murder involves a situation where a human being has been killed illegally or against the law. It must also be a situation where the defendant carried or committed the killing. The killing should also be intentional, deliberate, and premeditated. Intentional means that the defendant was planning or had commitment to killing a person or the victim. Deliberate also refers to the act of being prepared or thinking of killing the victim. Moreover, premeditation means having a reflection for a short period of time before committing the act of killing the victim. These three terms illustrate a defendant’s conscious reason to kill a victim. The manner in which these terms are applied and how first-degree murder is defined is founded on the need to fixing a penalty where jail time or death sentence.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91ACDE6-F486-45C3-95BF-D43639FD9F27}" type="slidenum">
              <a:rPr lang="en-US" smtClean="0"/>
              <a:t>2</a:t>
            </a:fld>
            <a:endParaRPr lang="en-US"/>
          </a:p>
        </p:txBody>
      </p:sp>
    </p:spTree>
    <p:extLst>
      <p:ext uri="{BB962C8B-B14F-4D97-AF65-F5344CB8AC3E}">
        <p14:creationId xmlns:p14="http://schemas.microsoft.com/office/powerpoint/2010/main" val="2163890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the prosecutor</a:t>
            </a:r>
            <a:r>
              <a:rPr lang="en-US" baseline="0" dirty="0" smtClean="0"/>
              <a:t> cannot prove that a defendant’s actions were intended to kill a victim, then the crime is treated as a second-degree murder. This means that all types of murder that do not involve a person intending to kill a victim are second-degree murder. In the first-degree murder, defendants are have a specific intent to killing the victim, meaning that they act knowing what the consequences are, which are for their victims to be dead. However, where defendants act in illegal manners such as shoot or beat a victim with not intention of killing them, then it is a second-degree murder. For instance, when a person beats or shoots at a victim who may later die of their injuries, the case can and mostly is viewed as a second-degree murder. Moreover, the prosecution does not have to prove to the court that a second-degree murder was premeditated.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3</a:t>
            </a:fld>
            <a:endParaRPr lang="en-US"/>
          </a:p>
        </p:txBody>
      </p:sp>
    </p:spTree>
    <p:extLst>
      <p:ext uri="{BB962C8B-B14F-4D97-AF65-F5344CB8AC3E}">
        <p14:creationId xmlns:p14="http://schemas.microsoft.com/office/powerpoint/2010/main" val="517727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Abandoned heart is also known</a:t>
            </a:r>
            <a:r>
              <a:rPr lang="en-US" baseline="0" dirty="0" smtClean="0"/>
              <a:t> as depraved heart where it is also a general intent crime where the perpetrator does not have an intent to kill or for someone to die. Under the Model Penal Code, abandoned heart murder applies when an individual’s act or behavior illustrates a thorough disregard for human life that ends up causing harm and ultimately death. For instance, shooting inside a night club may lead to someone being killed, meaning the perpetrator is culpable of abandoned heart murder even if they did not point the gun at anyone and had not intention to shoot any person or even for someone to die. Such murder often involves reckless behaviors such as street car racing, use of fireworks in pubic, or playing Russian roulette.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4</a:t>
            </a:fld>
            <a:endParaRPr lang="en-US"/>
          </a:p>
        </p:txBody>
      </p:sp>
    </p:spTree>
    <p:extLst>
      <p:ext uri="{BB962C8B-B14F-4D97-AF65-F5344CB8AC3E}">
        <p14:creationId xmlns:p14="http://schemas.microsoft.com/office/powerpoint/2010/main" val="1066876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Intent to cause grievous bodily harm resulting in death is a type of murder that can only be charged if the victim</a:t>
            </a:r>
            <a:r>
              <a:rPr lang="en-US" baseline="0" dirty="0" smtClean="0"/>
              <a:t> suffering from bodily harm dies afterwards due to the bodily harms. It is also a general intent crime since the perpetrator only has an intent to cause the victim serious injuries. However, the perpetrator does not have intent to kill or for the victim to die. However, if a person serious injures a victim and later even if for minutes or hours or days, the victim dies as a result to those injuries, that personal is culpable of murder under this law. In such cases, the prosecution does not have to prove the intent to kill or premeditation to cause death. This is sometimes equated to abandoned heart as well as second-degree murder mostly involving reckless behaviors.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5</a:t>
            </a:fld>
            <a:endParaRPr lang="en-US"/>
          </a:p>
        </p:txBody>
      </p:sp>
    </p:spTree>
    <p:extLst>
      <p:ext uri="{BB962C8B-B14F-4D97-AF65-F5344CB8AC3E}">
        <p14:creationId xmlns:p14="http://schemas.microsoft.com/office/powerpoint/2010/main" val="4261255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 common law, any act of killing or murder that</a:t>
            </a:r>
            <a:r>
              <a:rPr lang="en-US" baseline="0" dirty="0" smtClean="0"/>
              <a:t> occurred during the progress of a crime if known as a felony murder. This is based on the equivalence of the crime being associated that is mostly based on malice aforethought. When ever killings occur during the progress of a crime, it usually involves a serious crime. For instance, killings carried out during drug trafficking, robbery, or terrorism are felony murders. Therefore, the felony murder rule applies to both any illegal killings while committing or attempting to commit a crime. Although, the definition is not well defined by most states, some states still have categories for this rule. This is because for some reason, such killings can also be viewed as first or second-degree murders based on certain situations. However, some states such as Washington have first and second-degree felony murder. Overall, what causes the main difference in all these categories of murder is the premeditation, intention, and circumstance of the killing act.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6</a:t>
            </a:fld>
            <a:endParaRPr lang="en-US"/>
          </a:p>
        </p:txBody>
      </p:sp>
    </p:spTree>
    <p:extLst>
      <p:ext uri="{BB962C8B-B14F-4D97-AF65-F5344CB8AC3E}">
        <p14:creationId xmlns:p14="http://schemas.microsoft.com/office/powerpoint/2010/main" val="666272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Voluntary manslaughter</a:t>
            </a:r>
            <a:r>
              <a:rPr lang="en-US" baseline="0" dirty="0" smtClean="0"/>
              <a:t> is based on the concept of illegally killing a human being where the perpetrator had no previous intent of killing but acted out of provocation or “heat of passion”. This means that an offender who is culpable of voluntary manslaughter is in a situation of provocation where they find reasonable or adequate need or purpose of killing a victim. This only occurs when the provocation results in loosing self-control and the offender becomes emotionally or mentally disturbed leading them to kill a victim. In most cases, the concept of manslaughter is firstly derived from murder when it comes to law. Charges of murder can be reduced to voluntary manslaughter when there adequate evidence of provocation. The provocation has to be so intense that it is proved the offender acted in the heat of passion where an intentional act is required despite not from the offender.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7</a:t>
            </a:fld>
            <a:endParaRPr lang="en-US"/>
          </a:p>
        </p:txBody>
      </p:sp>
    </p:spTree>
    <p:extLst>
      <p:ext uri="{BB962C8B-B14F-4D97-AF65-F5344CB8AC3E}">
        <p14:creationId xmlns:p14="http://schemas.microsoft.com/office/powerpoint/2010/main" val="204545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concept of involuntary manslaughter is based on cases where a person may</a:t>
            </a:r>
            <a:r>
              <a:rPr lang="en-US" baseline="0" dirty="0" smtClean="0"/>
              <a:t> die without anyone intending to kill them, but based on some else’s culpable and gross negligence. It refers to the unintentional killing of an individual without intention. All other cases or laws are based on some sort of intention to kill or provocation  that results in an intention to kill. However, in the involuntary manslaughter there is no intention whatsoever. It is basically the result of a killing due to unlawful acts or criminal negligence. This involves minor crimes or criminal negligence such as driving recklessly or bar owners closing fire exits. Such acts are purely not intentional, but in case they lead to someone dying, they </a:t>
            </a:r>
            <a:r>
              <a:rPr lang="en-US" baseline="0" dirty="0" err="1" smtClean="0"/>
              <a:t>offeners</a:t>
            </a:r>
            <a:r>
              <a:rPr lang="en-US" baseline="0" dirty="0" smtClean="0"/>
              <a:t> may be culpable of involuntary manslaughter.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8</a:t>
            </a:fld>
            <a:endParaRPr lang="en-US"/>
          </a:p>
        </p:txBody>
      </p:sp>
    </p:spTree>
    <p:extLst>
      <p:ext uri="{BB962C8B-B14F-4D97-AF65-F5344CB8AC3E}">
        <p14:creationId xmlns:p14="http://schemas.microsoft.com/office/powerpoint/2010/main" val="3485542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requirement for mental state of murder is intention. Intention</a:t>
            </a:r>
            <a:r>
              <a:rPr lang="en-US" baseline="0" dirty="0" smtClean="0"/>
              <a:t> is simply malice aforethought where one has a plan or knowingly commits the act of killing. The intention also refers to knowing or understanding the consequences of an act of the act of killing. Therefore, for a murder case, the offender must have an intention to kill through a prior foresight of what how they will act and what the consequences will be. Despite the confusing interpretation in most murder cases, the intention to kill offers the first mental state of pursuing a murder case. Secondly, premeditation refers to the development of a conscious to kill. This illustrates a purpose for killing and the hopes of certain circumstances to exist. Again, motive is also a mental state for murder since an offender can lack the intent to kill, but their motives lead them to kill their victim. For instance, if a person kills an individual to take their money, they are guilty of murder.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9</a:t>
            </a:fld>
            <a:endParaRPr lang="en-US"/>
          </a:p>
        </p:txBody>
      </p:sp>
    </p:spTree>
    <p:extLst>
      <p:ext uri="{BB962C8B-B14F-4D97-AF65-F5344CB8AC3E}">
        <p14:creationId xmlns:p14="http://schemas.microsoft.com/office/powerpoint/2010/main" val="3315328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1FB6D93-A165-4272-8ECF-9A308884E0F9}"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1815218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FB6D93-A165-4272-8ECF-9A308884E0F9}"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335060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FB6D93-A165-4272-8ECF-9A308884E0F9}"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10437767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1FB6D93-A165-4272-8ECF-9A308884E0F9}"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25696507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1FB6D93-A165-4272-8ECF-9A308884E0F9}" type="datetimeFigureOut">
              <a:rPr lang="en-US" smtClean="0"/>
              <a:t>5/16/2017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1412550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1FB6D93-A165-4272-8ECF-9A308884E0F9}"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29365456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1FB6D93-A165-4272-8ECF-9A308884E0F9}" type="datetimeFigureOut">
              <a:rPr lang="en-US" smtClean="0"/>
              <a:t>5/16/2017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356306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1FB6D93-A165-4272-8ECF-9A308884E0F9}" type="datetimeFigureOut">
              <a:rPr lang="en-US" smtClean="0"/>
              <a:t>5/16/2017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1960841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B6D93-A165-4272-8ECF-9A308884E0F9}" type="datetimeFigureOut">
              <a:rPr lang="en-US" smtClean="0"/>
              <a:t>5/16/2017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119462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FB6D93-A165-4272-8ECF-9A308884E0F9}"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13272364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1FB6D93-A165-4272-8ECF-9A308884E0F9}" type="datetimeFigureOut">
              <a:rPr lang="en-US" smtClean="0"/>
              <a:t>5/16/2017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4A4C-CBF0-4317-A897-996C458D1E39}" type="slidenum">
              <a:rPr lang="en-US" smtClean="0"/>
              <a:t>‹#›</a:t>
            </a:fld>
            <a:endParaRPr lang="en-US"/>
          </a:p>
        </p:txBody>
      </p:sp>
    </p:spTree>
    <p:extLst>
      <p:ext uri="{BB962C8B-B14F-4D97-AF65-F5344CB8AC3E}">
        <p14:creationId xmlns:p14="http://schemas.microsoft.com/office/powerpoint/2010/main" val="695944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FB6D93-A165-4272-8ECF-9A308884E0F9}" type="datetimeFigureOut">
              <a:rPr lang="en-US" smtClean="0"/>
              <a:t>5/16/2017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3164A4C-CBF0-4317-A897-996C458D1E39}" type="slidenum">
              <a:rPr lang="en-US" smtClean="0"/>
              <a:t>‹#›</a:t>
            </a:fld>
            <a:endParaRPr lang="en-US"/>
          </a:p>
        </p:txBody>
      </p:sp>
    </p:spTree>
    <p:extLst>
      <p:ext uri="{BB962C8B-B14F-4D97-AF65-F5344CB8AC3E}">
        <p14:creationId xmlns:p14="http://schemas.microsoft.com/office/powerpoint/2010/main" val="11669663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Criminal Law: Murder</a:t>
            </a:r>
            <a:endParaRPr lang="en-US" dirty="0"/>
          </a:p>
        </p:txBody>
      </p:sp>
      <p:sp>
        <p:nvSpPr>
          <p:cNvPr id="3" name="Subtitle 2"/>
          <p:cNvSpPr>
            <a:spLocks noGrp="1"/>
          </p:cNvSpPr>
          <p:nvPr>
            <p:ph type="subTitle" idx="1"/>
          </p:nvPr>
        </p:nvSpPr>
        <p:spPr/>
        <p:txBody>
          <a:bodyPr/>
          <a:lstStyle/>
          <a:p>
            <a:r>
              <a:rPr lang="en-US" dirty="0" smtClean="0">
                <a:solidFill>
                  <a:schemeClr val="tx1"/>
                </a:solidFill>
              </a:rPr>
              <a:t>Student’s Name</a:t>
            </a:r>
          </a:p>
          <a:p>
            <a:r>
              <a:rPr lang="en-US" dirty="0" smtClean="0">
                <a:solidFill>
                  <a:schemeClr val="tx1"/>
                </a:solidFill>
              </a:rPr>
              <a:t>Institutional Affiliation </a:t>
            </a:r>
            <a:endParaRPr lang="en-US" dirty="0">
              <a:solidFill>
                <a:schemeClr val="tx1"/>
              </a:solidFill>
            </a:endParaRPr>
          </a:p>
        </p:txBody>
      </p:sp>
    </p:spTree>
    <p:extLst>
      <p:ext uri="{BB962C8B-B14F-4D97-AF65-F5344CB8AC3E}">
        <p14:creationId xmlns:p14="http://schemas.microsoft.com/office/powerpoint/2010/main" val="3459855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States of Murder Contd.</a:t>
            </a:r>
            <a:endParaRPr lang="en-US" dirty="0"/>
          </a:p>
        </p:txBody>
      </p:sp>
      <p:sp>
        <p:nvSpPr>
          <p:cNvPr id="3" name="Content Placeholder 2"/>
          <p:cNvSpPr>
            <a:spLocks noGrp="1"/>
          </p:cNvSpPr>
          <p:nvPr>
            <p:ph idx="1"/>
          </p:nvPr>
        </p:nvSpPr>
        <p:spPr/>
        <p:txBody>
          <a:bodyPr/>
          <a:lstStyle/>
          <a:p>
            <a:r>
              <a:rPr lang="en-US" dirty="0" smtClean="0"/>
              <a:t>Negligence.</a:t>
            </a:r>
          </a:p>
          <a:p>
            <a:r>
              <a:rPr lang="en-US" dirty="0" smtClean="0"/>
              <a:t>Recklessness.</a:t>
            </a:r>
          </a:p>
          <a:p>
            <a:r>
              <a:rPr lang="en-US" dirty="0" smtClean="0"/>
              <a:t>Knowledge. </a:t>
            </a:r>
            <a:endParaRPr lang="en-US" dirty="0"/>
          </a:p>
        </p:txBody>
      </p:sp>
    </p:spTree>
    <p:extLst>
      <p:ext uri="{BB962C8B-B14F-4D97-AF65-F5344CB8AC3E}">
        <p14:creationId xmlns:p14="http://schemas.microsoft.com/office/powerpoint/2010/main" val="936735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t>
            </a:r>
            <a:r>
              <a:rPr lang="en-US" dirty="0" smtClean="0"/>
              <a:t>sychopathological Theories of Murder: Biological</a:t>
            </a:r>
            <a:endParaRPr lang="en-US" dirty="0"/>
          </a:p>
        </p:txBody>
      </p:sp>
      <p:sp>
        <p:nvSpPr>
          <p:cNvPr id="3" name="Content Placeholder 2"/>
          <p:cNvSpPr>
            <a:spLocks noGrp="1"/>
          </p:cNvSpPr>
          <p:nvPr>
            <p:ph idx="1"/>
          </p:nvPr>
        </p:nvSpPr>
        <p:spPr/>
        <p:txBody>
          <a:bodyPr/>
          <a:lstStyle/>
          <a:p>
            <a:r>
              <a:rPr lang="en-US" dirty="0" smtClean="0"/>
              <a:t>Biological.</a:t>
            </a:r>
          </a:p>
          <a:p>
            <a:endParaRPr lang="en-US" dirty="0"/>
          </a:p>
        </p:txBody>
      </p:sp>
    </p:spTree>
    <p:extLst>
      <p:ext uri="{BB962C8B-B14F-4D97-AF65-F5344CB8AC3E}">
        <p14:creationId xmlns:p14="http://schemas.microsoft.com/office/powerpoint/2010/main" val="3154093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First-Degree Murder</a:t>
            </a:r>
            <a:endParaRPr lang="en-US" dirty="0"/>
          </a:p>
        </p:txBody>
      </p:sp>
      <p:sp>
        <p:nvSpPr>
          <p:cNvPr id="3" name="Content Placeholder 2"/>
          <p:cNvSpPr>
            <a:spLocks noGrp="1"/>
          </p:cNvSpPr>
          <p:nvPr>
            <p:ph idx="1"/>
          </p:nvPr>
        </p:nvSpPr>
        <p:spPr/>
        <p:txBody>
          <a:bodyPr/>
          <a:lstStyle/>
          <a:p>
            <a:r>
              <a:rPr lang="en-US" dirty="0" smtClean="0"/>
              <a:t>Intent to commit murder with premeditation and deliberation.</a:t>
            </a:r>
          </a:p>
          <a:p>
            <a:r>
              <a:rPr lang="en-US" dirty="0" smtClean="0"/>
              <a:t>Murder by torture, by lying in wait, or by poison.</a:t>
            </a:r>
          </a:p>
          <a:p>
            <a:r>
              <a:rPr lang="en-US" dirty="0" smtClean="0"/>
              <a:t> where a victim is illegally killed.</a:t>
            </a:r>
          </a:p>
          <a:p>
            <a:r>
              <a:rPr lang="en-US" dirty="0" smtClean="0"/>
              <a:t>Defendant carried out the killing.</a:t>
            </a:r>
          </a:p>
          <a:p>
            <a:r>
              <a:rPr lang="en-US" dirty="0" smtClean="0"/>
              <a:t>Killing was deliberate, intentional, and premeditated. </a:t>
            </a:r>
          </a:p>
        </p:txBody>
      </p:sp>
    </p:spTree>
    <p:extLst>
      <p:ext uri="{BB962C8B-B14F-4D97-AF65-F5344CB8AC3E}">
        <p14:creationId xmlns:p14="http://schemas.microsoft.com/office/powerpoint/2010/main" val="11912659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Second-Degree Murder</a:t>
            </a:r>
            <a:endParaRPr lang="en-US" dirty="0"/>
          </a:p>
        </p:txBody>
      </p:sp>
      <p:sp>
        <p:nvSpPr>
          <p:cNvPr id="3" name="Content Placeholder 2"/>
          <p:cNvSpPr>
            <a:spLocks noGrp="1"/>
          </p:cNvSpPr>
          <p:nvPr>
            <p:ph idx="1"/>
          </p:nvPr>
        </p:nvSpPr>
        <p:spPr/>
        <p:txBody>
          <a:bodyPr/>
          <a:lstStyle/>
          <a:p>
            <a:r>
              <a:rPr lang="en-US" dirty="0" smtClean="0"/>
              <a:t>All types of murder where premeditation cannot be proven.</a:t>
            </a:r>
          </a:p>
          <a:p>
            <a:r>
              <a:rPr lang="en-US" dirty="0" smtClean="0"/>
              <a:t>General intent crime.</a:t>
            </a:r>
          </a:p>
          <a:p>
            <a:r>
              <a:rPr lang="en-US" dirty="0" smtClean="0"/>
              <a:t>Defendant does intends to kill.</a:t>
            </a:r>
          </a:p>
          <a:p>
            <a:r>
              <a:rPr lang="en-US" dirty="0" smtClean="0"/>
              <a:t>Defendant does not intend consequences.</a:t>
            </a:r>
          </a:p>
          <a:p>
            <a:endParaRPr lang="en-US" dirty="0"/>
          </a:p>
        </p:txBody>
      </p:sp>
    </p:spTree>
    <p:extLst>
      <p:ext uri="{BB962C8B-B14F-4D97-AF65-F5344CB8AC3E}">
        <p14:creationId xmlns:p14="http://schemas.microsoft.com/office/powerpoint/2010/main" val="3183339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Abandoned Heart</a:t>
            </a:r>
            <a:endParaRPr lang="en-US" dirty="0"/>
          </a:p>
        </p:txBody>
      </p:sp>
      <p:sp>
        <p:nvSpPr>
          <p:cNvPr id="3" name="Content Placeholder 2"/>
          <p:cNvSpPr>
            <a:spLocks noGrp="1"/>
          </p:cNvSpPr>
          <p:nvPr>
            <p:ph idx="1"/>
          </p:nvPr>
        </p:nvSpPr>
        <p:spPr/>
        <p:txBody>
          <a:bodyPr/>
          <a:lstStyle/>
          <a:p>
            <a:r>
              <a:rPr lang="en-US" dirty="0" smtClean="0"/>
              <a:t>Form of general intent crime.</a:t>
            </a:r>
          </a:p>
          <a:p>
            <a:r>
              <a:rPr lang="en-US" dirty="0" smtClean="0"/>
              <a:t>Defendant has not intent to harm or kill anyone.</a:t>
            </a:r>
          </a:p>
          <a:p>
            <a:r>
              <a:rPr lang="en-US" dirty="0" smtClean="0"/>
              <a:t>Acts that disregard human life.</a:t>
            </a:r>
          </a:p>
          <a:p>
            <a:r>
              <a:rPr lang="en-US" dirty="0" smtClean="0"/>
              <a:t>Reckless behaviors that end in deaths.</a:t>
            </a:r>
          </a:p>
        </p:txBody>
      </p:sp>
    </p:spTree>
    <p:extLst>
      <p:ext uri="{BB962C8B-B14F-4D97-AF65-F5344CB8AC3E}">
        <p14:creationId xmlns:p14="http://schemas.microsoft.com/office/powerpoint/2010/main" val="2718965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Intent to Cause Grievous Bodily Harm Resulting in Death</a:t>
            </a:r>
            <a:endParaRPr lang="en-US" dirty="0"/>
          </a:p>
        </p:txBody>
      </p:sp>
      <p:sp>
        <p:nvSpPr>
          <p:cNvPr id="3" name="Content Placeholder 2"/>
          <p:cNvSpPr>
            <a:spLocks noGrp="1"/>
          </p:cNvSpPr>
          <p:nvPr>
            <p:ph idx="1"/>
          </p:nvPr>
        </p:nvSpPr>
        <p:spPr/>
        <p:txBody>
          <a:bodyPr/>
          <a:lstStyle/>
          <a:p>
            <a:r>
              <a:rPr lang="en-US" dirty="0" smtClean="0"/>
              <a:t>General intent crime.</a:t>
            </a:r>
          </a:p>
          <a:p>
            <a:r>
              <a:rPr lang="en-US" dirty="0" smtClean="0"/>
              <a:t>Intent to cause serious bodily harm.</a:t>
            </a:r>
          </a:p>
          <a:p>
            <a:r>
              <a:rPr lang="en-US" dirty="0" smtClean="0"/>
              <a:t>No intent to cause death or kill.</a:t>
            </a:r>
          </a:p>
          <a:p>
            <a:r>
              <a:rPr lang="en-US" dirty="0" smtClean="0"/>
              <a:t>Often arises when actions of bodily harm result in death.</a:t>
            </a:r>
            <a:endParaRPr lang="en-US" dirty="0"/>
          </a:p>
        </p:txBody>
      </p:sp>
    </p:spTree>
    <p:extLst>
      <p:ext uri="{BB962C8B-B14F-4D97-AF65-F5344CB8AC3E}">
        <p14:creationId xmlns:p14="http://schemas.microsoft.com/office/powerpoint/2010/main" val="408813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Felony Murder Rule</a:t>
            </a:r>
            <a:endParaRPr lang="en-US" dirty="0"/>
          </a:p>
        </p:txBody>
      </p:sp>
      <p:sp>
        <p:nvSpPr>
          <p:cNvPr id="3" name="Content Placeholder 2"/>
          <p:cNvSpPr>
            <a:spLocks noGrp="1"/>
          </p:cNvSpPr>
          <p:nvPr>
            <p:ph idx="1"/>
          </p:nvPr>
        </p:nvSpPr>
        <p:spPr/>
        <p:txBody>
          <a:bodyPr/>
          <a:lstStyle/>
          <a:p>
            <a:r>
              <a:rPr lang="en-US" dirty="0" smtClean="0"/>
              <a:t>Murder occurring during a felony (crime).</a:t>
            </a:r>
          </a:p>
          <a:p>
            <a:r>
              <a:rPr lang="en-US" dirty="0" smtClean="0"/>
              <a:t>Based on malice.</a:t>
            </a:r>
          </a:p>
          <a:p>
            <a:r>
              <a:rPr lang="en-US" dirty="0" smtClean="0"/>
              <a:t>Involves serious and dangerous felonies.</a:t>
            </a:r>
          </a:p>
          <a:p>
            <a:r>
              <a:rPr lang="en-US" dirty="0" smtClean="0"/>
              <a:t>Involves unlawful killing while committing or attempting to commit crime.</a:t>
            </a:r>
            <a:endParaRPr lang="en-US" dirty="0"/>
          </a:p>
        </p:txBody>
      </p:sp>
    </p:spTree>
    <p:extLst>
      <p:ext uri="{BB962C8B-B14F-4D97-AF65-F5344CB8AC3E}">
        <p14:creationId xmlns:p14="http://schemas.microsoft.com/office/powerpoint/2010/main" val="874318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Voluntary Manslaughter </a:t>
            </a:r>
            <a:endParaRPr lang="en-US" dirty="0"/>
          </a:p>
        </p:txBody>
      </p:sp>
      <p:sp>
        <p:nvSpPr>
          <p:cNvPr id="3" name="Content Placeholder 2"/>
          <p:cNvSpPr>
            <a:spLocks noGrp="1"/>
          </p:cNvSpPr>
          <p:nvPr>
            <p:ph idx="1"/>
          </p:nvPr>
        </p:nvSpPr>
        <p:spPr/>
        <p:txBody>
          <a:bodyPr/>
          <a:lstStyle/>
          <a:p>
            <a:r>
              <a:rPr lang="en-US" dirty="0" smtClean="0"/>
              <a:t>Illegal killing of a victim.</a:t>
            </a:r>
          </a:p>
          <a:p>
            <a:r>
              <a:rPr lang="en-US" dirty="0" smtClean="0"/>
              <a:t>Committed in a reckless manner with not intent to kill.</a:t>
            </a:r>
          </a:p>
          <a:p>
            <a:r>
              <a:rPr lang="en-US" dirty="0" smtClean="0"/>
              <a:t>Occurs during “heat of passion”.</a:t>
            </a:r>
          </a:p>
          <a:p>
            <a:r>
              <a:rPr lang="en-US" dirty="0" smtClean="0"/>
              <a:t>A result of provocation.</a:t>
            </a:r>
          </a:p>
          <a:p>
            <a:r>
              <a:rPr lang="en-US" dirty="0" smtClean="0"/>
              <a:t>Involves extreme emotional or mental disturbance.</a:t>
            </a:r>
            <a:endParaRPr lang="en-US" dirty="0"/>
          </a:p>
        </p:txBody>
      </p:sp>
    </p:spTree>
    <p:extLst>
      <p:ext uri="{BB962C8B-B14F-4D97-AF65-F5344CB8AC3E}">
        <p14:creationId xmlns:p14="http://schemas.microsoft.com/office/powerpoint/2010/main" val="3616781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Involuntary Manslaughter</a:t>
            </a:r>
            <a:endParaRPr lang="en-US" dirty="0"/>
          </a:p>
        </p:txBody>
      </p:sp>
      <p:sp>
        <p:nvSpPr>
          <p:cNvPr id="3" name="Content Placeholder 2"/>
          <p:cNvSpPr>
            <a:spLocks noGrp="1"/>
          </p:cNvSpPr>
          <p:nvPr>
            <p:ph idx="1"/>
          </p:nvPr>
        </p:nvSpPr>
        <p:spPr/>
        <p:txBody>
          <a:bodyPr/>
          <a:lstStyle/>
          <a:p>
            <a:r>
              <a:rPr lang="en-US" dirty="0" smtClean="0"/>
              <a:t>Unintentional killing of another person.</a:t>
            </a:r>
          </a:p>
          <a:p>
            <a:r>
              <a:rPr lang="en-US" dirty="0" smtClean="0"/>
              <a:t>Caused during commission of an illegal act that does not amount to a felony.</a:t>
            </a:r>
          </a:p>
          <a:p>
            <a:r>
              <a:rPr lang="en-US" dirty="0" smtClean="0"/>
              <a:t>As a result of criminal negligence.</a:t>
            </a:r>
          </a:p>
          <a:p>
            <a:r>
              <a:rPr lang="en-US" dirty="0" smtClean="0"/>
              <a:t>As a result of failure to perform legal responsibility.</a:t>
            </a:r>
          </a:p>
          <a:p>
            <a:endParaRPr lang="en-US" dirty="0" smtClean="0"/>
          </a:p>
          <a:p>
            <a:endParaRPr lang="en-US" dirty="0"/>
          </a:p>
        </p:txBody>
      </p:sp>
    </p:spTree>
    <p:extLst>
      <p:ext uri="{BB962C8B-B14F-4D97-AF65-F5344CB8AC3E}">
        <p14:creationId xmlns:p14="http://schemas.microsoft.com/office/powerpoint/2010/main" val="3935374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States of Murder</a:t>
            </a:r>
            <a:endParaRPr lang="en-US" dirty="0"/>
          </a:p>
        </p:txBody>
      </p:sp>
      <p:sp>
        <p:nvSpPr>
          <p:cNvPr id="3" name="Content Placeholder 2"/>
          <p:cNvSpPr>
            <a:spLocks noGrp="1"/>
          </p:cNvSpPr>
          <p:nvPr>
            <p:ph idx="1"/>
          </p:nvPr>
        </p:nvSpPr>
        <p:spPr/>
        <p:txBody>
          <a:bodyPr/>
          <a:lstStyle/>
          <a:p>
            <a:r>
              <a:rPr lang="en-US" dirty="0" smtClean="0"/>
              <a:t>Intention.</a:t>
            </a:r>
          </a:p>
          <a:p>
            <a:r>
              <a:rPr lang="en-US" dirty="0" smtClean="0"/>
              <a:t>Premeditation.</a:t>
            </a:r>
          </a:p>
          <a:p>
            <a:r>
              <a:rPr lang="en-US" dirty="0" smtClean="0"/>
              <a:t>Motive.</a:t>
            </a:r>
          </a:p>
          <a:p>
            <a:endParaRPr lang="en-US" dirty="0"/>
          </a:p>
        </p:txBody>
      </p:sp>
    </p:spTree>
    <p:extLst>
      <p:ext uri="{BB962C8B-B14F-4D97-AF65-F5344CB8AC3E}">
        <p14:creationId xmlns:p14="http://schemas.microsoft.com/office/powerpoint/2010/main" val="58445178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584</TotalTime>
  <Words>1738</Words>
  <Application>Microsoft Office PowerPoint</Application>
  <PresentationFormat>On-screen Show (4:3)</PresentationFormat>
  <Paragraphs>69</Paragraphs>
  <Slides>11</Slides>
  <Notes>10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Criminal Law: Murder</vt:lpstr>
      <vt:lpstr>First-Degree Murder</vt:lpstr>
      <vt:lpstr>Second-Degree Murder</vt:lpstr>
      <vt:lpstr>Abandoned Heart</vt:lpstr>
      <vt:lpstr>Intent to Cause Grievous Bodily Harm Resulting in Death</vt:lpstr>
      <vt:lpstr>Felony Murder Rule</vt:lpstr>
      <vt:lpstr>Voluntary Manslaughter </vt:lpstr>
      <vt:lpstr>Involuntary Manslaughter</vt:lpstr>
      <vt:lpstr>Mental States of Murder</vt:lpstr>
      <vt:lpstr>Mental States of Murder Contd.</vt:lpstr>
      <vt:lpstr>Psychopathological Theories of Murder: Biological</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32</cp:revision>
  <dcterms:created xsi:type="dcterms:W3CDTF">2017-05-16T11:48:40Z</dcterms:created>
  <dcterms:modified xsi:type="dcterms:W3CDTF">2017-05-16T21:32:47Z</dcterms:modified>
</cp:coreProperties>
</file>