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000" autoAdjust="0"/>
    <p:restoredTop sz="85271" autoAdjust="0"/>
  </p:normalViewPr>
  <p:slideViewPr>
    <p:cSldViewPr>
      <p:cViewPr varScale="1">
        <p:scale>
          <a:sx n="45" d="100"/>
          <a:sy n="45" d="100"/>
        </p:scale>
        <p:origin x="-1430" y="-8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875736A-0C97-47EC-984F-6BDC7D5B3762}" type="datetimeFigureOut">
              <a:rPr lang="en-US" smtClean="0"/>
              <a:pPr/>
              <a:t>11-Nov-17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4EADE9D-864A-46BB-B0EC-99DB2F42AD1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Times New Roman" pitchFamily="18" charset="0"/>
                <a:ea typeface="+mn-ea"/>
                <a:cs typeface="Times New Roman" pitchFamily="18" charset="0"/>
              </a:rPr>
              <a:t>A social issue refers to a situation in which a large part of the society is affected by the condition (</a:t>
            </a:r>
            <a:r>
              <a:rPr lang="en-US" sz="1200" dirty="0" smtClean="0">
                <a:latin typeface="Times New Roman" pitchFamily="18" charset="0"/>
                <a:cs typeface="Times New Roman" pitchFamily="18" charset="0"/>
              </a:rPr>
              <a:t>Katz, 2015)</a:t>
            </a:r>
            <a:r>
              <a:rPr lang="en-US" sz="1200" kern="1200" dirty="0" smtClean="0">
                <a:solidFill>
                  <a:schemeClr val="tx1"/>
                </a:solidFill>
                <a:latin typeface="Times New Roman" pitchFamily="18" charset="0"/>
                <a:ea typeface="+mn-ea"/>
                <a:cs typeface="Times New Roman" pitchFamily="18" charset="0"/>
              </a:rPr>
              <a:t>. Every affected individual endeavors to alleviate their situation given the magnitude of the problem despite the challenges. The social issues often require the intervention of either collectively or through associations that work to alleviate the people’s suffering within the particular environment (</a:t>
            </a:r>
            <a:r>
              <a:rPr lang="en-US" sz="1200" dirty="0" smtClean="0">
                <a:latin typeface="Times New Roman" pitchFamily="18" charset="0"/>
                <a:cs typeface="Times New Roman" pitchFamily="18" charset="0"/>
              </a:rPr>
              <a:t>Katz, 2015)</a:t>
            </a:r>
            <a:r>
              <a:rPr lang="en-US" sz="1200" kern="1200" dirty="0" smtClean="0">
                <a:solidFill>
                  <a:schemeClr val="tx1"/>
                </a:solidFill>
                <a:latin typeface="Times New Roman" pitchFamily="18" charset="0"/>
                <a:ea typeface="+mn-ea"/>
                <a:cs typeface="Times New Roman" pitchFamily="18" charset="0"/>
              </a:rPr>
              <a:t>.</a:t>
            </a:r>
          </a:p>
          <a:p>
            <a:r>
              <a:rPr lang="en-US" sz="1200" kern="1200" dirty="0" smtClean="0">
                <a:solidFill>
                  <a:schemeClr val="tx1"/>
                </a:solidFill>
                <a:latin typeface="Times New Roman" pitchFamily="18" charset="0"/>
                <a:ea typeface="+mn-ea"/>
                <a:cs typeface="Times New Roman" pitchFamily="18" charset="0"/>
              </a:rPr>
              <a:t>Across many societies in the world, poverty is a social problem and an issue deeply rooted in many societies (</a:t>
            </a:r>
            <a:r>
              <a:rPr lang="en-US" sz="1200" dirty="0" smtClean="0">
                <a:latin typeface="Times New Roman" pitchFamily="18" charset="0"/>
                <a:cs typeface="Times New Roman" pitchFamily="18" charset="0"/>
              </a:rPr>
              <a:t>Katz, 2015)</a:t>
            </a:r>
            <a:r>
              <a:rPr lang="en-US" sz="1200" kern="1200" dirty="0" smtClean="0">
                <a:solidFill>
                  <a:schemeClr val="tx1"/>
                </a:solidFill>
                <a:latin typeface="Times New Roman" pitchFamily="18" charset="0"/>
                <a:ea typeface="+mn-ea"/>
                <a:cs typeface="Times New Roman" pitchFamily="18" charset="0"/>
              </a:rPr>
              <a:t>.</a:t>
            </a:r>
            <a:endParaRPr lang="en-US" sz="1200" kern="1200" dirty="0">
              <a:solidFill>
                <a:schemeClr val="tx1"/>
              </a:solidFill>
              <a:latin typeface="Times New Roman" pitchFamily="18" charset="0"/>
              <a:ea typeface="+mn-ea"/>
              <a:cs typeface="Times New Roman" pitchFamily="18" charset="0"/>
            </a:endParaRPr>
          </a:p>
        </p:txBody>
      </p:sp>
      <p:sp>
        <p:nvSpPr>
          <p:cNvPr id="4" name="Slide Number Placeholder 3"/>
          <p:cNvSpPr>
            <a:spLocks noGrp="1"/>
          </p:cNvSpPr>
          <p:nvPr>
            <p:ph type="sldNum" sz="quarter" idx="10"/>
          </p:nvPr>
        </p:nvSpPr>
        <p:spPr/>
        <p:txBody>
          <a:bodyPr/>
          <a:lstStyle/>
          <a:p>
            <a:fld id="{54EADE9D-864A-46BB-B0EC-99DB2F42AD18}"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Times New Roman" pitchFamily="18" charset="0"/>
                <a:ea typeface="+mn-ea"/>
                <a:cs typeface="Times New Roman" pitchFamily="18" charset="0"/>
              </a:rPr>
              <a:t>Through the structural functionalism theory, poverty is viewed as a positive function in the society as it serves to explain the social lives of individuals (</a:t>
            </a:r>
            <a:r>
              <a:rPr lang="en-US" sz="1200" kern="1200" dirty="0" err="1" smtClean="0">
                <a:solidFill>
                  <a:schemeClr val="tx1"/>
                </a:solidFill>
                <a:latin typeface="Times New Roman" pitchFamily="18" charset="0"/>
                <a:ea typeface="+mn-ea"/>
                <a:cs typeface="Times New Roman" pitchFamily="18" charset="0"/>
              </a:rPr>
              <a:t>Gorski</a:t>
            </a:r>
            <a:r>
              <a:rPr lang="en-US" sz="1200" kern="1200" dirty="0" smtClean="0">
                <a:solidFill>
                  <a:schemeClr val="tx1"/>
                </a:solidFill>
                <a:latin typeface="Times New Roman" pitchFamily="18" charset="0"/>
                <a:ea typeface="+mn-ea"/>
                <a:cs typeface="Times New Roman" pitchFamily="18" charset="0"/>
              </a:rPr>
              <a:t>, 2017). As such, the theory regards poverty as a macro level issue owing to the benefits it offers to the society in general as opposed to the individual problems it creates. </a:t>
            </a:r>
          </a:p>
        </p:txBody>
      </p:sp>
      <p:sp>
        <p:nvSpPr>
          <p:cNvPr id="4" name="Slide Number Placeholder 3"/>
          <p:cNvSpPr>
            <a:spLocks noGrp="1"/>
          </p:cNvSpPr>
          <p:nvPr>
            <p:ph type="sldNum" sz="quarter" idx="10"/>
          </p:nvPr>
        </p:nvSpPr>
        <p:spPr/>
        <p:txBody>
          <a:bodyPr/>
          <a:lstStyle/>
          <a:p>
            <a:fld id="{54EADE9D-864A-46BB-B0EC-99DB2F42AD18}"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200000"/>
              </a:lnSpc>
            </a:pPr>
            <a:r>
              <a:rPr lang="en-US" dirty="0" smtClean="0">
                <a:latin typeface="Times New Roman" pitchFamily="18" charset="0"/>
                <a:cs typeface="Times New Roman" pitchFamily="18" charset="0"/>
              </a:rPr>
              <a:t>The theory explains the role of the rich in ensuring that the poor are kept busy through the low paid roles within the society (</a:t>
            </a:r>
            <a:r>
              <a:rPr lang="en-US" sz="1200" dirty="0" smtClean="0">
                <a:latin typeface="Times New Roman" pitchFamily="18" charset="0"/>
                <a:cs typeface="Times New Roman" pitchFamily="18" charset="0"/>
              </a:rPr>
              <a:t>Katz, 2015)</a:t>
            </a:r>
            <a:r>
              <a:rPr lang="en-US" dirty="0" smtClean="0">
                <a:latin typeface="Times New Roman" pitchFamily="18" charset="0"/>
                <a:cs typeface="Times New Roman" pitchFamily="18" charset="0"/>
              </a:rPr>
              <a:t>. In</a:t>
            </a:r>
            <a:r>
              <a:rPr lang="en-US" baseline="0" dirty="0" smtClean="0">
                <a:latin typeface="Times New Roman" pitchFamily="18" charset="0"/>
                <a:cs typeface="Times New Roman" pitchFamily="18" charset="0"/>
              </a:rPr>
              <a:t> addition, the theory highlights the role of stratification in reducing the societal burden and ensuring that most of the extra funds can be channeled in assisting the individuals (</a:t>
            </a:r>
            <a:r>
              <a:rPr lang="en-US" sz="1200" dirty="0" smtClean="0">
                <a:latin typeface="Times New Roman" pitchFamily="18" charset="0"/>
                <a:cs typeface="Times New Roman" pitchFamily="18" charset="0"/>
              </a:rPr>
              <a:t>Katz, 2015)</a:t>
            </a:r>
            <a:r>
              <a:rPr lang="en-US" baseline="0"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54EADE9D-864A-46BB-B0EC-99DB2F42AD18}"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Times New Roman" pitchFamily="18" charset="0"/>
                <a:ea typeface="+mn-ea"/>
                <a:cs typeface="Times New Roman" pitchFamily="18" charset="0"/>
              </a:rPr>
              <a:t>Through poverty, the society is able to measure the level of progress it has made and the standards it needs to enhance in reducing the suffering of the individuals (</a:t>
            </a:r>
            <a:r>
              <a:rPr lang="en-US" sz="1200" dirty="0" smtClean="0">
                <a:latin typeface="Times New Roman" pitchFamily="18" charset="0"/>
                <a:cs typeface="Times New Roman" pitchFamily="18" charset="0"/>
              </a:rPr>
              <a:t>Katz, 2015)</a:t>
            </a:r>
            <a:r>
              <a:rPr lang="en-US" sz="1200" kern="1200" dirty="0" smtClean="0">
                <a:solidFill>
                  <a:schemeClr val="tx1"/>
                </a:solidFill>
                <a:latin typeface="Times New Roman" pitchFamily="18" charset="0"/>
                <a:ea typeface="+mn-ea"/>
                <a:cs typeface="Times New Roman" pitchFamily="18" charset="0"/>
              </a:rPr>
              <a:t>. Additionally, it guarantees the essence of availing support to individuals who often perform the underpaid jobs within the society and in the mainstream sectors (</a:t>
            </a:r>
            <a:r>
              <a:rPr lang="en-US" sz="1200" dirty="0" smtClean="0">
                <a:latin typeface="Times New Roman" pitchFamily="18" charset="0"/>
                <a:cs typeface="Times New Roman" pitchFamily="18" charset="0"/>
              </a:rPr>
              <a:t>Katz, 2015</a:t>
            </a:r>
            <a:r>
              <a:rPr lang="en-US" sz="1200" kern="1200" dirty="0" smtClean="0">
                <a:solidFill>
                  <a:schemeClr val="tx1"/>
                </a:solidFill>
                <a:latin typeface="Times New Roman" pitchFamily="18" charset="0"/>
                <a:ea typeface="+mn-ea"/>
                <a:cs typeface="Times New Roman" pitchFamily="18" charset="0"/>
              </a:rPr>
              <a:t>.</a:t>
            </a:r>
          </a:p>
        </p:txBody>
      </p:sp>
      <p:sp>
        <p:nvSpPr>
          <p:cNvPr id="4" name="Slide Number Placeholder 3"/>
          <p:cNvSpPr>
            <a:spLocks noGrp="1"/>
          </p:cNvSpPr>
          <p:nvPr>
            <p:ph type="sldNum" sz="quarter" idx="10"/>
          </p:nvPr>
        </p:nvSpPr>
        <p:spPr/>
        <p:txBody>
          <a:bodyPr/>
          <a:lstStyle/>
          <a:p>
            <a:fld id="{54EADE9D-864A-46BB-B0EC-99DB2F42AD18}" type="slidenum">
              <a:rPr lang="en-US" smtClean="0"/>
              <a:pPr/>
              <a:t>13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The United States through</a:t>
            </a:r>
            <a:r>
              <a:rPr lang="en-US" baseline="0" dirty="0" smtClean="0">
                <a:latin typeface="Times New Roman" pitchFamily="18" charset="0"/>
                <a:cs typeface="Times New Roman" pitchFamily="18" charset="0"/>
              </a:rPr>
              <a:t> the USAID program provides foreign assistance in a bid to reduce poverty and alleviate the poor conditions of livelihoods of individuals.</a:t>
            </a:r>
          </a:p>
          <a:p>
            <a:r>
              <a:rPr lang="en-US" baseline="0" dirty="0" smtClean="0">
                <a:latin typeface="Times New Roman" pitchFamily="18" charset="0"/>
                <a:cs typeface="Times New Roman" pitchFamily="18" charset="0"/>
              </a:rPr>
              <a:t>Additionally, the UK through the Department for International Development provides relief assistance through a variety of initiated programs within the disadvantaged countries.</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54EADE9D-864A-46BB-B0EC-99DB2F42AD18}"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200000"/>
              </a:lnSpc>
              <a:spcBef>
                <a:spcPts val="0"/>
              </a:spcBef>
              <a:spcAft>
                <a:spcPts val="0"/>
              </a:spcAft>
              <a:buClrTx/>
              <a:buSzTx/>
              <a:buFontTx/>
              <a:buNone/>
              <a:tabLst/>
              <a:defRPr/>
            </a:pPr>
            <a:r>
              <a:rPr lang="en-US" sz="1200" kern="1200" dirty="0" smtClean="0">
                <a:solidFill>
                  <a:schemeClr val="tx1"/>
                </a:solidFill>
                <a:latin typeface="Times New Roman" pitchFamily="18" charset="0"/>
                <a:ea typeface="+mn-ea"/>
                <a:cs typeface="Times New Roman" pitchFamily="18" charset="0"/>
              </a:rPr>
              <a:t>The USAID ensures that governments are not only accountable for the financial aid they are accorded but also inspires change through the initiation of sustainable economic growth models (</a:t>
            </a:r>
            <a:r>
              <a:rPr lang="en-US" sz="1200" dirty="0" smtClean="0">
                <a:latin typeface="Times New Roman" pitchFamily="18" charset="0"/>
                <a:cs typeface="Times New Roman" pitchFamily="18" charset="0"/>
              </a:rPr>
              <a:t>USAID, 2017)</a:t>
            </a:r>
            <a:r>
              <a:rPr lang="en-US" sz="1200" kern="1200" dirty="0" smtClean="0">
                <a:solidFill>
                  <a:schemeClr val="tx1"/>
                </a:solidFill>
                <a:latin typeface="Times New Roman" pitchFamily="18" charset="0"/>
                <a:ea typeface="+mn-ea"/>
                <a:cs typeface="Times New Roman" pitchFamily="18" charset="0"/>
              </a:rPr>
              <a:t>. Additionally, the USAID advocates for effective governance through respect of rights of citizens in the political space.</a:t>
            </a:r>
          </a:p>
        </p:txBody>
      </p:sp>
      <p:sp>
        <p:nvSpPr>
          <p:cNvPr id="4" name="Slide Number Placeholder 3"/>
          <p:cNvSpPr>
            <a:spLocks noGrp="1"/>
          </p:cNvSpPr>
          <p:nvPr>
            <p:ph type="sldNum" sz="quarter" idx="10"/>
          </p:nvPr>
        </p:nvSpPr>
        <p:spPr/>
        <p:txBody>
          <a:bodyPr/>
          <a:lstStyle/>
          <a:p>
            <a:fld id="{54EADE9D-864A-46BB-B0EC-99DB2F42AD18}"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200000"/>
              </a:lnSpc>
              <a:spcBef>
                <a:spcPts val="0"/>
              </a:spcBef>
              <a:spcAft>
                <a:spcPts val="0"/>
              </a:spcAft>
              <a:buClrTx/>
              <a:buSzTx/>
              <a:buFontTx/>
              <a:buNone/>
              <a:tabLst/>
              <a:defRPr/>
            </a:pPr>
            <a:r>
              <a:rPr lang="en-US" sz="1200" kern="1200" dirty="0" smtClean="0">
                <a:solidFill>
                  <a:schemeClr val="tx1"/>
                </a:solidFill>
                <a:latin typeface="Times New Roman" pitchFamily="18" charset="0"/>
                <a:ea typeface="+mn-ea"/>
                <a:cs typeface="Times New Roman" pitchFamily="18" charset="0"/>
              </a:rPr>
              <a:t>Poverty eradication remains the top priority for the UKAID through the DFID initiative (</a:t>
            </a:r>
            <a:r>
              <a:rPr lang="en-US" sz="1200" dirty="0" smtClean="0">
                <a:latin typeface="Times New Roman" pitchFamily="18" charset="0"/>
                <a:cs typeface="Times New Roman" pitchFamily="18" charset="0"/>
              </a:rPr>
              <a:t>UKAID , 2017)</a:t>
            </a:r>
            <a:r>
              <a:rPr lang="en-US" sz="1200" kern="1200" dirty="0" smtClean="0">
                <a:solidFill>
                  <a:schemeClr val="tx1"/>
                </a:solidFill>
                <a:latin typeface="Times New Roman" pitchFamily="18" charset="0"/>
                <a:ea typeface="+mn-ea"/>
                <a:cs typeface="Times New Roman" pitchFamily="18" charset="0"/>
              </a:rPr>
              <a:t>. As such, it partners with organizations that have proved viable in the fight towards poverty through offering funds and grants for the continued service delivery to the marginalized communities (</a:t>
            </a:r>
            <a:r>
              <a:rPr lang="en-US" sz="1200" dirty="0" smtClean="0">
                <a:latin typeface="Times New Roman" pitchFamily="18" charset="0"/>
                <a:cs typeface="Times New Roman" pitchFamily="18" charset="0"/>
              </a:rPr>
              <a:t>UKAID , 2017)</a:t>
            </a:r>
            <a:r>
              <a:rPr lang="en-US" sz="1200" kern="1200" dirty="0" smtClean="0">
                <a:solidFill>
                  <a:schemeClr val="tx1"/>
                </a:solidFill>
                <a:latin typeface="Times New Roman" pitchFamily="18" charset="0"/>
                <a:ea typeface="+mn-ea"/>
                <a:cs typeface="Times New Roman" pitchFamily="18" charset="0"/>
              </a:rPr>
              <a:t>.</a:t>
            </a:r>
          </a:p>
        </p:txBody>
      </p:sp>
      <p:sp>
        <p:nvSpPr>
          <p:cNvPr id="4" name="Slide Number Placeholder 3"/>
          <p:cNvSpPr>
            <a:spLocks noGrp="1"/>
          </p:cNvSpPr>
          <p:nvPr>
            <p:ph type="sldNum" sz="quarter" idx="10"/>
          </p:nvPr>
        </p:nvSpPr>
        <p:spPr/>
        <p:txBody>
          <a:bodyPr/>
          <a:lstStyle/>
          <a:p>
            <a:fld id="{54EADE9D-864A-46BB-B0EC-99DB2F42AD18}"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200000"/>
              </a:lnSpc>
              <a:spcBef>
                <a:spcPts val="0"/>
              </a:spcBef>
              <a:spcAft>
                <a:spcPts val="0"/>
              </a:spcAft>
              <a:buClrTx/>
              <a:buSzTx/>
              <a:buFontTx/>
              <a:buNone/>
              <a:tabLst/>
              <a:defRPr/>
            </a:pPr>
            <a:r>
              <a:rPr lang="en-US" sz="1200" kern="1200" dirty="0" smtClean="0">
                <a:solidFill>
                  <a:schemeClr val="tx1"/>
                </a:solidFill>
                <a:latin typeface="Times New Roman" pitchFamily="18" charset="0"/>
                <a:ea typeface="+mn-ea"/>
                <a:cs typeface="Times New Roman" pitchFamily="18" charset="0"/>
              </a:rPr>
              <a:t>Absolute poverty is a perspective and concept of poverty that relates to an individual’s inability to acquire essential basic commodities for their survival (</a:t>
            </a:r>
            <a:r>
              <a:rPr lang="en-US" sz="1200" dirty="0" err="1" smtClean="0">
                <a:latin typeface="Times New Roman" pitchFamily="18" charset="0"/>
                <a:cs typeface="Times New Roman" pitchFamily="18" charset="0"/>
              </a:rPr>
              <a:t>Madanipour</a:t>
            </a:r>
            <a:r>
              <a:rPr lang="en-US" sz="1200" dirty="0" smtClean="0">
                <a:latin typeface="Times New Roman" pitchFamily="18" charset="0"/>
                <a:cs typeface="Times New Roman" pitchFamily="18" charset="0"/>
              </a:rPr>
              <a:t> et al., 2015)</a:t>
            </a:r>
            <a:r>
              <a:rPr lang="en-US" sz="1200" kern="1200" dirty="0" smtClean="0">
                <a:solidFill>
                  <a:schemeClr val="tx1"/>
                </a:solidFill>
                <a:latin typeface="Times New Roman" pitchFamily="18" charset="0"/>
                <a:ea typeface="+mn-ea"/>
                <a:cs typeface="Times New Roman" pitchFamily="18" charset="0"/>
              </a:rPr>
              <a:t>. In many situations, it is also referred to as the extreme poverty. Owing to absolute poverty, a person cannot access the essentials such as food, water, shelter, healthcare and nutrition (</a:t>
            </a:r>
            <a:r>
              <a:rPr lang="en-US" sz="1200" dirty="0" err="1" smtClean="0">
                <a:latin typeface="Times New Roman" pitchFamily="18" charset="0"/>
                <a:cs typeface="Times New Roman" pitchFamily="18" charset="0"/>
              </a:rPr>
              <a:t>Madanipour</a:t>
            </a:r>
            <a:r>
              <a:rPr lang="en-US" sz="1200" dirty="0" smtClean="0">
                <a:latin typeface="Times New Roman" pitchFamily="18" charset="0"/>
                <a:cs typeface="Times New Roman" pitchFamily="18" charset="0"/>
              </a:rPr>
              <a:t> et al., 2015)</a:t>
            </a:r>
            <a:r>
              <a:rPr lang="en-US" sz="1200" kern="1200" dirty="0" smtClean="0">
                <a:solidFill>
                  <a:schemeClr val="tx1"/>
                </a:solidFill>
                <a:latin typeface="Times New Roman" pitchFamily="18" charset="0"/>
                <a:ea typeface="+mn-ea"/>
                <a:cs typeface="Times New Roman" pitchFamily="18" charset="0"/>
              </a:rPr>
              <a:t>.</a:t>
            </a:r>
          </a:p>
          <a:p>
            <a:pPr marL="0" marR="0" indent="0" algn="l" defTabSz="914400" rtl="0" eaLnBrk="1" fontAlgn="auto" latinLnBrk="0" hangingPunct="1">
              <a:lnSpc>
                <a:spcPct val="200000"/>
              </a:lnSpc>
              <a:spcBef>
                <a:spcPts val="0"/>
              </a:spcBef>
              <a:spcAft>
                <a:spcPts val="0"/>
              </a:spcAft>
              <a:buClrTx/>
              <a:buSzTx/>
              <a:buFontTx/>
              <a:buNone/>
              <a:tabLst/>
              <a:defRPr/>
            </a:pPr>
            <a:r>
              <a:rPr lang="en-US" sz="1200" kern="1200" dirty="0" smtClean="0">
                <a:solidFill>
                  <a:schemeClr val="tx1"/>
                </a:solidFill>
                <a:latin typeface="Times New Roman" pitchFamily="18" charset="0"/>
                <a:ea typeface="+mn-ea"/>
                <a:cs typeface="Times New Roman" pitchFamily="18" charset="0"/>
              </a:rPr>
              <a:t>Social</a:t>
            </a:r>
            <a:r>
              <a:rPr lang="en-US" sz="1200" kern="1200" baseline="0" dirty="0" smtClean="0">
                <a:solidFill>
                  <a:schemeClr val="tx1"/>
                </a:solidFill>
                <a:latin typeface="Times New Roman" pitchFamily="18" charset="0"/>
                <a:ea typeface="+mn-ea"/>
                <a:cs typeface="Times New Roman" pitchFamily="18" charset="0"/>
              </a:rPr>
              <a:t> stratification on the other hand is a concept that involves the segregation of individuals based on their jobs, income, wealth and social status within the society (</a:t>
            </a:r>
            <a:r>
              <a:rPr lang="en-US" sz="1200" dirty="0" err="1" smtClean="0">
                <a:latin typeface="Times New Roman" pitchFamily="18" charset="0"/>
                <a:cs typeface="Times New Roman" pitchFamily="18" charset="0"/>
              </a:rPr>
              <a:t>Madanipour</a:t>
            </a:r>
            <a:r>
              <a:rPr lang="en-US" sz="1200" dirty="0" smtClean="0">
                <a:latin typeface="Times New Roman" pitchFamily="18" charset="0"/>
                <a:cs typeface="Times New Roman" pitchFamily="18" charset="0"/>
              </a:rPr>
              <a:t> et al., 2015)</a:t>
            </a:r>
            <a:endParaRPr lang="en-US" sz="1200" kern="1200" dirty="0" smtClean="0">
              <a:solidFill>
                <a:schemeClr val="tx1"/>
              </a:solidFill>
              <a:latin typeface="Times New Roman" pitchFamily="18" charset="0"/>
              <a:ea typeface="+mn-ea"/>
              <a:cs typeface="Times New Roman" pitchFamily="18" charset="0"/>
            </a:endParaRPr>
          </a:p>
        </p:txBody>
      </p:sp>
      <p:sp>
        <p:nvSpPr>
          <p:cNvPr id="4" name="Slide Number Placeholder 3"/>
          <p:cNvSpPr>
            <a:spLocks noGrp="1"/>
          </p:cNvSpPr>
          <p:nvPr>
            <p:ph type="sldNum" sz="quarter" idx="10"/>
          </p:nvPr>
        </p:nvSpPr>
        <p:spPr/>
        <p:txBody>
          <a:bodyPr/>
          <a:lstStyle/>
          <a:p>
            <a:fld id="{54EADE9D-864A-46BB-B0EC-99DB2F42AD18}"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200000"/>
              </a:lnSpc>
              <a:spcBef>
                <a:spcPts val="0"/>
              </a:spcBef>
              <a:spcAft>
                <a:spcPts val="0"/>
              </a:spcAft>
              <a:buClrTx/>
              <a:buSzTx/>
              <a:buFontTx/>
              <a:buNone/>
              <a:tabLst/>
              <a:defRPr/>
            </a:pPr>
            <a:r>
              <a:rPr lang="en-US" sz="1200" kern="1200" dirty="0" smtClean="0">
                <a:solidFill>
                  <a:schemeClr val="tx1"/>
                </a:solidFill>
                <a:latin typeface="Times New Roman" pitchFamily="18" charset="0"/>
                <a:ea typeface="+mn-ea"/>
                <a:cs typeface="Times New Roman" pitchFamily="18" charset="0"/>
              </a:rPr>
              <a:t>Additionally, relative poverty refers to a situation in which a person tends to feel that they lack the basic minimum resources for the success of their lives (</a:t>
            </a:r>
            <a:r>
              <a:rPr lang="en-US" sz="1200" dirty="0" err="1" smtClean="0">
                <a:latin typeface="Times New Roman" pitchFamily="18" charset="0"/>
                <a:cs typeface="Times New Roman" pitchFamily="18" charset="0"/>
              </a:rPr>
              <a:t>Madanipour</a:t>
            </a:r>
            <a:r>
              <a:rPr lang="en-US" sz="1200" dirty="0" smtClean="0">
                <a:latin typeface="Times New Roman" pitchFamily="18" charset="0"/>
                <a:cs typeface="Times New Roman" pitchFamily="18" charset="0"/>
              </a:rPr>
              <a:t> et al., 2015)</a:t>
            </a:r>
            <a:r>
              <a:rPr lang="en-US" sz="1200" kern="1200" dirty="0" smtClean="0">
                <a:solidFill>
                  <a:schemeClr val="tx1"/>
                </a:solidFill>
                <a:latin typeface="Times New Roman" pitchFamily="18" charset="0"/>
                <a:ea typeface="+mn-ea"/>
                <a:cs typeface="Times New Roman" pitchFamily="18" charset="0"/>
              </a:rPr>
              <a:t>. As such, they feel that they still lag behind in terms of attaining the average minimum standard of living within the society.</a:t>
            </a:r>
          </a:p>
          <a:p>
            <a:pPr marL="0" marR="0" indent="0" algn="l" defTabSz="914400" rtl="0" eaLnBrk="1" fontAlgn="auto" latinLnBrk="0" hangingPunct="1">
              <a:lnSpc>
                <a:spcPct val="200000"/>
              </a:lnSpc>
              <a:spcBef>
                <a:spcPts val="0"/>
              </a:spcBef>
              <a:spcAft>
                <a:spcPts val="0"/>
              </a:spcAft>
              <a:buClrTx/>
              <a:buSzTx/>
              <a:buFontTx/>
              <a:buNone/>
              <a:tabLst/>
              <a:defRPr/>
            </a:pPr>
            <a:r>
              <a:rPr lang="en-US" dirty="0" smtClean="0">
                <a:latin typeface="Times New Roman" pitchFamily="18" charset="0"/>
                <a:cs typeface="Times New Roman" pitchFamily="18" charset="0"/>
              </a:rPr>
              <a:t>Gentrification within</a:t>
            </a:r>
            <a:r>
              <a:rPr lang="en-US" baseline="0" dirty="0" smtClean="0">
                <a:latin typeface="Times New Roman" pitchFamily="18" charset="0"/>
                <a:cs typeface="Times New Roman" pitchFamily="18" charset="0"/>
              </a:rPr>
              <a:t> the societal context </a:t>
            </a:r>
            <a:r>
              <a:rPr lang="en-US" dirty="0" smtClean="0">
                <a:latin typeface="Times New Roman" pitchFamily="18" charset="0"/>
                <a:cs typeface="Times New Roman" pitchFamily="18" charset="0"/>
              </a:rPr>
              <a:t>refers to the process in which the poor are often displaced by the rich and wealthier individuals (</a:t>
            </a:r>
            <a:r>
              <a:rPr lang="en-US" sz="1200" dirty="0" err="1" smtClean="0">
                <a:latin typeface="Times New Roman" pitchFamily="18" charset="0"/>
                <a:cs typeface="Times New Roman" pitchFamily="18" charset="0"/>
              </a:rPr>
              <a:t>Madanipour</a:t>
            </a:r>
            <a:r>
              <a:rPr lang="en-US" sz="1200" dirty="0" smtClean="0">
                <a:latin typeface="Times New Roman" pitchFamily="18" charset="0"/>
                <a:cs typeface="Times New Roman" pitchFamily="18" charset="0"/>
              </a:rPr>
              <a:t> et al., 2015)</a:t>
            </a:r>
            <a:r>
              <a:rPr lang="en-US" dirty="0" smtClean="0">
                <a:latin typeface="Times New Roman" pitchFamily="18" charset="0"/>
                <a:cs typeface="Times New Roman" pitchFamily="18" charset="0"/>
              </a:rPr>
              <a:t>. It results in the displacement of poor people of color within the society</a:t>
            </a:r>
            <a:r>
              <a:rPr lang="en-US" sz="1200" kern="1200" dirty="0" smtClean="0">
                <a:solidFill>
                  <a:schemeClr val="tx1"/>
                </a:solidFill>
                <a:latin typeface="Times New Roman" pitchFamily="18" charset="0"/>
                <a:ea typeface="+mn-ea"/>
                <a:cs typeface="Times New Roman" pitchFamily="18" charset="0"/>
              </a:rPr>
              <a:t>. </a:t>
            </a:r>
          </a:p>
        </p:txBody>
      </p:sp>
      <p:sp>
        <p:nvSpPr>
          <p:cNvPr id="4" name="Slide Number Placeholder 3"/>
          <p:cNvSpPr>
            <a:spLocks noGrp="1"/>
          </p:cNvSpPr>
          <p:nvPr>
            <p:ph type="sldNum" sz="quarter" idx="10"/>
          </p:nvPr>
        </p:nvSpPr>
        <p:spPr/>
        <p:txBody>
          <a:bodyPr/>
          <a:lstStyle/>
          <a:p>
            <a:fld id="{54EADE9D-864A-46BB-B0EC-99DB2F42AD18}"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Times New Roman" pitchFamily="18" charset="0"/>
                <a:ea typeface="+mn-ea"/>
                <a:cs typeface="Times New Roman" pitchFamily="18" charset="0"/>
              </a:rPr>
              <a:t>The USAID and the UKAID determine the amount of financial age that is required by nations in relation to their resources and need for assistance. As such, the organizations are able to allocate resources to the required programs</a:t>
            </a:r>
            <a:r>
              <a:rPr lang="en-US" sz="1200" kern="1200" baseline="0" dirty="0" smtClean="0">
                <a:solidFill>
                  <a:schemeClr val="tx1"/>
                </a:solidFill>
                <a:latin typeface="Times New Roman" pitchFamily="18" charset="0"/>
                <a:ea typeface="+mn-ea"/>
                <a:cs typeface="Times New Roman" pitchFamily="18" charset="0"/>
              </a:rPr>
              <a:t> and enterprises more effectively as opposed to the issue of providing financial aid without limits for impoverished nations (</a:t>
            </a:r>
            <a:r>
              <a:rPr lang="en-US" sz="1200" dirty="0" smtClean="0">
                <a:latin typeface="Times New Roman" pitchFamily="18" charset="0"/>
                <a:cs typeface="Times New Roman" pitchFamily="18" charset="0"/>
              </a:rPr>
              <a:t>UKAID, 2017: USAID, 2017)</a:t>
            </a:r>
            <a:endParaRPr lang="en-US" dirty="0"/>
          </a:p>
        </p:txBody>
      </p:sp>
      <p:sp>
        <p:nvSpPr>
          <p:cNvPr id="4" name="Slide Number Placeholder 3"/>
          <p:cNvSpPr>
            <a:spLocks noGrp="1"/>
          </p:cNvSpPr>
          <p:nvPr>
            <p:ph type="sldNum" sz="quarter" idx="10"/>
          </p:nvPr>
        </p:nvSpPr>
        <p:spPr/>
        <p:txBody>
          <a:bodyPr/>
          <a:lstStyle/>
          <a:p>
            <a:fld id="{54EADE9D-864A-46BB-B0EC-99DB2F42AD18}"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Times New Roman" pitchFamily="18" charset="0"/>
                <a:ea typeface="+mn-ea"/>
                <a:cs typeface="Times New Roman" pitchFamily="18" charset="0"/>
              </a:rPr>
              <a:t>The Structural functionalism is an integral sociological theory that explains the interrelationship of individuals within the society through enhancing their relationships (</a:t>
            </a:r>
            <a:r>
              <a:rPr lang="en-US" sz="1200" dirty="0" err="1" smtClean="0">
                <a:latin typeface="Times New Roman" pitchFamily="18" charset="0"/>
                <a:cs typeface="Times New Roman" pitchFamily="18" charset="0"/>
              </a:rPr>
              <a:t>Gorski</a:t>
            </a:r>
            <a:r>
              <a:rPr lang="en-US" sz="1200" dirty="0" smtClean="0">
                <a:latin typeface="Times New Roman" pitchFamily="18" charset="0"/>
                <a:cs typeface="Times New Roman" pitchFamily="18" charset="0"/>
              </a:rPr>
              <a:t>, 2017)</a:t>
            </a:r>
            <a:r>
              <a:rPr lang="en-US" sz="1200" kern="1200" dirty="0" smtClean="0">
                <a:solidFill>
                  <a:schemeClr val="tx1"/>
                </a:solidFill>
                <a:latin typeface="Times New Roman" pitchFamily="18" charset="0"/>
                <a:ea typeface="+mn-ea"/>
                <a:cs typeface="Times New Roman" pitchFamily="18" charset="0"/>
              </a:rPr>
              <a:t>.</a:t>
            </a:r>
            <a:r>
              <a:rPr lang="en-US" sz="1200" kern="1200" baseline="0" dirty="0" smtClean="0">
                <a:solidFill>
                  <a:schemeClr val="tx1"/>
                </a:solidFill>
                <a:latin typeface="Times New Roman" pitchFamily="18" charset="0"/>
                <a:ea typeface="+mn-ea"/>
                <a:cs typeface="Times New Roman" pitchFamily="18" charset="0"/>
              </a:rPr>
              <a:t> </a:t>
            </a:r>
            <a:r>
              <a:rPr lang="en-US" sz="1200" kern="1200" dirty="0" smtClean="0">
                <a:solidFill>
                  <a:schemeClr val="tx1"/>
                </a:solidFill>
                <a:latin typeface="Times New Roman" pitchFamily="18" charset="0"/>
                <a:ea typeface="+mn-ea"/>
                <a:cs typeface="Times New Roman" pitchFamily="18" charset="0"/>
              </a:rPr>
              <a:t>The Structural functionalism theory views the society as a complex unit in which individuals are required to work cohesively and mutually towards enhancing their stability (</a:t>
            </a:r>
            <a:r>
              <a:rPr lang="en-US" sz="1200" dirty="0" err="1" smtClean="0">
                <a:latin typeface="Times New Roman" pitchFamily="18" charset="0"/>
                <a:cs typeface="Times New Roman" pitchFamily="18" charset="0"/>
              </a:rPr>
              <a:t>Gorski</a:t>
            </a:r>
            <a:r>
              <a:rPr lang="en-US" sz="1200" dirty="0" smtClean="0">
                <a:latin typeface="Times New Roman" pitchFamily="18" charset="0"/>
                <a:cs typeface="Times New Roman" pitchFamily="18" charset="0"/>
              </a:rPr>
              <a:t>, 2017)</a:t>
            </a:r>
            <a:r>
              <a:rPr lang="en-US" sz="1200" kern="1200" dirty="0" smtClean="0">
                <a:solidFill>
                  <a:schemeClr val="tx1"/>
                </a:solidFill>
                <a:latin typeface="Times New Roman" pitchFamily="18" charset="0"/>
                <a:ea typeface="+mn-ea"/>
                <a:cs typeface="Times New Roman" pitchFamily="18" charset="0"/>
              </a:rPr>
              <a:t>. As such, the structural functionalism</a:t>
            </a:r>
            <a:r>
              <a:rPr lang="en-US" sz="1200" kern="1200" baseline="0" dirty="0" smtClean="0">
                <a:solidFill>
                  <a:schemeClr val="tx1"/>
                </a:solidFill>
                <a:latin typeface="Times New Roman" pitchFamily="18" charset="0"/>
                <a:ea typeface="+mn-ea"/>
                <a:cs typeface="Times New Roman" pitchFamily="18" charset="0"/>
              </a:rPr>
              <a:t> theory focuses on the need for the society to enhance certain attributes for their existence.</a:t>
            </a:r>
            <a:endParaRPr lang="en-US" sz="1200" kern="1200" dirty="0" smtClean="0">
              <a:solidFill>
                <a:schemeClr val="tx1"/>
              </a:solidFill>
              <a:latin typeface="Times New Roman" pitchFamily="18" charset="0"/>
              <a:ea typeface="+mn-ea"/>
              <a:cs typeface="Times New Roman" pitchFamily="18" charset="0"/>
            </a:endParaRPr>
          </a:p>
        </p:txBody>
      </p:sp>
      <p:sp>
        <p:nvSpPr>
          <p:cNvPr id="4" name="Slide Number Placeholder 3"/>
          <p:cNvSpPr>
            <a:spLocks noGrp="1"/>
          </p:cNvSpPr>
          <p:nvPr>
            <p:ph type="sldNum" sz="quarter" idx="10"/>
          </p:nvPr>
        </p:nvSpPr>
        <p:spPr/>
        <p:txBody>
          <a:bodyPr/>
          <a:lstStyle/>
          <a:p>
            <a:fld id="{54EADE9D-864A-46BB-B0EC-99DB2F42AD18}"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200000"/>
              </a:lnSpc>
              <a:spcBef>
                <a:spcPts val="0"/>
              </a:spcBef>
              <a:spcAft>
                <a:spcPts val="0"/>
              </a:spcAft>
              <a:buClrTx/>
              <a:buSzTx/>
              <a:buFontTx/>
              <a:buNone/>
              <a:tabLst/>
              <a:defRPr/>
            </a:pPr>
            <a:r>
              <a:rPr lang="en-US" sz="1200" kern="1200" dirty="0" smtClean="0">
                <a:solidFill>
                  <a:schemeClr val="tx1"/>
                </a:solidFill>
                <a:latin typeface="Times New Roman" pitchFamily="18" charset="0"/>
                <a:ea typeface="+mn-ea"/>
                <a:cs typeface="Times New Roman" pitchFamily="18" charset="0"/>
              </a:rPr>
              <a:t>Through the theory of structural functionalism, stratification is an important element in enhancing the potential of the innovative individuals into engaging in more productive activities for the betterment of the society (</a:t>
            </a:r>
            <a:r>
              <a:rPr lang="en-US" sz="1200" dirty="0" err="1" smtClean="0">
                <a:latin typeface="Times New Roman" pitchFamily="18" charset="0"/>
                <a:cs typeface="Times New Roman" pitchFamily="18" charset="0"/>
              </a:rPr>
              <a:t>Gorski</a:t>
            </a:r>
            <a:r>
              <a:rPr lang="en-US" sz="1200" dirty="0" smtClean="0">
                <a:latin typeface="Times New Roman" pitchFamily="18" charset="0"/>
                <a:cs typeface="Times New Roman" pitchFamily="18" charset="0"/>
              </a:rPr>
              <a:t>, 2017)</a:t>
            </a:r>
            <a:r>
              <a:rPr lang="en-US" sz="1200" kern="1200" dirty="0" smtClean="0">
                <a:solidFill>
                  <a:schemeClr val="tx1"/>
                </a:solidFill>
                <a:latin typeface="Times New Roman" pitchFamily="18" charset="0"/>
                <a:ea typeface="+mn-ea"/>
                <a:cs typeface="Times New Roman" pitchFamily="18" charset="0"/>
              </a:rPr>
              <a:t>. As such, the theory advocates that intelligent individuals should engage in occupations in which they are able to express their potentials in addressing the societal social issues</a:t>
            </a:r>
            <a:r>
              <a:rPr lang="en-US" sz="1200" kern="1200" baseline="0" dirty="0" smtClean="0">
                <a:solidFill>
                  <a:schemeClr val="tx1"/>
                </a:solidFill>
                <a:latin typeface="Times New Roman" pitchFamily="18" charset="0"/>
                <a:ea typeface="+mn-ea"/>
                <a:cs typeface="Times New Roman" pitchFamily="18" charset="0"/>
              </a:rPr>
              <a:t> (</a:t>
            </a:r>
            <a:r>
              <a:rPr lang="en-US" sz="1200" dirty="0" err="1" smtClean="0">
                <a:latin typeface="Times New Roman" pitchFamily="18" charset="0"/>
                <a:cs typeface="Times New Roman" pitchFamily="18" charset="0"/>
              </a:rPr>
              <a:t>Gorski</a:t>
            </a:r>
            <a:r>
              <a:rPr lang="en-US" sz="1200" dirty="0" smtClean="0">
                <a:latin typeface="Times New Roman" pitchFamily="18" charset="0"/>
                <a:cs typeface="Times New Roman" pitchFamily="18" charset="0"/>
              </a:rPr>
              <a:t>, 2017).</a:t>
            </a:r>
            <a:endParaRPr lang="en-US" sz="1200" kern="1200" dirty="0" smtClean="0">
              <a:solidFill>
                <a:schemeClr val="tx1"/>
              </a:solidFill>
              <a:latin typeface="Times New Roman" pitchFamily="18" charset="0"/>
              <a:ea typeface="+mn-ea"/>
              <a:cs typeface="Times New Roman" pitchFamily="18" charset="0"/>
            </a:endParaRPr>
          </a:p>
        </p:txBody>
      </p:sp>
      <p:sp>
        <p:nvSpPr>
          <p:cNvPr id="4" name="Slide Number Placeholder 3"/>
          <p:cNvSpPr>
            <a:spLocks noGrp="1"/>
          </p:cNvSpPr>
          <p:nvPr>
            <p:ph type="sldNum" sz="quarter" idx="10"/>
          </p:nvPr>
        </p:nvSpPr>
        <p:spPr/>
        <p:txBody>
          <a:bodyPr/>
          <a:lstStyle/>
          <a:p>
            <a:fld id="{54EADE9D-864A-46BB-B0EC-99DB2F42AD18}"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2DD404C-235C-4B18-A73B-C80F1A0233A5}" type="datetimeFigureOut">
              <a:rPr lang="en-US" smtClean="0"/>
              <a:pPr/>
              <a:t>11-Nov-17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7646B3C-4540-402C-A5DB-F46EA4AF0E11}"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DD404C-235C-4B18-A73B-C80F1A0233A5}" type="datetimeFigureOut">
              <a:rPr lang="en-US" smtClean="0"/>
              <a:pPr/>
              <a:t>11-Nov-17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7646B3C-4540-402C-A5DB-F46EA4AF0E11}"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DD404C-235C-4B18-A73B-C80F1A0233A5}" type="datetimeFigureOut">
              <a:rPr lang="en-US" smtClean="0"/>
              <a:pPr/>
              <a:t>11-Nov-17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7646B3C-4540-402C-A5DB-F46EA4AF0E11}"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DD404C-235C-4B18-A73B-C80F1A0233A5}" type="datetimeFigureOut">
              <a:rPr lang="en-US" smtClean="0"/>
              <a:pPr/>
              <a:t>11-Nov-17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7646B3C-4540-402C-A5DB-F46EA4AF0E11}"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2DD404C-235C-4B18-A73B-C80F1A0233A5}" type="datetimeFigureOut">
              <a:rPr lang="en-US" smtClean="0"/>
              <a:pPr/>
              <a:t>11-Nov-17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7646B3C-4540-402C-A5DB-F46EA4AF0E11}"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2DD404C-235C-4B18-A73B-C80F1A0233A5}" type="datetimeFigureOut">
              <a:rPr lang="en-US" smtClean="0"/>
              <a:pPr/>
              <a:t>11-Nov-17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7646B3C-4540-402C-A5DB-F46EA4AF0E11}"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2DD404C-235C-4B18-A73B-C80F1A0233A5}" type="datetimeFigureOut">
              <a:rPr lang="en-US" smtClean="0"/>
              <a:pPr/>
              <a:t>11-Nov-17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7646B3C-4540-402C-A5DB-F46EA4AF0E11}"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2DD404C-235C-4B18-A73B-C80F1A0233A5}" type="datetimeFigureOut">
              <a:rPr lang="en-US" smtClean="0"/>
              <a:pPr/>
              <a:t>11-Nov-17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7646B3C-4540-402C-A5DB-F46EA4AF0E11}"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DD404C-235C-4B18-A73B-C80F1A0233A5}" type="datetimeFigureOut">
              <a:rPr lang="en-US" smtClean="0"/>
              <a:pPr/>
              <a:t>11-Nov-17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7646B3C-4540-402C-A5DB-F46EA4AF0E11}"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DD404C-235C-4B18-A73B-C80F1A0233A5}" type="datetimeFigureOut">
              <a:rPr lang="en-US" smtClean="0"/>
              <a:pPr/>
              <a:t>11-Nov-17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7646B3C-4540-402C-A5DB-F46EA4AF0E11}"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DD404C-235C-4B18-A73B-C80F1A0233A5}" type="datetimeFigureOut">
              <a:rPr lang="en-US" smtClean="0"/>
              <a:pPr/>
              <a:t>11-Nov-17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7646B3C-4540-402C-A5DB-F46EA4AF0E11}"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DD404C-235C-4B18-A73B-C80F1A0233A5}" type="datetimeFigureOut">
              <a:rPr lang="en-US" smtClean="0"/>
              <a:pPr/>
              <a:t>11-Nov-17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646B3C-4540-402C-A5DB-F46EA4AF0E11}"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52600"/>
            <a:ext cx="7772400" cy="3733799"/>
          </a:xfrm>
        </p:spPr>
        <p:txBody>
          <a:bodyPr>
            <a:noAutofit/>
          </a:bodyPr>
          <a:lstStyle/>
          <a:p>
            <a:r>
              <a:rPr lang="en-US" dirty="0" smtClean="0">
                <a:latin typeface="Times New Roman" pitchFamily="18" charset="0"/>
                <a:cs typeface="Times New Roman" pitchFamily="18" charset="0"/>
              </a:rPr>
              <a:t>Social problem</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Student’s Name</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Professor’s Name</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Course Name</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Date of Submission</a:t>
            </a:r>
            <a:endParaRPr lang="en-US"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nSpc>
                <a:spcPct val="200000"/>
              </a:lnSpc>
            </a:pPr>
            <a:r>
              <a:rPr lang="en-US" dirty="0">
                <a:latin typeface="Times New Roman" pitchFamily="18" charset="0"/>
                <a:cs typeface="Times New Roman" pitchFamily="18" charset="0"/>
              </a:rPr>
              <a:t>Structural functionalism </a:t>
            </a:r>
            <a:r>
              <a:rPr lang="en-US" dirty="0" smtClean="0">
                <a:latin typeface="Times New Roman" pitchFamily="18" charset="0"/>
                <a:cs typeface="Times New Roman" pitchFamily="18" charset="0"/>
              </a:rPr>
              <a:t>theory</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20000"/>
          </a:bodyPr>
          <a:lstStyle/>
          <a:p>
            <a:pPr marL="0" marR="0">
              <a:lnSpc>
                <a:spcPct val="115000"/>
              </a:lnSpc>
              <a:spcBef>
                <a:spcPts val="0"/>
              </a:spcBef>
              <a:spcAft>
                <a:spcPts val="1000"/>
              </a:spcAft>
              <a:buFont typeface="Wingdings" pitchFamily="2" charset="2"/>
              <a:buChar char="Ø"/>
            </a:pPr>
            <a:r>
              <a:rPr lang="en-US" dirty="0" smtClean="0">
                <a:solidFill>
                  <a:srgbClr val="222222"/>
                </a:solidFill>
                <a:latin typeface="Times New Roman" pitchFamily="18" charset="0"/>
                <a:ea typeface="Calibri"/>
                <a:cs typeface="Times New Roman" pitchFamily="18" charset="0"/>
              </a:rPr>
              <a:t>The theory stresses on inducing people’s intelligent capacity for the betterment of the society (</a:t>
            </a:r>
            <a:r>
              <a:rPr lang="en-US" dirty="0" err="1" smtClean="0">
                <a:latin typeface="Times New Roman" pitchFamily="18" charset="0"/>
                <a:cs typeface="Times New Roman" pitchFamily="18" charset="0"/>
              </a:rPr>
              <a:t>Gorski</a:t>
            </a:r>
            <a:r>
              <a:rPr lang="en-US" dirty="0" smtClean="0">
                <a:latin typeface="Times New Roman" pitchFamily="18" charset="0"/>
                <a:cs typeface="Times New Roman" pitchFamily="18" charset="0"/>
              </a:rPr>
              <a:t>, 2017)</a:t>
            </a:r>
            <a:r>
              <a:rPr lang="en-US" dirty="0" smtClean="0">
                <a:solidFill>
                  <a:srgbClr val="222222"/>
                </a:solidFill>
                <a:latin typeface="Times New Roman" pitchFamily="18" charset="0"/>
                <a:ea typeface="Calibri"/>
                <a:cs typeface="Times New Roman" pitchFamily="18" charset="0"/>
              </a:rPr>
              <a:t>.</a:t>
            </a:r>
          </a:p>
          <a:p>
            <a:pPr marL="0" marR="0">
              <a:lnSpc>
                <a:spcPct val="115000"/>
              </a:lnSpc>
              <a:spcBef>
                <a:spcPts val="0"/>
              </a:spcBef>
              <a:spcAft>
                <a:spcPts val="1000"/>
              </a:spcAft>
              <a:buFont typeface="Wingdings" pitchFamily="2" charset="2"/>
              <a:buChar char="Ø"/>
            </a:pPr>
            <a:r>
              <a:rPr lang="en-US" dirty="0" smtClean="0">
                <a:solidFill>
                  <a:srgbClr val="222222"/>
                </a:solidFill>
                <a:latin typeface="Times New Roman" pitchFamily="18" charset="0"/>
                <a:ea typeface="Calibri"/>
                <a:cs typeface="Times New Roman" pitchFamily="18" charset="0"/>
              </a:rPr>
              <a:t>It also highlights that stratification is core to the enhancement of the comprehension of the societal needs.</a:t>
            </a:r>
          </a:p>
          <a:p>
            <a:pPr marL="0" marR="0">
              <a:lnSpc>
                <a:spcPct val="115000"/>
              </a:lnSpc>
              <a:spcBef>
                <a:spcPts val="0"/>
              </a:spcBef>
              <a:spcAft>
                <a:spcPts val="1000"/>
              </a:spcAft>
              <a:buFont typeface="Wingdings" pitchFamily="2" charset="2"/>
              <a:buChar char="Ø"/>
            </a:pPr>
            <a:r>
              <a:rPr lang="en-US" dirty="0" smtClean="0">
                <a:solidFill>
                  <a:srgbClr val="222222"/>
                </a:solidFill>
                <a:latin typeface="Times New Roman" pitchFamily="18" charset="0"/>
                <a:ea typeface="Calibri"/>
                <a:cs typeface="Times New Roman" pitchFamily="18" charset="0"/>
              </a:rPr>
              <a:t>Thus, it implies some skills are more productive than others in improving human livelihood and welfare (</a:t>
            </a:r>
            <a:r>
              <a:rPr lang="en-US" dirty="0" err="1" smtClean="0">
                <a:latin typeface="Times New Roman" pitchFamily="18" charset="0"/>
                <a:cs typeface="Times New Roman" pitchFamily="18" charset="0"/>
              </a:rPr>
              <a:t>Gorski</a:t>
            </a:r>
            <a:r>
              <a:rPr lang="en-US" dirty="0" smtClean="0">
                <a:latin typeface="Times New Roman" pitchFamily="18" charset="0"/>
                <a:cs typeface="Times New Roman" pitchFamily="18" charset="0"/>
              </a:rPr>
              <a:t>, 2017)</a:t>
            </a:r>
            <a:r>
              <a:rPr lang="en-US" dirty="0" smtClean="0">
                <a:solidFill>
                  <a:srgbClr val="222222"/>
                </a:solidFill>
                <a:latin typeface="Times New Roman" pitchFamily="18" charset="0"/>
                <a:ea typeface="Calibri"/>
                <a:cs typeface="Times New Roman" pitchFamily="18" charset="0"/>
              </a:rPr>
              <a:t>.</a:t>
            </a:r>
            <a:endParaRPr lang="en-US" dirty="0">
              <a:latin typeface="Times New Roman" pitchFamily="18" charset="0"/>
              <a:ea typeface="Calibri"/>
              <a:cs typeface="Times New Roman" pitchFamily="18" charset="0"/>
            </a:endParaRPr>
          </a:p>
          <a:p>
            <a:pPr>
              <a:buNone/>
            </a:pPr>
            <a:endParaRPr lang="en-US"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Role of structural functionalism theory</a:t>
            </a:r>
            <a:endParaRPr lang="en-US" dirty="0"/>
          </a:p>
        </p:txBody>
      </p:sp>
      <p:sp>
        <p:nvSpPr>
          <p:cNvPr id="3" name="Content Placeholder 2"/>
          <p:cNvSpPr>
            <a:spLocks noGrp="1"/>
          </p:cNvSpPr>
          <p:nvPr>
            <p:ph idx="1"/>
          </p:nvPr>
        </p:nvSpPr>
        <p:spPr/>
        <p:txBody>
          <a:bodyPr>
            <a:noAutofit/>
          </a:bodyPr>
          <a:lstStyle/>
          <a:p>
            <a:pPr marL="0" marR="0">
              <a:lnSpc>
                <a:spcPct val="115000"/>
              </a:lnSpc>
              <a:spcBef>
                <a:spcPts val="0"/>
              </a:spcBef>
              <a:spcAft>
                <a:spcPts val="1000"/>
              </a:spcAft>
              <a:buFont typeface="Wingdings" pitchFamily="2" charset="2"/>
              <a:buChar char="Ø"/>
            </a:pPr>
            <a:r>
              <a:rPr lang="en-US" dirty="0" smtClean="0">
                <a:solidFill>
                  <a:srgbClr val="222222"/>
                </a:solidFill>
                <a:latin typeface="Times New Roman" pitchFamily="18" charset="0"/>
                <a:ea typeface="Calibri"/>
                <a:cs typeface="Times New Roman" pitchFamily="18" charset="0"/>
              </a:rPr>
              <a:t>Poverty is the function of incongruent stratification by individuals who fail to work in harmony (</a:t>
            </a:r>
            <a:r>
              <a:rPr lang="en-US" dirty="0" err="1" smtClean="0">
                <a:latin typeface="Times New Roman" pitchFamily="18" charset="0"/>
                <a:cs typeface="Times New Roman" pitchFamily="18" charset="0"/>
              </a:rPr>
              <a:t>Gorski</a:t>
            </a:r>
            <a:r>
              <a:rPr lang="en-US" dirty="0" smtClean="0">
                <a:latin typeface="Times New Roman" pitchFamily="18" charset="0"/>
                <a:cs typeface="Times New Roman" pitchFamily="18" charset="0"/>
              </a:rPr>
              <a:t>, 2017)</a:t>
            </a:r>
            <a:endParaRPr lang="en-US" dirty="0">
              <a:latin typeface="Times New Roman" pitchFamily="18" charset="0"/>
              <a:ea typeface="Calibri"/>
              <a:cs typeface="Times New Roman" pitchFamily="18" charset="0"/>
            </a:endParaRPr>
          </a:p>
          <a:p>
            <a:pPr marL="0" marR="0">
              <a:lnSpc>
                <a:spcPct val="115000"/>
              </a:lnSpc>
              <a:spcBef>
                <a:spcPts val="0"/>
              </a:spcBef>
              <a:spcAft>
                <a:spcPts val="1000"/>
              </a:spcAft>
              <a:buFont typeface="Wingdings" pitchFamily="2" charset="2"/>
              <a:buChar char="Ø"/>
            </a:pPr>
            <a:r>
              <a:rPr lang="en-US" dirty="0" smtClean="0">
                <a:solidFill>
                  <a:srgbClr val="222222"/>
                </a:solidFill>
                <a:latin typeface="Times New Roman" pitchFamily="18" charset="0"/>
                <a:ea typeface="Calibri"/>
                <a:cs typeface="Times New Roman" pitchFamily="18" charset="0"/>
              </a:rPr>
              <a:t>The theory argues that poverty is a positive function of the society</a:t>
            </a:r>
            <a:endParaRPr lang="en-US" dirty="0">
              <a:latin typeface="Times New Roman" pitchFamily="18" charset="0"/>
              <a:ea typeface="Calibri"/>
              <a:cs typeface="Times New Roman" pitchFamily="18" charset="0"/>
            </a:endParaRPr>
          </a:p>
          <a:p>
            <a:pPr marL="0" marR="0">
              <a:lnSpc>
                <a:spcPct val="115000"/>
              </a:lnSpc>
              <a:spcBef>
                <a:spcPts val="0"/>
              </a:spcBef>
              <a:spcAft>
                <a:spcPts val="1000"/>
              </a:spcAft>
              <a:buFont typeface="Wingdings" pitchFamily="2" charset="2"/>
              <a:buChar char="Ø"/>
            </a:pPr>
            <a:r>
              <a:rPr lang="en-US" dirty="0" smtClean="0">
                <a:solidFill>
                  <a:srgbClr val="222222"/>
                </a:solidFill>
                <a:latin typeface="Times New Roman" pitchFamily="18" charset="0"/>
                <a:ea typeface="Calibri"/>
                <a:cs typeface="Times New Roman" pitchFamily="18" charset="0"/>
              </a:rPr>
              <a:t>The interdependence of the complex parts of the society is crucial in promoting stability and addressing poverty.</a:t>
            </a:r>
            <a:endParaRPr lang="en-US" dirty="0">
              <a:latin typeface="Times New Roman" pitchFamily="18" charset="0"/>
              <a:ea typeface="Calibri"/>
              <a:cs typeface="Times New Roman" pitchFamily="18" charset="0"/>
            </a:endParaRPr>
          </a:p>
          <a:p>
            <a:pPr>
              <a:buNone/>
            </a:pPr>
            <a:endParaRPr lang="en-US"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smtClean="0">
                <a:latin typeface="Times New Roman" pitchFamily="18" charset="0"/>
                <a:cs typeface="Times New Roman" pitchFamily="18" charset="0"/>
              </a:rPr>
              <a:t>Role of structural functionalism theory cont…</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marL="0" marR="0">
              <a:lnSpc>
                <a:spcPct val="115000"/>
              </a:lnSpc>
              <a:spcBef>
                <a:spcPts val="0"/>
              </a:spcBef>
              <a:spcAft>
                <a:spcPts val="1000"/>
              </a:spcAft>
              <a:buFont typeface="Wingdings" pitchFamily="2" charset="2"/>
              <a:buChar char="Ø"/>
            </a:pPr>
            <a:r>
              <a:rPr lang="en-US" sz="3600" dirty="0" smtClean="0">
                <a:solidFill>
                  <a:srgbClr val="222222"/>
                </a:solidFill>
                <a:latin typeface="Times New Roman" pitchFamily="18" charset="0"/>
                <a:ea typeface="Calibri"/>
                <a:cs typeface="Times New Roman" pitchFamily="18" charset="0"/>
              </a:rPr>
              <a:t>The theory explains the role of poverty in benefiting the rich in the society (</a:t>
            </a:r>
            <a:r>
              <a:rPr lang="en-US" sz="3600" dirty="0">
                <a:latin typeface="Times New Roman" pitchFamily="18" charset="0"/>
                <a:cs typeface="Times New Roman" pitchFamily="18" charset="0"/>
              </a:rPr>
              <a:t>Katz, </a:t>
            </a:r>
            <a:r>
              <a:rPr lang="en-US" sz="3600" dirty="0" smtClean="0">
                <a:latin typeface="Times New Roman" pitchFamily="18" charset="0"/>
                <a:cs typeface="Times New Roman" pitchFamily="18" charset="0"/>
              </a:rPr>
              <a:t>2015)</a:t>
            </a:r>
            <a:r>
              <a:rPr lang="en-US" sz="3600" dirty="0" smtClean="0">
                <a:solidFill>
                  <a:srgbClr val="222222"/>
                </a:solidFill>
                <a:latin typeface="Times New Roman" pitchFamily="18" charset="0"/>
                <a:ea typeface="Calibri"/>
                <a:cs typeface="Times New Roman" pitchFamily="18" charset="0"/>
              </a:rPr>
              <a:t>.</a:t>
            </a:r>
            <a:endParaRPr lang="en-US" sz="3600" dirty="0">
              <a:latin typeface="Times New Roman" pitchFamily="18" charset="0"/>
              <a:ea typeface="Calibri"/>
              <a:cs typeface="Times New Roman" pitchFamily="18" charset="0"/>
            </a:endParaRPr>
          </a:p>
          <a:p>
            <a:pPr marL="0" marR="0">
              <a:lnSpc>
                <a:spcPct val="115000"/>
              </a:lnSpc>
              <a:spcBef>
                <a:spcPts val="0"/>
              </a:spcBef>
              <a:spcAft>
                <a:spcPts val="1000"/>
              </a:spcAft>
              <a:buFont typeface="Wingdings" pitchFamily="2" charset="2"/>
              <a:buChar char="Ø"/>
            </a:pPr>
            <a:r>
              <a:rPr lang="en-US" sz="3600" dirty="0" smtClean="0">
                <a:solidFill>
                  <a:srgbClr val="222222"/>
                </a:solidFill>
                <a:latin typeface="Times New Roman" pitchFamily="18" charset="0"/>
                <a:ea typeface="Calibri"/>
                <a:cs typeface="Times New Roman" pitchFamily="18" charset="0"/>
              </a:rPr>
              <a:t>Poverty ensures that charitable work is continued through the completion of the low paid jobs in the society (</a:t>
            </a:r>
            <a:r>
              <a:rPr lang="en-US" sz="3600" dirty="0" smtClean="0">
                <a:latin typeface="Times New Roman" pitchFamily="18" charset="0"/>
                <a:cs typeface="Times New Roman" pitchFamily="18" charset="0"/>
              </a:rPr>
              <a:t>Katz, 2015).</a:t>
            </a:r>
            <a:endParaRPr lang="en-US" sz="3600" dirty="0" smtClean="0">
              <a:solidFill>
                <a:srgbClr val="222222"/>
              </a:solidFill>
              <a:latin typeface="Times New Roman" pitchFamily="18" charset="0"/>
              <a:ea typeface="Calibri"/>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nSpc>
                <a:spcPct val="200000"/>
              </a:lnSpc>
            </a:pPr>
            <a:r>
              <a:rPr lang="en-US" dirty="0" smtClean="0">
                <a:latin typeface="Times New Roman" pitchFamily="18" charset="0"/>
                <a:cs typeface="Times New Roman" pitchFamily="18" charset="0"/>
              </a:rPr>
              <a:t>Role of the theory cont…</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85000" lnSpcReduction="10000"/>
          </a:bodyPr>
          <a:lstStyle/>
          <a:p>
            <a:pPr marL="0" marR="0">
              <a:lnSpc>
                <a:spcPct val="115000"/>
              </a:lnSpc>
              <a:spcBef>
                <a:spcPts val="0"/>
              </a:spcBef>
              <a:spcAft>
                <a:spcPts val="1000"/>
              </a:spcAft>
              <a:buFont typeface="Wingdings" pitchFamily="2" charset="2"/>
              <a:buChar char="Ø"/>
            </a:pPr>
            <a:r>
              <a:rPr lang="en-US" dirty="0" smtClean="0">
                <a:solidFill>
                  <a:srgbClr val="222222"/>
                </a:solidFill>
                <a:latin typeface="Times New Roman" pitchFamily="18" charset="0"/>
                <a:ea typeface="Calibri"/>
                <a:cs typeface="Times New Roman" pitchFamily="18" charset="0"/>
              </a:rPr>
              <a:t>Poverty provides guarantee of the required support by the international agencies towards the poor (</a:t>
            </a:r>
            <a:r>
              <a:rPr lang="en-US" dirty="0" smtClean="0">
                <a:latin typeface="Times New Roman" pitchFamily="18" charset="0"/>
                <a:cs typeface="Times New Roman" pitchFamily="18" charset="0"/>
              </a:rPr>
              <a:t>Katz, 2015)</a:t>
            </a:r>
            <a:r>
              <a:rPr lang="en-US" dirty="0" smtClean="0">
                <a:solidFill>
                  <a:srgbClr val="222222"/>
                </a:solidFill>
                <a:latin typeface="Times New Roman" pitchFamily="18" charset="0"/>
                <a:ea typeface="Calibri"/>
                <a:cs typeface="Times New Roman" pitchFamily="18" charset="0"/>
              </a:rPr>
              <a:t>.</a:t>
            </a:r>
            <a:endParaRPr lang="en-US" dirty="0">
              <a:latin typeface="Times New Roman" pitchFamily="18" charset="0"/>
              <a:ea typeface="Calibri"/>
              <a:cs typeface="Times New Roman" pitchFamily="18" charset="0"/>
            </a:endParaRPr>
          </a:p>
          <a:p>
            <a:pPr marL="0" marR="0">
              <a:lnSpc>
                <a:spcPct val="115000"/>
              </a:lnSpc>
              <a:spcBef>
                <a:spcPts val="0"/>
              </a:spcBef>
              <a:spcAft>
                <a:spcPts val="1000"/>
              </a:spcAft>
              <a:buFont typeface="Wingdings" pitchFamily="2" charset="2"/>
              <a:buChar char="Ø"/>
            </a:pPr>
            <a:r>
              <a:rPr lang="en-US" dirty="0" smtClean="0">
                <a:solidFill>
                  <a:srgbClr val="222222"/>
                </a:solidFill>
                <a:latin typeface="Times New Roman" pitchFamily="18" charset="0"/>
                <a:ea typeface="Calibri"/>
                <a:cs typeface="Times New Roman" pitchFamily="18" charset="0"/>
              </a:rPr>
              <a:t>Again, it acts as a yardstick of measuring the societal progress and differences (</a:t>
            </a:r>
            <a:r>
              <a:rPr lang="en-US" dirty="0" smtClean="0">
                <a:latin typeface="Times New Roman" pitchFamily="18" charset="0"/>
                <a:cs typeface="Times New Roman" pitchFamily="18" charset="0"/>
              </a:rPr>
              <a:t>Katz, 2015)</a:t>
            </a:r>
            <a:r>
              <a:rPr lang="en-US" dirty="0" smtClean="0">
                <a:solidFill>
                  <a:srgbClr val="222222"/>
                </a:solidFill>
                <a:latin typeface="Times New Roman" pitchFamily="18" charset="0"/>
                <a:ea typeface="Calibri"/>
                <a:cs typeface="Times New Roman" pitchFamily="18" charset="0"/>
              </a:rPr>
              <a:t>.</a:t>
            </a:r>
          </a:p>
          <a:p>
            <a:pPr marL="0" marR="0">
              <a:lnSpc>
                <a:spcPct val="115000"/>
              </a:lnSpc>
              <a:spcBef>
                <a:spcPts val="0"/>
              </a:spcBef>
              <a:spcAft>
                <a:spcPts val="1000"/>
              </a:spcAft>
              <a:buFont typeface="Wingdings" pitchFamily="2" charset="2"/>
              <a:buChar char="Ø"/>
            </a:pPr>
            <a:r>
              <a:rPr lang="en-US" dirty="0" smtClean="0">
                <a:solidFill>
                  <a:srgbClr val="222222"/>
                </a:solidFill>
                <a:latin typeface="Times New Roman" pitchFamily="18" charset="0"/>
                <a:ea typeface="Calibri"/>
                <a:cs typeface="Times New Roman" pitchFamily="18" charset="0"/>
              </a:rPr>
              <a:t>In conclusion, it is important to appreciate the role of the theory in explaining how organizations have endeavored to bridge the gap between the poor and the rich through adequate financial aids to stir economic growth.</a:t>
            </a:r>
            <a:endParaRPr lang="en-US" dirty="0">
              <a:latin typeface="Times New Roman" pitchFamily="18" charset="0"/>
              <a:ea typeface="Calibri"/>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nSpc>
                <a:spcPct val="200000"/>
              </a:lnSpc>
            </a:pPr>
            <a:r>
              <a:rPr lang="en-US" dirty="0" smtClean="0">
                <a:latin typeface="Times New Roman" pitchFamily="18" charset="0"/>
                <a:cs typeface="Times New Roman" pitchFamily="18" charset="0"/>
              </a:rPr>
              <a:t>References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62500" lnSpcReduction="20000"/>
          </a:bodyPr>
          <a:lstStyle/>
          <a:p>
            <a:pPr>
              <a:buNone/>
            </a:pPr>
            <a:r>
              <a:rPr lang="en-US" dirty="0" err="1">
                <a:latin typeface="Times New Roman" pitchFamily="18" charset="0"/>
                <a:cs typeface="Times New Roman" pitchFamily="18" charset="0"/>
              </a:rPr>
              <a:t>Fritzell</a:t>
            </a:r>
            <a:r>
              <a:rPr lang="en-US" dirty="0">
                <a:latin typeface="Times New Roman" pitchFamily="18" charset="0"/>
                <a:cs typeface="Times New Roman" pitchFamily="18" charset="0"/>
              </a:rPr>
              <a:t>, J., </a:t>
            </a:r>
            <a:r>
              <a:rPr lang="en-US" dirty="0" err="1">
                <a:latin typeface="Times New Roman" pitchFamily="18" charset="0"/>
                <a:cs typeface="Times New Roman" pitchFamily="18" charset="0"/>
              </a:rPr>
              <a:t>Rehnberg</a:t>
            </a:r>
            <a:r>
              <a:rPr lang="en-US" dirty="0">
                <a:latin typeface="Times New Roman" pitchFamily="18" charset="0"/>
                <a:cs typeface="Times New Roman" pitchFamily="18" charset="0"/>
              </a:rPr>
              <a:t>, J., </a:t>
            </a:r>
            <a:r>
              <a:rPr lang="en-US" dirty="0" err="1">
                <a:latin typeface="Times New Roman" pitchFamily="18" charset="0"/>
                <a:cs typeface="Times New Roman" pitchFamily="18" charset="0"/>
              </a:rPr>
              <a:t>Hertzman</a:t>
            </a:r>
            <a:r>
              <a:rPr lang="en-US" dirty="0">
                <a:latin typeface="Times New Roman" pitchFamily="18" charset="0"/>
                <a:cs typeface="Times New Roman" pitchFamily="18" charset="0"/>
              </a:rPr>
              <a:t>, J. B., &amp; </a:t>
            </a:r>
            <a:r>
              <a:rPr lang="en-US" dirty="0" err="1">
                <a:latin typeface="Times New Roman" pitchFamily="18" charset="0"/>
                <a:cs typeface="Times New Roman" pitchFamily="18" charset="0"/>
              </a:rPr>
              <a:t>Blomgren</a:t>
            </a:r>
            <a:r>
              <a:rPr lang="en-US" dirty="0">
                <a:latin typeface="Times New Roman" pitchFamily="18" charset="0"/>
                <a:cs typeface="Times New Roman" pitchFamily="18" charset="0"/>
              </a:rPr>
              <a:t>, J. (2015). Absolute or relative? A comparative analysis of the relationship between poverty and mortality. </a:t>
            </a:r>
            <a:r>
              <a:rPr lang="en-US" i="1" dirty="0">
                <a:latin typeface="Times New Roman" pitchFamily="18" charset="0"/>
                <a:cs typeface="Times New Roman" pitchFamily="18" charset="0"/>
              </a:rPr>
              <a:t>International journal of public health</a:t>
            </a:r>
            <a:r>
              <a:rPr lang="en-US" dirty="0">
                <a:latin typeface="Times New Roman" pitchFamily="18" charset="0"/>
                <a:cs typeface="Times New Roman" pitchFamily="18" charset="0"/>
              </a:rPr>
              <a:t>, </a:t>
            </a:r>
            <a:r>
              <a:rPr lang="en-US" i="1" dirty="0">
                <a:latin typeface="Times New Roman" pitchFamily="18" charset="0"/>
                <a:cs typeface="Times New Roman" pitchFamily="18" charset="0"/>
              </a:rPr>
              <a:t>60</a:t>
            </a:r>
            <a:r>
              <a:rPr lang="en-US" dirty="0">
                <a:latin typeface="Times New Roman" pitchFamily="18" charset="0"/>
                <a:cs typeface="Times New Roman" pitchFamily="18" charset="0"/>
              </a:rPr>
              <a:t>(1), 101-110.</a:t>
            </a:r>
          </a:p>
          <a:p>
            <a:pPr>
              <a:buNone/>
            </a:pPr>
            <a:r>
              <a:rPr lang="en-US" dirty="0" err="1">
                <a:latin typeface="Times New Roman" pitchFamily="18" charset="0"/>
                <a:cs typeface="Times New Roman" pitchFamily="18" charset="0"/>
              </a:rPr>
              <a:t>Gorski</a:t>
            </a:r>
            <a:r>
              <a:rPr lang="en-US" dirty="0">
                <a:latin typeface="Times New Roman" pitchFamily="18" charset="0"/>
                <a:cs typeface="Times New Roman" pitchFamily="18" charset="0"/>
              </a:rPr>
              <a:t>, P. S. (2017). Recovered Goods: </a:t>
            </a:r>
            <a:r>
              <a:rPr lang="en-US" dirty="0" err="1">
                <a:latin typeface="Times New Roman" pitchFamily="18" charset="0"/>
                <a:cs typeface="Times New Roman" pitchFamily="18" charset="0"/>
              </a:rPr>
              <a:t>Durkheimian</a:t>
            </a:r>
            <a:r>
              <a:rPr lang="en-US" dirty="0">
                <a:latin typeface="Times New Roman" pitchFamily="18" charset="0"/>
                <a:cs typeface="Times New Roman" pitchFamily="18" charset="0"/>
              </a:rPr>
              <a:t> Sociology as Virtue Ethics. In </a:t>
            </a:r>
            <a:r>
              <a:rPr lang="en-US" i="1" dirty="0">
                <a:latin typeface="Times New Roman" pitchFamily="18" charset="0"/>
                <a:cs typeface="Times New Roman" pitchFamily="18" charset="0"/>
              </a:rPr>
              <a:t>Varieties of Virtue Ethics</a:t>
            </a:r>
            <a:r>
              <a:rPr lang="en-US" dirty="0">
                <a:latin typeface="Times New Roman" pitchFamily="18" charset="0"/>
                <a:cs typeface="Times New Roman" pitchFamily="18" charset="0"/>
              </a:rPr>
              <a:t> (pp. 181-198). Palgrave Macmillan UK.</a:t>
            </a:r>
          </a:p>
          <a:p>
            <a:pPr>
              <a:buNone/>
            </a:pPr>
            <a:r>
              <a:rPr lang="en-US" dirty="0">
                <a:latin typeface="Times New Roman" pitchFamily="18" charset="0"/>
                <a:cs typeface="Times New Roman" pitchFamily="18" charset="0"/>
              </a:rPr>
              <a:t>Katz, J. (2015). A theory of qualitative methodology: The social system of analytic fieldwork. </a:t>
            </a:r>
            <a:r>
              <a:rPr lang="en-US" i="1" dirty="0" err="1">
                <a:latin typeface="Times New Roman" pitchFamily="18" charset="0"/>
                <a:cs typeface="Times New Roman" pitchFamily="18" charset="0"/>
              </a:rPr>
              <a:t>Méthod</a:t>
            </a:r>
            <a:r>
              <a:rPr lang="en-US" i="1" dirty="0">
                <a:latin typeface="Times New Roman" pitchFamily="18" charset="0"/>
                <a:cs typeface="Times New Roman" pitchFamily="18" charset="0"/>
              </a:rPr>
              <a:t> (e) s: African Review of Social Sciences Methodology</a:t>
            </a:r>
            <a:r>
              <a:rPr lang="en-US" dirty="0">
                <a:latin typeface="Times New Roman" pitchFamily="18" charset="0"/>
                <a:cs typeface="Times New Roman" pitchFamily="18" charset="0"/>
              </a:rPr>
              <a:t>, </a:t>
            </a:r>
            <a:r>
              <a:rPr lang="en-US" i="1" dirty="0">
                <a:latin typeface="Times New Roman" pitchFamily="18" charset="0"/>
                <a:cs typeface="Times New Roman" pitchFamily="18" charset="0"/>
              </a:rPr>
              <a:t>1</a:t>
            </a:r>
            <a:r>
              <a:rPr lang="en-US" dirty="0">
                <a:latin typeface="Times New Roman" pitchFamily="18" charset="0"/>
                <a:cs typeface="Times New Roman" pitchFamily="18" charset="0"/>
              </a:rPr>
              <a:t>(1-2), 131-146.</a:t>
            </a:r>
          </a:p>
          <a:p>
            <a:pPr>
              <a:buNone/>
            </a:pPr>
            <a:r>
              <a:rPr lang="en-US" dirty="0" err="1">
                <a:latin typeface="Times New Roman" pitchFamily="18" charset="0"/>
                <a:cs typeface="Times New Roman" pitchFamily="18" charset="0"/>
              </a:rPr>
              <a:t>Madanipour</a:t>
            </a:r>
            <a:r>
              <a:rPr lang="en-US" dirty="0">
                <a:latin typeface="Times New Roman" pitchFamily="18" charset="0"/>
                <a:cs typeface="Times New Roman" pitchFamily="18" charset="0"/>
              </a:rPr>
              <a:t>, A., </a:t>
            </a:r>
            <a:r>
              <a:rPr lang="en-US" dirty="0" err="1">
                <a:latin typeface="Times New Roman" pitchFamily="18" charset="0"/>
                <a:cs typeface="Times New Roman" pitchFamily="18" charset="0"/>
              </a:rPr>
              <a:t>Shucksmith</a:t>
            </a:r>
            <a:r>
              <a:rPr lang="en-US" dirty="0">
                <a:latin typeface="Times New Roman" pitchFamily="18" charset="0"/>
                <a:cs typeface="Times New Roman" pitchFamily="18" charset="0"/>
              </a:rPr>
              <a:t>, M., &amp; Talbot, H. (2015). Concepts of poverty and social exclusion in Europe. </a:t>
            </a:r>
            <a:r>
              <a:rPr lang="en-US" i="1" dirty="0">
                <a:latin typeface="Times New Roman" pitchFamily="18" charset="0"/>
                <a:cs typeface="Times New Roman" pitchFamily="18" charset="0"/>
              </a:rPr>
              <a:t>Local Economy</a:t>
            </a:r>
            <a:r>
              <a:rPr lang="en-US" dirty="0">
                <a:latin typeface="Times New Roman" pitchFamily="18" charset="0"/>
                <a:cs typeface="Times New Roman" pitchFamily="18" charset="0"/>
              </a:rPr>
              <a:t>, </a:t>
            </a:r>
            <a:r>
              <a:rPr lang="en-US" i="1" dirty="0">
                <a:latin typeface="Times New Roman" pitchFamily="18" charset="0"/>
                <a:cs typeface="Times New Roman" pitchFamily="18" charset="0"/>
              </a:rPr>
              <a:t>30</a:t>
            </a:r>
            <a:r>
              <a:rPr lang="en-US" dirty="0">
                <a:latin typeface="Times New Roman" pitchFamily="18" charset="0"/>
                <a:cs typeface="Times New Roman" pitchFamily="18" charset="0"/>
              </a:rPr>
              <a:t>(7), 721-741.</a:t>
            </a:r>
          </a:p>
          <a:p>
            <a:pPr>
              <a:buNone/>
            </a:pPr>
            <a:r>
              <a:rPr lang="en-US" dirty="0">
                <a:latin typeface="Times New Roman" pitchFamily="18" charset="0"/>
                <a:cs typeface="Times New Roman" pitchFamily="18" charset="0"/>
              </a:rPr>
              <a:t>Thompson, W. E., Hickey, J. V., &amp; Thompson, M. L. (2016). </a:t>
            </a:r>
            <a:r>
              <a:rPr lang="en-US" i="1" dirty="0">
                <a:latin typeface="Times New Roman" pitchFamily="18" charset="0"/>
                <a:cs typeface="Times New Roman" pitchFamily="18" charset="0"/>
              </a:rPr>
              <a:t>Society in focus: An introduction to sociology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Rowman</a:t>
            </a:r>
            <a:r>
              <a:rPr lang="en-US" dirty="0">
                <a:latin typeface="Times New Roman" pitchFamily="18" charset="0"/>
                <a:cs typeface="Times New Roman" pitchFamily="18" charset="0"/>
              </a:rPr>
              <a:t> &amp; Littlefield Publishers. </a:t>
            </a:r>
          </a:p>
          <a:p>
            <a:pPr>
              <a:buNone/>
            </a:pPr>
            <a:r>
              <a:rPr lang="en-US" dirty="0">
                <a:latin typeface="Times New Roman" pitchFamily="18" charset="0"/>
                <a:cs typeface="Times New Roman" pitchFamily="18" charset="0"/>
              </a:rPr>
              <a:t>UKAID Direct (2017). UK Aid Direct: Reducing Poverty and Achieving the SDGs. Retrieved from; https://www.ukaiddirect.org/</a:t>
            </a:r>
          </a:p>
          <a:p>
            <a:pPr>
              <a:buNone/>
            </a:pPr>
            <a:r>
              <a:rPr lang="en-US" dirty="0">
                <a:latin typeface="Times New Roman" pitchFamily="18" charset="0"/>
                <a:cs typeface="Times New Roman" pitchFamily="18" charset="0"/>
              </a:rPr>
              <a:t>USAID (November 2017). Ending Extreme Poverty. Retrieved from; https://www.usaid.gov/ending-extreme-poverty</a:t>
            </a:r>
          </a:p>
          <a:p>
            <a:pPr>
              <a:buNone/>
            </a:pPr>
            <a:endParaRPr lang="en-US"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nSpc>
                <a:spcPct val="200000"/>
              </a:lnSpc>
            </a:pPr>
            <a:r>
              <a:rPr lang="en-US" b="1" dirty="0" smtClean="0">
                <a:latin typeface="Times New Roman" pitchFamily="18" charset="0"/>
                <a:cs typeface="Times New Roman" pitchFamily="18" charset="0"/>
              </a:rPr>
              <a:t>Social problem/Issue</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Autofit/>
          </a:bodyPr>
          <a:lstStyle/>
          <a:p>
            <a:pPr>
              <a:buFont typeface="Wingdings" pitchFamily="2" charset="2"/>
              <a:buChar char="Ø"/>
            </a:pPr>
            <a:r>
              <a:rPr lang="en-US" sz="3000" dirty="0" smtClean="0">
                <a:latin typeface="Times New Roman" pitchFamily="18" charset="0"/>
                <a:cs typeface="Times New Roman" pitchFamily="18" charset="0"/>
              </a:rPr>
              <a:t>A social issue refers to a condition that is likely to lead to negative consequences on a large number of individuals (</a:t>
            </a:r>
            <a:r>
              <a:rPr lang="en-US" sz="3000" dirty="0">
                <a:latin typeface="Times New Roman" pitchFamily="18" charset="0"/>
                <a:cs typeface="Times New Roman" pitchFamily="18" charset="0"/>
              </a:rPr>
              <a:t>Katz, </a:t>
            </a:r>
            <a:r>
              <a:rPr lang="en-US" sz="3000" dirty="0" smtClean="0">
                <a:latin typeface="Times New Roman" pitchFamily="18" charset="0"/>
                <a:cs typeface="Times New Roman" pitchFamily="18" charset="0"/>
              </a:rPr>
              <a:t>2015).</a:t>
            </a:r>
          </a:p>
          <a:p>
            <a:pPr>
              <a:buFont typeface="Wingdings" pitchFamily="2" charset="2"/>
              <a:buChar char="Ø"/>
            </a:pPr>
            <a:r>
              <a:rPr lang="en-US" sz="3000" dirty="0" smtClean="0">
                <a:latin typeface="Times New Roman" pitchFamily="18" charset="0"/>
                <a:cs typeface="Times New Roman" pitchFamily="18" charset="0"/>
              </a:rPr>
              <a:t>The conditions often require the attention of individuals to enhance a reduction in their prevalence within the society.</a:t>
            </a:r>
          </a:p>
          <a:p>
            <a:pPr>
              <a:buFont typeface="Wingdings" pitchFamily="2" charset="2"/>
              <a:buChar char="Ø"/>
            </a:pPr>
            <a:r>
              <a:rPr lang="en-US" sz="3000" dirty="0" smtClean="0">
                <a:latin typeface="Times New Roman" pitchFamily="18" charset="0"/>
                <a:cs typeface="Times New Roman" pitchFamily="18" charset="0"/>
              </a:rPr>
              <a:t>Poverty is a social issue that affects several individuals within all the cultural and societal dimensions (Katz, 2015)</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nSpc>
                <a:spcPct val="200000"/>
              </a:lnSpc>
            </a:pPr>
            <a:r>
              <a:rPr lang="en-US" b="1" dirty="0" smtClean="0">
                <a:latin typeface="Times New Roman" pitchFamily="18" charset="0"/>
                <a:cs typeface="Times New Roman" pitchFamily="18" charset="0"/>
              </a:rPr>
              <a:t>Organizations addressing poverty</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10000"/>
          </a:bodyPr>
          <a:lstStyle/>
          <a:p>
            <a:pPr>
              <a:buFont typeface="Wingdings" pitchFamily="2" charset="2"/>
              <a:buChar char="Ø"/>
            </a:pPr>
            <a:r>
              <a:rPr lang="en-US" dirty="0" smtClean="0">
                <a:latin typeface="Times New Roman" pitchFamily="18" charset="0"/>
                <a:cs typeface="Times New Roman" pitchFamily="18" charset="0"/>
              </a:rPr>
              <a:t>The major international organizations and institutions  that have endeavored to reduce poverty include;</a:t>
            </a:r>
          </a:p>
          <a:p>
            <a:pPr lvl="1">
              <a:buFont typeface="Wingdings" pitchFamily="2" charset="2"/>
              <a:buChar char="ü"/>
            </a:pPr>
            <a:r>
              <a:rPr lang="en-US" sz="3200" dirty="0" smtClean="0">
                <a:latin typeface="Times New Roman" pitchFamily="18" charset="0"/>
                <a:cs typeface="Times New Roman" pitchFamily="18" charset="0"/>
              </a:rPr>
              <a:t>Department For International Development (DFID)</a:t>
            </a:r>
          </a:p>
          <a:p>
            <a:pPr lvl="1">
              <a:buFont typeface="Wingdings" pitchFamily="2" charset="2"/>
              <a:buChar char="ü"/>
            </a:pPr>
            <a:r>
              <a:rPr lang="en-US" sz="3200" dirty="0" smtClean="0">
                <a:latin typeface="Times New Roman" pitchFamily="18" charset="0"/>
                <a:cs typeface="Times New Roman" pitchFamily="18" charset="0"/>
              </a:rPr>
              <a:t>United States Agency for International Development (USAID)</a:t>
            </a:r>
          </a:p>
          <a:p>
            <a:pPr lvl="1">
              <a:buFont typeface="Wingdings" pitchFamily="2" charset="2"/>
              <a:buChar char="Ø"/>
            </a:pPr>
            <a:r>
              <a:rPr lang="en-US" sz="3200" dirty="0" smtClean="0">
                <a:latin typeface="Times New Roman" pitchFamily="18" charset="0"/>
                <a:cs typeface="Times New Roman" pitchFamily="18" charset="0"/>
              </a:rPr>
              <a:t>The two organizations provide assistance through administering foreign aid to impoverished nations and communities.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nSpc>
                <a:spcPct val="200000"/>
              </a:lnSpc>
            </a:pPr>
            <a:r>
              <a:rPr lang="en-US" b="1" dirty="0" smtClean="0">
                <a:latin typeface="Times New Roman" pitchFamily="18" charset="0"/>
                <a:cs typeface="Times New Roman" pitchFamily="18" charset="0"/>
              </a:rPr>
              <a:t>How USAID addresses poverty</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Autofit/>
          </a:bodyPr>
          <a:lstStyle/>
          <a:p>
            <a:pPr>
              <a:buNone/>
            </a:pPr>
            <a:r>
              <a:rPr lang="en-US" sz="2800" dirty="0">
                <a:latin typeface="Times New Roman" pitchFamily="18" charset="0"/>
                <a:cs typeface="Times New Roman" pitchFamily="18" charset="0"/>
              </a:rPr>
              <a:t>The USAID vision on eradicating </a:t>
            </a:r>
            <a:r>
              <a:rPr lang="en-US" sz="2800" dirty="0" smtClean="0">
                <a:latin typeface="Times New Roman" pitchFamily="18" charset="0"/>
                <a:cs typeface="Times New Roman" pitchFamily="18" charset="0"/>
              </a:rPr>
              <a:t>extreme poverty </a:t>
            </a:r>
            <a:r>
              <a:rPr lang="en-US" sz="2800" dirty="0">
                <a:latin typeface="Times New Roman" pitchFamily="18" charset="0"/>
                <a:cs typeface="Times New Roman" pitchFamily="18" charset="0"/>
              </a:rPr>
              <a:t>involves;</a:t>
            </a:r>
          </a:p>
          <a:p>
            <a:pPr>
              <a:buFont typeface="Wingdings" pitchFamily="2" charset="2"/>
              <a:buChar char="Ø"/>
            </a:pPr>
            <a:r>
              <a:rPr lang="en-US" sz="2800" dirty="0">
                <a:latin typeface="Times New Roman" pitchFamily="18" charset="0"/>
                <a:cs typeface="Times New Roman" pitchFamily="18" charset="0"/>
              </a:rPr>
              <a:t>Initiating an inclusive and sustained economic growth as a force for reduction of </a:t>
            </a:r>
            <a:r>
              <a:rPr lang="en-US" sz="2800" dirty="0" smtClean="0">
                <a:latin typeface="Times New Roman" pitchFamily="18" charset="0"/>
                <a:cs typeface="Times New Roman" pitchFamily="18" charset="0"/>
              </a:rPr>
              <a:t>poverty (USAID, 2017)</a:t>
            </a:r>
          </a:p>
          <a:p>
            <a:pPr>
              <a:buFont typeface="Wingdings" pitchFamily="2" charset="2"/>
              <a:buChar char="Ø"/>
            </a:pPr>
            <a:r>
              <a:rPr lang="en-US" sz="2800" dirty="0" smtClean="0">
                <a:latin typeface="Times New Roman" pitchFamily="18" charset="0"/>
                <a:cs typeface="Times New Roman" pitchFamily="18" charset="0"/>
              </a:rPr>
              <a:t>Advocating </a:t>
            </a:r>
            <a:r>
              <a:rPr lang="en-US" sz="2800" dirty="0">
                <a:latin typeface="Times New Roman" pitchFamily="18" charset="0"/>
                <a:cs typeface="Times New Roman" pitchFamily="18" charset="0"/>
              </a:rPr>
              <a:t>for effective governance through the implementation of accountable </a:t>
            </a:r>
            <a:r>
              <a:rPr lang="en-US" sz="2800" dirty="0" smtClean="0">
                <a:latin typeface="Times New Roman" pitchFamily="18" charset="0"/>
                <a:cs typeface="Times New Roman" pitchFamily="18" charset="0"/>
              </a:rPr>
              <a:t>institutions (USAID, 2017)</a:t>
            </a:r>
            <a:endParaRPr lang="en-US" sz="2800" dirty="0">
              <a:latin typeface="Times New Roman" pitchFamily="18" charset="0"/>
              <a:cs typeface="Times New Roman" pitchFamily="18" charset="0"/>
            </a:endParaRPr>
          </a:p>
          <a:p>
            <a:pPr>
              <a:buFont typeface="Wingdings" pitchFamily="2" charset="2"/>
              <a:buChar char="Ø"/>
            </a:pPr>
            <a:r>
              <a:rPr lang="en-US" sz="2800" dirty="0">
                <a:latin typeface="Times New Roman" pitchFamily="18" charset="0"/>
                <a:cs typeface="Times New Roman" pitchFamily="18" charset="0"/>
              </a:rPr>
              <a:t>Inspiring investment in basic social services through putting in place effective </a:t>
            </a:r>
            <a:r>
              <a:rPr lang="en-US" sz="2800">
                <a:latin typeface="Times New Roman" pitchFamily="18" charset="0"/>
                <a:cs typeface="Times New Roman" pitchFamily="18" charset="0"/>
              </a:rPr>
              <a:t>fiscal </a:t>
            </a:r>
            <a:r>
              <a:rPr lang="en-US" sz="2800" smtClean="0">
                <a:latin typeface="Times New Roman" pitchFamily="18" charset="0"/>
                <a:cs typeface="Times New Roman" pitchFamily="18" charset="0"/>
              </a:rPr>
              <a:t>policies</a:t>
            </a:r>
            <a:r>
              <a:rPr lang="en-US" sz="2800">
                <a:latin typeface="Times New Roman" pitchFamily="18" charset="0"/>
                <a:cs typeface="Times New Roman" pitchFamily="18" charset="0"/>
              </a:rPr>
              <a:t> </a:t>
            </a:r>
            <a:r>
              <a:rPr lang="en-US" sz="2800" smtClean="0">
                <a:latin typeface="Times New Roman" pitchFamily="18" charset="0"/>
                <a:cs typeface="Times New Roman" pitchFamily="18" charset="0"/>
              </a:rPr>
              <a:t>(USAID, 2017)</a:t>
            </a:r>
            <a:endParaRPr lang="en-US" sz="28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How UKAID addresses poverty</a:t>
            </a:r>
            <a:endParaRPr lang="en-US" b="1" dirty="0"/>
          </a:p>
        </p:txBody>
      </p:sp>
      <p:sp>
        <p:nvSpPr>
          <p:cNvPr id="3" name="Content Placeholder 2"/>
          <p:cNvSpPr>
            <a:spLocks noGrp="1"/>
          </p:cNvSpPr>
          <p:nvPr>
            <p:ph idx="1"/>
          </p:nvPr>
        </p:nvSpPr>
        <p:spPr/>
        <p:txBody>
          <a:bodyPr>
            <a:noAutofit/>
          </a:bodyPr>
          <a:lstStyle/>
          <a:p>
            <a:pPr marL="0" marR="0">
              <a:lnSpc>
                <a:spcPct val="115000"/>
              </a:lnSpc>
              <a:spcBef>
                <a:spcPts val="0"/>
              </a:spcBef>
              <a:spcAft>
                <a:spcPts val="1000"/>
              </a:spcAft>
              <a:buNone/>
            </a:pPr>
            <a:r>
              <a:rPr lang="en-US" sz="2600" dirty="0">
                <a:latin typeface="Times New Roman" pitchFamily="18" charset="0"/>
                <a:ea typeface="Calibri"/>
                <a:cs typeface="Times New Roman" pitchFamily="18" charset="0"/>
              </a:rPr>
              <a:t>The UKAID vision on eradicating extreme poverty involves;</a:t>
            </a:r>
          </a:p>
          <a:p>
            <a:pPr>
              <a:buFont typeface="Wingdings" pitchFamily="2" charset="2"/>
              <a:buChar char="Ø"/>
            </a:pPr>
            <a:r>
              <a:rPr lang="en-US" sz="2600" dirty="0">
                <a:latin typeface="Times New Roman" pitchFamily="18" charset="0"/>
                <a:cs typeface="Times New Roman" pitchFamily="18" charset="0"/>
              </a:rPr>
              <a:t>Supporting organizations and institutions involved in poverty eradication within the marginalized societies </a:t>
            </a:r>
            <a:r>
              <a:rPr lang="en-US" sz="2600" dirty="0" smtClean="0">
                <a:latin typeface="Times New Roman" pitchFamily="18" charset="0"/>
                <a:cs typeface="Times New Roman" pitchFamily="18" charset="0"/>
              </a:rPr>
              <a:t>(</a:t>
            </a:r>
            <a:r>
              <a:rPr lang="en-US" sz="2600" dirty="0">
                <a:latin typeface="Times New Roman" pitchFamily="18" charset="0"/>
                <a:cs typeface="Times New Roman" pitchFamily="18" charset="0"/>
              </a:rPr>
              <a:t>UKAID </a:t>
            </a:r>
            <a:r>
              <a:rPr lang="en-US" sz="2600" dirty="0" smtClean="0">
                <a:latin typeface="Times New Roman" pitchFamily="18" charset="0"/>
                <a:cs typeface="Times New Roman" pitchFamily="18" charset="0"/>
              </a:rPr>
              <a:t>, 2017)</a:t>
            </a:r>
            <a:endParaRPr lang="en-US" sz="2600" dirty="0">
              <a:latin typeface="Times New Roman" pitchFamily="18" charset="0"/>
              <a:cs typeface="Times New Roman" pitchFamily="18" charset="0"/>
            </a:endParaRPr>
          </a:p>
          <a:p>
            <a:pPr>
              <a:buFont typeface="Wingdings" pitchFamily="2" charset="2"/>
              <a:buChar char="Ø"/>
            </a:pPr>
            <a:r>
              <a:rPr lang="en-US" sz="2600" dirty="0">
                <a:latin typeface="Times New Roman" pitchFamily="18" charset="0"/>
                <a:cs typeface="Times New Roman" pitchFamily="18" charset="0"/>
              </a:rPr>
              <a:t>Enhancing community partnerships through financial aids and grants that go along in improving the lives of the impoverished </a:t>
            </a:r>
            <a:r>
              <a:rPr lang="en-US" sz="2600" dirty="0" smtClean="0">
                <a:latin typeface="Times New Roman" pitchFamily="18" charset="0"/>
                <a:cs typeface="Times New Roman" pitchFamily="18" charset="0"/>
              </a:rPr>
              <a:t>individuals (UKAID , 2017)</a:t>
            </a:r>
            <a:endParaRPr lang="en-US" sz="2600" dirty="0">
              <a:latin typeface="Times New Roman" pitchFamily="18" charset="0"/>
              <a:cs typeface="Times New Roman" pitchFamily="18" charset="0"/>
            </a:endParaRPr>
          </a:p>
          <a:p>
            <a:pPr>
              <a:buFont typeface="Wingdings" pitchFamily="2" charset="2"/>
              <a:buChar char="Ø"/>
            </a:pPr>
            <a:r>
              <a:rPr lang="en-US" sz="2600" dirty="0">
                <a:latin typeface="Times New Roman" pitchFamily="18" charset="0"/>
                <a:cs typeface="Times New Roman" pitchFamily="18" charset="0"/>
              </a:rPr>
              <a:t>Initiating development projects geared towards improving the lives of the affected </a:t>
            </a:r>
            <a:r>
              <a:rPr lang="en-US" sz="2600" dirty="0" smtClean="0">
                <a:latin typeface="Times New Roman" pitchFamily="18" charset="0"/>
                <a:cs typeface="Times New Roman" pitchFamily="18" charset="0"/>
              </a:rPr>
              <a:t>communities (UKAID , 2017).</a:t>
            </a:r>
            <a:endParaRPr lang="en-US" sz="26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nSpc>
                <a:spcPct val="200000"/>
              </a:lnSpc>
            </a:pPr>
            <a:r>
              <a:rPr lang="en-US" b="1" dirty="0" smtClean="0">
                <a:latin typeface="Times New Roman" pitchFamily="18" charset="0"/>
                <a:cs typeface="Times New Roman" pitchFamily="18" charset="0"/>
              </a:rPr>
              <a:t>Concepts related to poverty</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10000"/>
          </a:bodyPr>
          <a:lstStyle/>
          <a:p>
            <a:pPr marL="0" marR="0">
              <a:lnSpc>
                <a:spcPct val="115000"/>
              </a:lnSpc>
              <a:spcBef>
                <a:spcPts val="0"/>
              </a:spcBef>
              <a:spcAft>
                <a:spcPts val="1000"/>
              </a:spcAft>
              <a:buNone/>
            </a:pPr>
            <a:r>
              <a:rPr lang="en-US" dirty="0" smtClean="0">
                <a:latin typeface="Times New Roman" pitchFamily="18" charset="0"/>
                <a:ea typeface="Calibri"/>
                <a:cs typeface="Times New Roman" pitchFamily="18" charset="0"/>
              </a:rPr>
              <a:t>The concepts of poverty include;</a:t>
            </a:r>
          </a:p>
          <a:p>
            <a:pPr marL="0">
              <a:lnSpc>
                <a:spcPct val="115000"/>
              </a:lnSpc>
              <a:spcBef>
                <a:spcPts val="0"/>
              </a:spcBef>
              <a:spcAft>
                <a:spcPts val="1000"/>
              </a:spcAft>
              <a:buFont typeface="Wingdings" pitchFamily="2" charset="2"/>
              <a:buChar char="Ø"/>
            </a:pPr>
            <a:r>
              <a:rPr lang="en-US" b="1" dirty="0" smtClean="0">
                <a:latin typeface="Times New Roman" pitchFamily="18" charset="0"/>
                <a:cs typeface="Times New Roman" pitchFamily="18" charset="0"/>
              </a:rPr>
              <a:t>Absolute poverty </a:t>
            </a:r>
            <a:r>
              <a:rPr lang="en-US" dirty="0" smtClean="0">
                <a:latin typeface="Times New Roman" pitchFamily="18" charset="0"/>
                <a:cs typeface="Times New Roman" pitchFamily="18" charset="0"/>
              </a:rPr>
              <a:t>– It refers to a situation in which an individual is unable to access vital basic needs for their survival (</a:t>
            </a:r>
            <a:r>
              <a:rPr lang="en-US" dirty="0" err="1" smtClean="0">
                <a:latin typeface="Times New Roman" pitchFamily="18" charset="0"/>
                <a:cs typeface="Times New Roman" pitchFamily="18" charset="0"/>
              </a:rPr>
              <a:t>Fritzell</a:t>
            </a:r>
            <a:r>
              <a:rPr lang="en-US" dirty="0" smtClean="0">
                <a:latin typeface="Times New Roman" pitchFamily="18" charset="0"/>
                <a:cs typeface="Times New Roman" pitchFamily="18" charset="0"/>
              </a:rPr>
              <a:t> et al., 2015).</a:t>
            </a:r>
          </a:p>
          <a:p>
            <a:pPr marL="0" marR="0">
              <a:lnSpc>
                <a:spcPct val="115000"/>
              </a:lnSpc>
              <a:spcBef>
                <a:spcPts val="0"/>
              </a:spcBef>
              <a:spcAft>
                <a:spcPts val="1000"/>
              </a:spcAft>
              <a:buFont typeface="Wingdings" pitchFamily="2" charset="2"/>
              <a:buChar char="Ø"/>
            </a:pPr>
            <a:r>
              <a:rPr lang="en-US" b="1" dirty="0" smtClean="0">
                <a:latin typeface="Times New Roman" pitchFamily="18" charset="0"/>
                <a:cs typeface="Times New Roman" pitchFamily="18" charset="0"/>
              </a:rPr>
              <a:t>Stratification</a:t>
            </a:r>
            <a:r>
              <a:rPr lang="en-US" dirty="0" smtClean="0">
                <a:latin typeface="Times New Roman" pitchFamily="18" charset="0"/>
                <a:cs typeface="Times New Roman" pitchFamily="18" charset="0"/>
              </a:rPr>
              <a:t> – refers to a situation where individuals are differentiated through their socioeconomic backgrounds (</a:t>
            </a:r>
            <a:r>
              <a:rPr lang="en-US" dirty="0" err="1" smtClean="0">
                <a:latin typeface="Times New Roman" pitchFamily="18" charset="0"/>
                <a:cs typeface="Times New Roman" pitchFamily="18" charset="0"/>
              </a:rPr>
              <a:t>Madanipour</a:t>
            </a:r>
            <a:r>
              <a:rPr lang="en-US" dirty="0" smtClean="0">
                <a:latin typeface="Times New Roman" pitchFamily="18" charset="0"/>
                <a:cs typeface="Times New Roman" pitchFamily="18" charset="0"/>
              </a:rPr>
              <a:t> et al., 2015).</a:t>
            </a:r>
            <a:endParaRPr lang="en-US"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Concepts related to poverty cont…</a:t>
            </a:r>
            <a:endParaRPr lang="en-US" dirty="0"/>
          </a:p>
        </p:txBody>
      </p:sp>
      <p:sp>
        <p:nvSpPr>
          <p:cNvPr id="3" name="Content Placeholder 2"/>
          <p:cNvSpPr>
            <a:spLocks noGrp="1"/>
          </p:cNvSpPr>
          <p:nvPr>
            <p:ph idx="1"/>
          </p:nvPr>
        </p:nvSpPr>
        <p:spPr>
          <a:xfrm>
            <a:off x="457200" y="1600200"/>
            <a:ext cx="8229600" cy="4800600"/>
          </a:xfrm>
        </p:spPr>
        <p:txBody>
          <a:bodyPr>
            <a:noAutofit/>
          </a:bodyPr>
          <a:lstStyle/>
          <a:p>
            <a:pPr marL="0" marR="0">
              <a:lnSpc>
                <a:spcPct val="115000"/>
              </a:lnSpc>
              <a:spcBef>
                <a:spcPts val="0"/>
              </a:spcBef>
              <a:spcAft>
                <a:spcPts val="1000"/>
              </a:spcAft>
              <a:buFont typeface="Wingdings" pitchFamily="2" charset="2"/>
              <a:buChar char="Ø"/>
              <a:tabLst>
                <a:tab pos="1733550" algn="l"/>
              </a:tabLst>
            </a:pPr>
            <a:r>
              <a:rPr lang="en-US" sz="3000" b="1" dirty="0" smtClean="0">
                <a:latin typeface="Times New Roman" pitchFamily="18" charset="0"/>
                <a:cs typeface="Times New Roman" pitchFamily="18" charset="0"/>
              </a:rPr>
              <a:t>Relative poverty </a:t>
            </a:r>
            <a:r>
              <a:rPr lang="en-US" sz="3000" dirty="0" smtClean="0">
                <a:latin typeface="Times New Roman" pitchFamily="18" charset="0"/>
                <a:ea typeface="Calibri"/>
                <a:cs typeface="Times New Roman" pitchFamily="18" charset="0"/>
              </a:rPr>
              <a:t>entails </a:t>
            </a:r>
            <a:r>
              <a:rPr lang="en-US" sz="3000" dirty="0">
                <a:latin typeface="Times New Roman" pitchFamily="18" charset="0"/>
                <a:ea typeface="Calibri"/>
                <a:cs typeface="Times New Roman" pitchFamily="18" charset="0"/>
              </a:rPr>
              <a:t>a situation in which a person feels inferior compared to the amount of resources held by another individual, society or </a:t>
            </a:r>
            <a:r>
              <a:rPr lang="en-US" sz="3000" dirty="0" smtClean="0">
                <a:latin typeface="Times New Roman" pitchFamily="18" charset="0"/>
                <a:ea typeface="Calibri"/>
                <a:cs typeface="Times New Roman" pitchFamily="18" charset="0"/>
              </a:rPr>
              <a:t>country (</a:t>
            </a:r>
            <a:r>
              <a:rPr lang="en-US" sz="3000" dirty="0" err="1" smtClean="0">
                <a:latin typeface="Times New Roman" pitchFamily="18" charset="0"/>
                <a:cs typeface="Times New Roman" pitchFamily="18" charset="0"/>
              </a:rPr>
              <a:t>Fritzell</a:t>
            </a:r>
            <a:r>
              <a:rPr lang="en-US" sz="3000" dirty="0" smtClean="0">
                <a:latin typeface="Times New Roman" pitchFamily="18" charset="0"/>
                <a:cs typeface="Times New Roman" pitchFamily="18" charset="0"/>
              </a:rPr>
              <a:t> et al., 2015)</a:t>
            </a:r>
            <a:r>
              <a:rPr lang="en-US" sz="3000" dirty="0" smtClean="0">
                <a:latin typeface="Times New Roman" pitchFamily="18" charset="0"/>
                <a:ea typeface="Calibri"/>
                <a:cs typeface="Times New Roman" pitchFamily="18" charset="0"/>
              </a:rPr>
              <a:t>.</a:t>
            </a:r>
          </a:p>
          <a:p>
            <a:pPr marL="0" marR="0">
              <a:lnSpc>
                <a:spcPct val="115000"/>
              </a:lnSpc>
              <a:spcBef>
                <a:spcPts val="0"/>
              </a:spcBef>
              <a:spcAft>
                <a:spcPts val="1000"/>
              </a:spcAft>
              <a:buFont typeface="Wingdings" pitchFamily="2" charset="2"/>
              <a:buChar char="Ø"/>
              <a:tabLst>
                <a:tab pos="1733550" algn="l"/>
              </a:tabLst>
            </a:pPr>
            <a:r>
              <a:rPr lang="en-US" sz="3000" b="1" dirty="0" smtClean="0">
                <a:latin typeface="Times New Roman" pitchFamily="18" charset="0"/>
                <a:cs typeface="Times New Roman" pitchFamily="18" charset="0"/>
              </a:rPr>
              <a:t>Gentrification</a:t>
            </a:r>
            <a:r>
              <a:rPr lang="en-US" sz="3000" dirty="0" smtClean="0">
                <a:latin typeface="Times New Roman" pitchFamily="18" charset="0"/>
                <a:cs typeface="Times New Roman" pitchFamily="18" charset="0"/>
              </a:rPr>
              <a:t> – refers to the process in which the poor are often displaced by the rich and wealthier individuals. It results in the displacement of poor people of color within the society (</a:t>
            </a:r>
            <a:r>
              <a:rPr lang="en-US" sz="3000" dirty="0" err="1" smtClean="0">
                <a:latin typeface="Times New Roman" pitchFamily="18" charset="0"/>
                <a:cs typeface="Times New Roman" pitchFamily="18" charset="0"/>
              </a:rPr>
              <a:t>Madanipour</a:t>
            </a:r>
            <a:r>
              <a:rPr lang="en-US" sz="3000" dirty="0" smtClean="0">
                <a:latin typeface="Times New Roman" pitchFamily="18" charset="0"/>
                <a:cs typeface="Times New Roman" pitchFamily="18" charset="0"/>
              </a:rPr>
              <a:t> et al., 2015).</a:t>
            </a:r>
            <a:endParaRPr lang="en-US" sz="3000" dirty="0">
              <a:latin typeface="Times New Roman" pitchFamily="18" charset="0"/>
              <a:ea typeface="Calibri"/>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itchFamily="18" charset="0"/>
                <a:cs typeface="Times New Roman" pitchFamily="18" charset="0"/>
              </a:rPr>
              <a:t>Role of concepts in alleviating poverty</a:t>
            </a:r>
            <a:endParaRPr lang="en-US" dirty="0"/>
          </a:p>
        </p:txBody>
      </p:sp>
      <p:sp>
        <p:nvSpPr>
          <p:cNvPr id="3" name="Content Placeholder 2"/>
          <p:cNvSpPr>
            <a:spLocks noGrp="1"/>
          </p:cNvSpPr>
          <p:nvPr>
            <p:ph idx="1"/>
          </p:nvPr>
        </p:nvSpPr>
        <p:spPr/>
        <p:txBody>
          <a:bodyPr>
            <a:normAutofit lnSpcReduction="10000"/>
          </a:bodyPr>
          <a:lstStyle/>
          <a:p>
            <a:pPr>
              <a:buFont typeface="Wingdings" pitchFamily="2" charset="2"/>
              <a:buChar char="Ø"/>
            </a:pPr>
            <a:r>
              <a:rPr lang="en-US" sz="3600" dirty="0" smtClean="0">
                <a:latin typeface="Times New Roman" pitchFamily="18" charset="0"/>
                <a:cs typeface="Times New Roman" pitchFamily="18" charset="0"/>
              </a:rPr>
              <a:t>The UKAID and USAID comprehends the role of the concepts in ascertaining the degree of needs of individuals.</a:t>
            </a:r>
          </a:p>
          <a:p>
            <a:pPr>
              <a:buFont typeface="Wingdings" pitchFamily="2" charset="2"/>
              <a:buChar char="Ø"/>
            </a:pPr>
            <a:r>
              <a:rPr lang="en-US" sz="3600" dirty="0" smtClean="0">
                <a:latin typeface="Times New Roman" pitchFamily="18" charset="0"/>
                <a:cs typeface="Times New Roman" pitchFamily="18" charset="0"/>
              </a:rPr>
              <a:t>The organizations assess the situation through the concepts to determine the areas of priority and the amount of resource allocation (UKAID, 2017: USAID, 2017).</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00"/>
                </a:solidFill>
                <a:latin typeface="Times New Roman" pitchFamily="18" charset="0"/>
                <a:ea typeface="Times New Roman"/>
                <a:cs typeface="Times New Roman" pitchFamily="18" charset="0"/>
              </a:rPr>
              <a:t>Sociological theory </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Autofit/>
          </a:bodyPr>
          <a:lstStyle/>
          <a:p>
            <a:pPr marL="0" marR="0">
              <a:lnSpc>
                <a:spcPct val="115000"/>
              </a:lnSpc>
              <a:spcBef>
                <a:spcPts val="0"/>
              </a:spcBef>
              <a:spcAft>
                <a:spcPts val="1000"/>
              </a:spcAft>
              <a:buFont typeface="Wingdings" pitchFamily="2" charset="2"/>
              <a:buChar char="Ø"/>
            </a:pPr>
            <a:r>
              <a:rPr lang="en-US" sz="2900" dirty="0" smtClean="0">
                <a:solidFill>
                  <a:srgbClr val="222222"/>
                </a:solidFill>
                <a:latin typeface="Times New Roman" pitchFamily="18" charset="0"/>
                <a:ea typeface="Calibri"/>
                <a:cs typeface="Times New Roman" pitchFamily="18" charset="0"/>
              </a:rPr>
              <a:t>The Structural functionalism is an integral sociological theory that explains the interrelationship of individuals within the society through enhancing their relationships (</a:t>
            </a:r>
            <a:r>
              <a:rPr lang="en-US" sz="2900" dirty="0" err="1">
                <a:latin typeface="Times New Roman" pitchFamily="18" charset="0"/>
                <a:cs typeface="Times New Roman" pitchFamily="18" charset="0"/>
              </a:rPr>
              <a:t>Gorski</a:t>
            </a:r>
            <a:r>
              <a:rPr lang="en-US" sz="2900" dirty="0">
                <a:latin typeface="Times New Roman" pitchFamily="18" charset="0"/>
                <a:cs typeface="Times New Roman" pitchFamily="18" charset="0"/>
              </a:rPr>
              <a:t>, </a:t>
            </a:r>
            <a:r>
              <a:rPr lang="en-US" sz="2900" dirty="0" smtClean="0">
                <a:latin typeface="Times New Roman" pitchFamily="18" charset="0"/>
                <a:cs typeface="Times New Roman" pitchFamily="18" charset="0"/>
              </a:rPr>
              <a:t>2017)</a:t>
            </a:r>
            <a:r>
              <a:rPr lang="en-US" sz="2900" dirty="0" smtClean="0">
                <a:solidFill>
                  <a:srgbClr val="222222"/>
                </a:solidFill>
                <a:latin typeface="Times New Roman" pitchFamily="18" charset="0"/>
                <a:ea typeface="Calibri"/>
                <a:cs typeface="Times New Roman" pitchFamily="18" charset="0"/>
              </a:rPr>
              <a:t>.</a:t>
            </a:r>
          </a:p>
          <a:p>
            <a:pPr marL="0" marR="0">
              <a:lnSpc>
                <a:spcPct val="115000"/>
              </a:lnSpc>
              <a:spcBef>
                <a:spcPts val="0"/>
              </a:spcBef>
              <a:spcAft>
                <a:spcPts val="1000"/>
              </a:spcAft>
              <a:buFont typeface="Wingdings" pitchFamily="2" charset="2"/>
              <a:buChar char="Ø"/>
            </a:pPr>
            <a:r>
              <a:rPr lang="en-US" sz="2900" dirty="0" smtClean="0">
                <a:solidFill>
                  <a:srgbClr val="222222"/>
                </a:solidFill>
                <a:latin typeface="Times New Roman" pitchFamily="18" charset="0"/>
                <a:ea typeface="Calibri"/>
                <a:cs typeface="Times New Roman" pitchFamily="18" charset="0"/>
              </a:rPr>
              <a:t>The Structural functionalism theory views the society as a complex unit in which individuals are required to work cohesively and mutually towards enhancing their stability (</a:t>
            </a:r>
            <a:r>
              <a:rPr lang="en-US" sz="2900" dirty="0" err="1" smtClean="0">
                <a:latin typeface="Times New Roman" pitchFamily="18" charset="0"/>
                <a:cs typeface="Times New Roman" pitchFamily="18" charset="0"/>
              </a:rPr>
              <a:t>Gorski</a:t>
            </a:r>
            <a:r>
              <a:rPr lang="en-US" sz="2900" dirty="0" smtClean="0">
                <a:latin typeface="Times New Roman" pitchFamily="18" charset="0"/>
                <a:cs typeface="Times New Roman" pitchFamily="18" charset="0"/>
              </a:rPr>
              <a:t>, 2017)</a:t>
            </a:r>
            <a:r>
              <a:rPr lang="en-US" sz="2900" dirty="0" smtClean="0">
                <a:solidFill>
                  <a:srgbClr val="222222"/>
                </a:solidFill>
                <a:latin typeface="Times New Roman" pitchFamily="18" charset="0"/>
                <a:ea typeface="Calibri"/>
                <a:cs typeface="Times New Roman" pitchFamily="18" charset="0"/>
              </a:rPr>
              <a:t>. </a:t>
            </a:r>
            <a:endParaRPr lang="en-US" sz="2900" dirty="0">
              <a:latin typeface="Times New Roman" pitchFamily="18" charset="0"/>
              <a:ea typeface="Calibri"/>
              <a:cs typeface="Times New Roman" pitchFamily="18" charset="0"/>
            </a:endParaRPr>
          </a:p>
          <a:p>
            <a:pPr>
              <a:buNone/>
            </a:pPr>
            <a:endParaRPr lang="en-US" sz="29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177</TotalTime>
  <Words>1672</Words>
  <Application>Microsoft Office PowerPoint</Application>
  <PresentationFormat>On-screen Show (4:3)</PresentationFormat>
  <Paragraphs>84</Paragraphs>
  <Slides>14</Slides>
  <Notes>12</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Social problem Student’s Name Professor’s Name Course Name Date of Submission</vt:lpstr>
      <vt:lpstr>Social problem/Issue</vt:lpstr>
      <vt:lpstr>Organizations addressing poverty</vt:lpstr>
      <vt:lpstr>How USAID addresses poverty</vt:lpstr>
      <vt:lpstr>How UKAID addresses poverty</vt:lpstr>
      <vt:lpstr>Concepts related to poverty</vt:lpstr>
      <vt:lpstr>Concepts related to poverty cont…</vt:lpstr>
      <vt:lpstr>Role of concepts in alleviating poverty</vt:lpstr>
      <vt:lpstr>Sociological theory </vt:lpstr>
      <vt:lpstr>Structural functionalism theory</vt:lpstr>
      <vt:lpstr>Role of structural functionalism theory</vt:lpstr>
      <vt:lpstr>Role of structural functionalism theory cont…</vt:lpstr>
      <vt:lpstr>Role of the theory cont…</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problem Student’s Name Professor’s Name Course Name Date of Submission</dc:title>
  <dc:creator>hp</dc:creator>
  <cp:lastModifiedBy>hp</cp:lastModifiedBy>
  <cp:revision>72</cp:revision>
  <dcterms:created xsi:type="dcterms:W3CDTF">2017-11-11T12:04:04Z</dcterms:created>
  <dcterms:modified xsi:type="dcterms:W3CDTF">2017-11-11T16:49:19Z</dcterms:modified>
</cp:coreProperties>
</file>