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22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7BD643-6B8F-4E69-A625-CEAB59BCC974}" type="datetimeFigureOut">
              <a:rPr lang="en-US" smtClean="0"/>
              <a:t>11/30/2017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5889DC-0650-48A7-8B11-56EC7FDD41D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By the end of the presentation, the audience will understand the critical sources of Whirlpool Corporation competitive advantage and the link to the firm’s resources to the strategies </a:t>
            </a:r>
          </a:p>
        </p:txBody>
      </p:sp>
      <p:sp>
        <p:nvSpPr>
          <p:cNvPr id="4" name="Slide Number Placeholder 3"/>
          <p:cNvSpPr>
            <a:spLocks noGrp="1"/>
          </p:cNvSpPr>
          <p:nvPr>
            <p:ph type="sldNum" sz="quarter" idx="10"/>
          </p:nvPr>
        </p:nvSpPr>
        <p:spPr/>
        <p:txBody>
          <a:bodyPr/>
          <a:lstStyle/>
          <a:p>
            <a:fld id="{CC5889DC-0650-48A7-8B11-56EC7FDD41D7}" type="slidenum">
              <a:rPr lang="en-US" smtClean="0"/>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force is very significant to the firm. The high number of participants in the industry gives customers a broad range to choose their products from a variety of products (Fung, 2014). The firm responds to this force by developing unique features on the products as well as attractive packaging. Further, the company produces environment-friendly products as a corporate social responsibility practice. </a:t>
            </a:r>
          </a:p>
        </p:txBody>
      </p:sp>
      <p:sp>
        <p:nvSpPr>
          <p:cNvPr id="4" name="Slide Number Placeholder 3"/>
          <p:cNvSpPr>
            <a:spLocks noGrp="1"/>
          </p:cNvSpPr>
          <p:nvPr>
            <p:ph type="sldNum" sz="quarter" idx="10"/>
          </p:nvPr>
        </p:nvSpPr>
        <p:spPr/>
        <p:txBody>
          <a:bodyPr/>
          <a:lstStyle/>
          <a:p>
            <a:fld id="{CC5889DC-0650-48A7-8B11-56EC7FDD41D7}" type="slidenum">
              <a:rPr lang="en-US" smtClean="0"/>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threat of substitute is not significant to the performance of the firm. There are fewer substitutes in the market, and the consumers are left with no choice but to purchase what is provided in the market.</a:t>
            </a:r>
            <a:endParaRPr lang="en-US" dirty="0"/>
          </a:p>
        </p:txBody>
      </p:sp>
      <p:sp>
        <p:nvSpPr>
          <p:cNvPr id="4" name="Slide Number Placeholder 3"/>
          <p:cNvSpPr>
            <a:spLocks noGrp="1"/>
          </p:cNvSpPr>
          <p:nvPr>
            <p:ph type="sldNum" sz="quarter" idx="10"/>
          </p:nvPr>
        </p:nvSpPr>
        <p:spPr/>
        <p:txBody>
          <a:bodyPr/>
          <a:lstStyle/>
          <a:p>
            <a:fld id="{CC5889DC-0650-48A7-8B11-56EC7FDD41D7}" type="slidenum">
              <a:rPr lang="en-US" smtClean="0"/>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cost and differentiation leadership strategies seek competitive advantage in a broad range of market or industry segment. These are strategies adopted by Whirlpool Corporation to maintain the firm’s competitive advantage (Fung, 2014). On the other hand, the cost focus and differentiation focus strategies are adopted in a narrow market or industry </a:t>
            </a:r>
          </a:p>
        </p:txBody>
      </p:sp>
      <p:sp>
        <p:nvSpPr>
          <p:cNvPr id="4" name="Slide Number Placeholder 3"/>
          <p:cNvSpPr>
            <a:spLocks noGrp="1"/>
          </p:cNvSpPr>
          <p:nvPr>
            <p:ph type="sldNum" sz="quarter" idx="10"/>
          </p:nvPr>
        </p:nvSpPr>
        <p:spPr/>
        <p:txBody>
          <a:bodyPr/>
          <a:lstStyle/>
          <a:p>
            <a:fld id="{CC5889DC-0650-48A7-8B11-56EC7FDD41D7}" type="slidenum">
              <a:rPr lang="en-US" smtClean="0"/>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Whirlpool is among the top five firms in the home appliances industry. The company is headquartered in Michigan. </a:t>
            </a:r>
          </a:p>
        </p:txBody>
      </p:sp>
      <p:sp>
        <p:nvSpPr>
          <p:cNvPr id="4" name="Slide Number Placeholder 3"/>
          <p:cNvSpPr>
            <a:spLocks noGrp="1"/>
          </p:cNvSpPr>
          <p:nvPr>
            <p:ph type="sldNum" sz="quarter" idx="10"/>
          </p:nvPr>
        </p:nvSpPr>
        <p:spPr/>
        <p:txBody>
          <a:bodyPr/>
          <a:lstStyle/>
          <a:p>
            <a:fld id="{CC5889DC-0650-48A7-8B11-56EC7FDD41D7}"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definitions cut across the importance of firm in developing unique strategies in the industry it operates to earn a competitive advantage over the competitors (Porter, 2008). </a:t>
            </a:r>
          </a:p>
        </p:txBody>
      </p:sp>
      <p:sp>
        <p:nvSpPr>
          <p:cNvPr id="4" name="Slide Number Placeholder 3"/>
          <p:cNvSpPr>
            <a:spLocks noGrp="1"/>
          </p:cNvSpPr>
          <p:nvPr>
            <p:ph type="sldNum" sz="quarter" idx="10"/>
          </p:nvPr>
        </p:nvSpPr>
        <p:spPr/>
        <p:txBody>
          <a:bodyPr/>
          <a:lstStyle/>
          <a:p>
            <a:fld id="{CC5889DC-0650-48A7-8B11-56EC7FDD41D7}"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Whirlpool competitive advantages are derived from product differentiation, international market expansion, and an efficient supply chain system. </a:t>
            </a:r>
          </a:p>
        </p:txBody>
      </p:sp>
      <p:sp>
        <p:nvSpPr>
          <p:cNvPr id="4" name="Slide Number Placeholder 3"/>
          <p:cNvSpPr>
            <a:spLocks noGrp="1"/>
          </p:cNvSpPr>
          <p:nvPr>
            <p:ph type="sldNum" sz="quarter" idx="10"/>
          </p:nvPr>
        </p:nvSpPr>
        <p:spPr/>
        <p:txBody>
          <a:bodyPr/>
          <a:lstStyle/>
          <a:p>
            <a:fld id="{CC5889DC-0650-48A7-8B11-56EC7FDD41D7}" type="slidenum">
              <a:rPr lang="en-US" smtClean="0"/>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Innovation plays an essential role in the household appliances industry. A firm becomes successful in the industry by coping with the development of technology and developing products with a variety of features relative to the competitors’ products. </a:t>
            </a:r>
          </a:p>
        </p:txBody>
      </p:sp>
      <p:sp>
        <p:nvSpPr>
          <p:cNvPr id="4" name="Slide Number Placeholder 3"/>
          <p:cNvSpPr>
            <a:spLocks noGrp="1"/>
          </p:cNvSpPr>
          <p:nvPr>
            <p:ph type="sldNum" sz="quarter" idx="10"/>
          </p:nvPr>
        </p:nvSpPr>
        <p:spPr/>
        <p:txBody>
          <a:bodyPr/>
          <a:lstStyle/>
          <a:p>
            <a:fld id="{CC5889DC-0650-48A7-8B11-56EC7FDD41D7}" type="slidenum">
              <a:rPr lang="en-US" smtClean="0"/>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Foreign direct investment is an expansion strategy into international markets. Whirlpool has benefited a lot by diversifying investment to diverse geographical locations in the world. Further, the firm has gained a competitive advantage in the international market by implementing prompt responses on domestic strategies (Porter, 2008). Therefore, the firm develops products according to specific market segment and customers’ expectations. </a:t>
            </a:r>
          </a:p>
        </p:txBody>
      </p:sp>
      <p:sp>
        <p:nvSpPr>
          <p:cNvPr id="4" name="Slide Number Placeholder 3"/>
          <p:cNvSpPr>
            <a:spLocks noGrp="1"/>
          </p:cNvSpPr>
          <p:nvPr>
            <p:ph type="sldNum" sz="quarter" idx="10"/>
          </p:nvPr>
        </p:nvSpPr>
        <p:spPr/>
        <p:txBody>
          <a:bodyPr/>
          <a:lstStyle/>
          <a:p>
            <a:fld id="{CC5889DC-0650-48A7-8B11-56EC7FDD41D7}" type="slidenum">
              <a:rPr lang="en-US" smtClean="0"/>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is a considerable force to Whirlpool Corporation, and the business copes with the force by developing products with superior qualities and unique features to remain competitive in the market. </a:t>
            </a:r>
          </a:p>
        </p:txBody>
      </p:sp>
      <p:sp>
        <p:nvSpPr>
          <p:cNvPr id="4" name="Slide Number Placeholder 3"/>
          <p:cNvSpPr>
            <a:spLocks noGrp="1"/>
          </p:cNvSpPr>
          <p:nvPr>
            <p:ph type="sldNum" sz="quarter" idx="10"/>
          </p:nvPr>
        </p:nvSpPr>
        <p:spPr/>
        <p:txBody>
          <a:bodyPr/>
          <a:lstStyle/>
          <a:p>
            <a:fld id="{CC5889DC-0650-48A7-8B11-56EC7FDD41D7}" type="slidenum">
              <a:rPr lang="en-US" smtClean="0"/>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force is not significant to the firm’s performance as the chances of new entrants into the market is minimal </a:t>
            </a:r>
          </a:p>
        </p:txBody>
      </p:sp>
      <p:sp>
        <p:nvSpPr>
          <p:cNvPr id="4" name="Slide Number Placeholder 3"/>
          <p:cNvSpPr>
            <a:spLocks noGrp="1"/>
          </p:cNvSpPr>
          <p:nvPr>
            <p:ph type="sldNum" sz="quarter" idx="10"/>
          </p:nvPr>
        </p:nvSpPr>
        <p:spPr/>
        <p:txBody>
          <a:bodyPr/>
          <a:lstStyle/>
          <a:p>
            <a:fld id="{CC5889DC-0650-48A7-8B11-56EC7FDD41D7}" type="slidenum">
              <a:rPr lang="en-US" smtClean="0"/>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force is not significant to the performance of the firm. The firm implemented strategies aimed at making suppliers own the firm. The suppliers contribute to efficient supply chain system. </a:t>
            </a:r>
          </a:p>
        </p:txBody>
      </p:sp>
      <p:sp>
        <p:nvSpPr>
          <p:cNvPr id="4" name="Slide Number Placeholder 3"/>
          <p:cNvSpPr>
            <a:spLocks noGrp="1"/>
          </p:cNvSpPr>
          <p:nvPr>
            <p:ph type="sldNum" sz="quarter" idx="10"/>
          </p:nvPr>
        </p:nvSpPr>
        <p:spPr/>
        <p:txBody>
          <a:bodyPr/>
          <a:lstStyle/>
          <a:p>
            <a:fld id="{CC5889DC-0650-48A7-8B11-56EC7FDD41D7}" type="slidenum">
              <a:rPr lang="en-US" smtClean="0"/>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7CF3B2-9C8B-419A-A26A-DB630BF6A140}" type="datetimeFigureOut">
              <a:rPr lang="en-US" smtClean="0"/>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FF2DF-3522-4C61-959C-BE84D423118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7CF3B2-9C8B-419A-A26A-DB630BF6A140}" type="datetimeFigureOut">
              <a:rPr lang="en-US" smtClean="0"/>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FF2DF-3522-4C61-959C-BE84D423118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7CF3B2-9C8B-419A-A26A-DB630BF6A140}" type="datetimeFigureOut">
              <a:rPr lang="en-US" smtClean="0"/>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FF2DF-3522-4C61-959C-BE84D423118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7CF3B2-9C8B-419A-A26A-DB630BF6A140}" type="datetimeFigureOut">
              <a:rPr lang="en-US" smtClean="0"/>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FF2DF-3522-4C61-959C-BE84D423118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7CF3B2-9C8B-419A-A26A-DB630BF6A140}" type="datetimeFigureOut">
              <a:rPr lang="en-US" smtClean="0"/>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FF2DF-3522-4C61-959C-BE84D423118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7CF3B2-9C8B-419A-A26A-DB630BF6A140}" type="datetimeFigureOut">
              <a:rPr lang="en-US" smtClean="0"/>
              <a:t>11/30/2017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FFF2DF-3522-4C61-959C-BE84D423118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7CF3B2-9C8B-419A-A26A-DB630BF6A140}" type="datetimeFigureOut">
              <a:rPr lang="en-US" smtClean="0"/>
              <a:t>11/30/2017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FFF2DF-3522-4C61-959C-BE84D423118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7CF3B2-9C8B-419A-A26A-DB630BF6A140}" type="datetimeFigureOut">
              <a:rPr lang="en-US" smtClean="0"/>
              <a:t>11/30/2017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FFF2DF-3522-4C61-959C-BE84D423118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7CF3B2-9C8B-419A-A26A-DB630BF6A140}" type="datetimeFigureOut">
              <a:rPr lang="en-US" smtClean="0"/>
              <a:t>11/30/2017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FFF2DF-3522-4C61-959C-BE84D423118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7CF3B2-9C8B-419A-A26A-DB630BF6A140}" type="datetimeFigureOut">
              <a:rPr lang="en-US" smtClean="0"/>
              <a:t>11/30/2017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FFF2DF-3522-4C61-959C-BE84D423118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7CF3B2-9C8B-419A-A26A-DB630BF6A140}" type="datetimeFigureOut">
              <a:rPr lang="en-US" smtClean="0"/>
              <a:t>11/30/2017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FFF2DF-3522-4C61-959C-BE84D423118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7CF3B2-9C8B-419A-A26A-DB630BF6A140}" type="datetimeFigureOut">
              <a:rPr lang="en-US" smtClean="0"/>
              <a:t>11/30/2017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FFF2DF-3522-4C61-959C-BE84D423118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dx.doi.org/10.1016/j.jinteco.2010.07.004" TargetMode="External"/><Relationship Id="rId2" Type="http://schemas.openxmlformats.org/officeDocument/2006/relationships/hyperlink" Target="http://dx.doi.org/10.2139/ssrn.1986725" TargetMode="External"/><Relationship Id="rId1" Type="http://schemas.openxmlformats.org/officeDocument/2006/relationships/slideLayout" Target="../slideLayouts/slideLayout2.xml"/><Relationship Id="rId4" Type="http://schemas.openxmlformats.org/officeDocument/2006/relationships/hyperlink" Target="http://dx.doi.org/10.2139/ssrn.2540078"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Whirlpool Corporation </a:t>
            </a:r>
            <a:endParaRPr lang="en-US" dirty="0"/>
          </a:p>
        </p:txBody>
      </p:sp>
      <p:sp>
        <p:nvSpPr>
          <p:cNvPr id="3" name="Subtitle 2"/>
          <p:cNvSpPr>
            <a:spLocks noGrp="1"/>
          </p:cNvSpPr>
          <p:nvPr>
            <p:ph type="subTitle" idx="1"/>
          </p:nvPr>
        </p:nvSpPr>
        <p:spPr/>
        <p:txBody>
          <a:bodyPr/>
          <a:lstStyle/>
          <a:p>
            <a:r>
              <a:rPr lang="en-US" dirty="0" smtClean="0"/>
              <a:t>Competitive Advantage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Threats of </a:t>
            </a:r>
            <a:r>
              <a:rPr lang="en-US" dirty="0" smtClean="0"/>
              <a:t>New Entrants (Medium</a:t>
            </a:r>
            <a:r>
              <a:rPr lang="en-US" dirty="0"/>
              <a:t>) </a:t>
            </a:r>
          </a:p>
        </p:txBody>
      </p:sp>
      <p:sp>
        <p:nvSpPr>
          <p:cNvPr id="3" name="Content Placeholder 2"/>
          <p:cNvSpPr>
            <a:spLocks noGrp="1"/>
          </p:cNvSpPr>
          <p:nvPr>
            <p:ph idx="1"/>
          </p:nvPr>
        </p:nvSpPr>
        <p:spPr/>
        <p:txBody>
          <a:bodyPr>
            <a:normAutofit fontScale="77500" lnSpcReduction="20000"/>
          </a:bodyPr>
          <a:lstStyle/>
          <a:p>
            <a:pPr>
              <a:buNone/>
            </a:pPr>
            <a:r>
              <a:rPr lang="en-US" dirty="0"/>
              <a:t>Are there threats that Whirlpool Corporation faces in the household appliance industry? </a:t>
            </a:r>
          </a:p>
          <a:p>
            <a:r>
              <a:rPr lang="en-US" dirty="0"/>
              <a:t>The household appliances industry is characterized by rapid technological development and thus preventing new entrants in the market </a:t>
            </a:r>
          </a:p>
          <a:p>
            <a:r>
              <a:rPr lang="en-US" dirty="0"/>
              <a:t>Establishing a business I the household appliance industry involves a massive capital investment and thus, reduces the chances of new entrants in the market </a:t>
            </a:r>
          </a:p>
          <a:p>
            <a:r>
              <a:rPr lang="en-US" dirty="0"/>
              <a:t>However, some companies become successful in entering the household appliances industry and capture some small market share hence the threat of new entrants is medium.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Bargaining </a:t>
            </a:r>
            <a:r>
              <a:rPr lang="en-US" dirty="0" smtClean="0"/>
              <a:t>Power </a:t>
            </a:r>
            <a:r>
              <a:rPr lang="en-US" dirty="0"/>
              <a:t>of </a:t>
            </a:r>
            <a:r>
              <a:rPr lang="en-US" dirty="0" smtClean="0"/>
              <a:t>Suppliers </a:t>
            </a:r>
            <a:r>
              <a:rPr lang="en-US" dirty="0"/>
              <a:t>(</a:t>
            </a:r>
            <a:r>
              <a:rPr lang="en-US" dirty="0" smtClean="0"/>
              <a:t>Low)</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Does </a:t>
            </a:r>
            <a:r>
              <a:rPr lang="en-US" dirty="0"/>
              <a:t>the bargaining power of suppliers affect the profitability of the firm</a:t>
            </a:r>
            <a:r>
              <a:rPr lang="en-US" dirty="0" smtClean="0"/>
              <a:t>?</a:t>
            </a:r>
          </a:p>
          <a:p>
            <a:r>
              <a:rPr lang="en-US" dirty="0"/>
              <a:t>The firm has developed a sustainable relationship with its suppliers through ownership of shares </a:t>
            </a:r>
          </a:p>
          <a:p>
            <a:r>
              <a:rPr lang="en-US" dirty="0"/>
              <a:t>Whirlpool suppliers provide equipment parts to the firm</a:t>
            </a:r>
          </a:p>
          <a:p>
            <a:r>
              <a:rPr lang="en-US" dirty="0"/>
              <a:t>The healthy connection established by the company to the suppliers ensures a continuous supply of quality inputs and at relatively lower prices. Consequently, the suppliers influence the firm's supply chain management positively (</a:t>
            </a:r>
            <a:r>
              <a:rPr lang="en-US" dirty="0" err="1"/>
              <a:t>Asad</a:t>
            </a:r>
            <a:r>
              <a:rPr lang="en-US" dirty="0"/>
              <a:t>, 2012). </a:t>
            </a:r>
          </a:p>
          <a:p>
            <a:r>
              <a:rPr lang="en-US" dirty="0"/>
              <a:t>The supplier switching cost is not high, and therefore, the bargaining power for the suppliers in the house appliances industry is low </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Bargaining </a:t>
            </a:r>
            <a:r>
              <a:rPr lang="en-US" dirty="0" smtClean="0"/>
              <a:t>Power </a:t>
            </a:r>
            <a:r>
              <a:rPr lang="en-US" dirty="0"/>
              <a:t>of </a:t>
            </a:r>
            <a:r>
              <a:rPr lang="en-US" dirty="0" smtClean="0"/>
              <a:t>Buyers </a:t>
            </a:r>
            <a:r>
              <a:rPr lang="en-US" dirty="0"/>
              <a:t>(High) </a:t>
            </a:r>
          </a:p>
        </p:txBody>
      </p:sp>
      <p:sp>
        <p:nvSpPr>
          <p:cNvPr id="3" name="Content Placeholder 2"/>
          <p:cNvSpPr>
            <a:spLocks noGrp="1"/>
          </p:cNvSpPr>
          <p:nvPr>
            <p:ph idx="1"/>
          </p:nvPr>
        </p:nvSpPr>
        <p:spPr/>
        <p:txBody>
          <a:bodyPr>
            <a:normAutofit fontScale="70000" lnSpcReduction="20000"/>
          </a:bodyPr>
          <a:lstStyle/>
          <a:p>
            <a:pPr>
              <a:buNone/>
            </a:pPr>
            <a:r>
              <a:rPr lang="en-US" dirty="0"/>
              <a:t>Does the buyers’ bargaining power influence the performance of Whirlpool Corporation? </a:t>
            </a:r>
          </a:p>
          <a:p>
            <a:r>
              <a:rPr lang="en-US" dirty="0"/>
              <a:t>The high number of competitors in the competitors increases the chances of development of exact products that Whirlpool Corporation develops. </a:t>
            </a:r>
          </a:p>
          <a:p>
            <a:r>
              <a:rPr lang="en-US" dirty="0"/>
              <a:t>Customers have a variety of household appliances to choose what best suit them </a:t>
            </a:r>
          </a:p>
          <a:p>
            <a:r>
              <a:rPr lang="en-US" dirty="0"/>
              <a:t>There is less or no switching cost to buyers  </a:t>
            </a:r>
          </a:p>
          <a:p>
            <a:r>
              <a:rPr lang="en-US" dirty="0"/>
              <a:t>Firms in the household appliances compete on innovative features on the products, and this increases the buyer bargaining power </a:t>
            </a:r>
          </a:p>
          <a:p>
            <a:r>
              <a:rPr lang="en-US" dirty="0"/>
              <a:t>There is some degree of brand loyalty in this industry</a:t>
            </a:r>
          </a:p>
          <a:p>
            <a:r>
              <a:rPr lang="en-US" dirty="0"/>
              <a:t>T</a:t>
            </a:r>
            <a:r>
              <a:rPr lang="en-US" dirty="0" smtClean="0"/>
              <a:t>he </a:t>
            </a:r>
            <a:r>
              <a:rPr lang="en-US" dirty="0"/>
              <a:t>bargaining power of the buyers against Whirlpool is high</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Threats of </a:t>
            </a:r>
            <a:r>
              <a:rPr lang="en-US" dirty="0" smtClean="0"/>
              <a:t>Substitutes </a:t>
            </a:r>
            <a:r>
              <a:rPr lang="en-US" dirty="0"/>
              <a:t>(Low) </a:t>
            </a:r>
          </a:p>
        </p:txBody>
      </p:sp>
      <p:sp>
        <p:nvSpPr>
          <p:cNvPr id="3" name="Content Placeholder 2"/>
          <p:cNvSpPr>
            <a:spLocks noGrp="1"/>
          </p:cNvSpPr>
          <p:nvPr>
            <p:ph idx="1"/>
          </p:nvPr>
        </p:nvSpPr>
        <p:spPr/>
        <p:txBody>
          <a:bodyPr>
            <a:normAutofit fontScale="85000" lnSpcReduction="10000"/>
          </a:bodyPr>
          <a:lstStyle/>
          <a:p>
            <a:pPr>
              <a:buNone/>
            </a:pPr>
            <a:r>
              <a:rPr lang="en-US" dirty="0"/>
              <a:t>How quickly do customers find close substitutes for Whirlpool products</a:t>
            </a:r>
            <a:r>
              <a:rPr lang="en-US" dirty="0" smtClean="0"/>
              <a:t>?</a:t>
            </a:r>
          </a:p>
          <a:p>
            <a:r>
              <a:rPr lang="en-US" dirty="0"/>
              <a:t>Some of the firm’s products such as television were easily substituted by computer with internet access </a:t>
            </a:r>
          </a:p>
          <a:p>
            <a:r>
              <a:rPr lang="en-US" dirty="0"/>
              <a:t>However, a significant component of the firm’s products such as air conditioners, washing machines among others has no close substitutes and is a necessity to consumers with no alternative in the markets. </a:t>
            </a:r>
          </a:p>
          <a:p>
            <a:r>
              <a:rPr lang="en-US" dirty="0"/>
              <a:t>Therefore, the threat of substitutes for Whirlpool Corporation is low.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Porter’s </a:t>
            </a:r>
            <a:r>
              <a:rPr lang="en-US" dirty="0" smtClean="0"/>
              <a:t>Generic Strategies </a:t>
            </a:r>
            <a:r>
              <a:rPr lang="en-US" dirty="0"/>
              <a:t>for </a:t>
            </a:r>
            <a:r>
              <a:rPr lang="en-US" dirty="0" smtClean="0"/>
              <a:t>Competitive Advantage </a:t>
            </a:r>
            <a:endParaRPr lang="en-US" dirty="0"/>
          </a:p>
        </p:txBody>
      </p:sp>
      <p:sp>
        <p:nvSpPr>
          <p:cNvPr id="3" name="Content Placeholder 2"/>
          <p:cNvSpPr>
            <a:spLocks noGrp="1"/>
          </p:cNvSpPr>
          <p:nvPr>
            <p:ph idx="1"/>
          </p:nvPr>
        </p:nvSpPr>
        <p:spPr/>
        <p:txBody>
          <a:bodyPr/>
          <a:lstStyle/>
          <a:p>
            <a:pPr>
              <a:buNone/>
            </a:pPr>
            <a:r>
              <a:rPr lang="en-US" dirty="0"/>
              <a:t>A significant concern among businesses is achieving a sustainable competitive advantage over the competitor’s products in a market. </a:t>
            </a:r>
          </a:p>
          <a:p>
            <a:pPr lvl="1"/>
            <a:r>
              <a:rPr lang="en-US" dirty="0"/>
              <a:t>Porter’s Generic Strategies </a:t>
            </a:r>
          </a:p>
          <a:p>
            <a:r>
              <a:rPr lang="en-US" dirty="0" smtClean="0"/>
              <a:t>Cost leadership</a:t>
            </a:r>
          </a:p>
          <a:p>
            <a:r>
              <a:rPr lang="en-US" dirty="0" smtClean="0"/>
              <a:t>Cost focus</a:t>
            </a:r>
          </a:p>
          <a:p>
            <a:r>
              <a:rPr lang="en-US" dirty="0" smtClean="0"/>
              <a:t>Differentiation </a:t>
            </a:r>
            <a:r>
              <a:rPr lang="en-US" dirty="0"/>
              <a:t>leadership </a:t>
            </a:r>
          </a:p>
          <a:p>
            <a:r>
              <a:rPr lang="en-US" dirty="0" smtClean="0"/>
              <a:t>Differentiation </a:t>
            </a:r>
            <a:r>
              <a:rPr lang="en-US" dirty="0"/>
              <a:t>focus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Porter’s Generic Strategies for Competitive Advantage </a:t>
            </a:r>
            <a:endParaRPr lang="en-US" dirty="0"/>
          </a:p>
        </p:txBody>
      </p:sp>
      <p:pic>
        <p:nvPicPr>
          <p:cNvPr id="1027" name="Picture 3"/>
          <p:cNvPicPr>
            <a:picLocks noGrp="1" noChangeAspect="1" noChangeArrowheads="1"/>
          </p:cNvPicPr>
          <p:nvPr>
            <p:ph idx="1"/>
          </p:nvPr>
        </p:nvPicPr>
        <p:blipFill>
          <a:blip r:embed="rId2" cstate="print"/>
          <a:srcRect/>
          <a:stretch>
            <a:fillRect/>
          </a:stretch>
        </p:blipFill>
        <p:spPr bwMode="auto">
          <a:xfrm>
            <a:off x="762000" y="1752600"/>
            <a:ext cx="7162800" cy="3561556"/>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Link </a:t>
            </a:r>
            <a:endParaRPr lang="en-US" dirty="0"/>
          </a:p>
        </p:txBody>
      </p:sp>
      <p:sp>
        <p:nvSpPr>
          <p:cNvPr id="3" name="Content Placeholder 2"/>
          <p:cNvSpPr>
            <a:spLocks noGrp="1"/>
          </p:cNvSpPr>
          <p:nvPr>
            <p:ph idx="1"/>
          </p:nvPr>
        </p:nvSpPr>
        <p:spPr/>
        <p:txBody>
          <a:bodyPr>
            <a:normAutofit lnSpcReduction="10000"/>
          </a:bodyPr>
          <a:lstStyle/>
          <a:p>
            <a:pPr>
              <a:buNone/>
            </a:pPr>
            <a:r>
              <a:rPr lang="en-US" dirty="0"/>
              <a:t>The link between competitive advantage, strategies, and resources and capabilities of Whirlpool Corporation </a:t>
            </a:r>
          </a:p>
          <a:p>
            <a:r>
              <a:rPr lang="en-US" dirty="0"/>
              <a:t>The firm utilizes the available resources (tangible, intangible and human) in identifying and understanding the firm’s capabilities; and developing strategies that keep the firm at a competitive advantage over the competitors (Fung, 2014). </a:t>
            </a:r>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Link </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295400" y="1600201"/>
            <a:ext cx="6705600" cy="3753644"/>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70000" lnSpcReduction="20000"/>
          </a:bodyPr>
          <a:lstStyle/>
          <a:p>
            <a:r>
              <a:rPr lang="en-US" dirty="0" err="1"/>
              <a:t>Asad</a:t>
            </a:r>
            <a:r>
              <a:rPr lang="en-US" dirty="0"/>
              <a:t>, M. (2012). Porter Five Forces </a:t>
            </a:r>
            <a:r>
              <a:rPr lang="en-US" dirty="0" err="1" smtClean="0"/>
              <a:t>vs</a:t>
            </a:r>
            <a:r>
              <a:rPr lang="en-US" dirty="0"/>
              <a:t> </a:t>
            </a:r>
            <a:r>
              <a:rPr lang="en-US" dirty="0" smtClean="0"/>
              <a:t>Resource </a:t>
            </a:r>
            <a:r>
              <a:rPr lang="en-US" dirty="0"/>
              <a:t>Based View </a:t>
            </a:r>
            <a:r>
              <a:rPr lang="en-US" dirty="0" smtClean="0"/>
              <a:t>– A	Comparison</a:t>
            </a:r>
            <a:r>
              <a:rPr lang="en-US" dirty="0"/>
              <a:t>. </a:t>
            </a:r>
            <a:r>
              <a:rPr lang="en-US" i="1" dirty="0"/>
              <a:t>SSRN Electronic </a:t>
            </a:r>
            <a:r>
              <a:rPr lang="en-US" i="1" dirty="0" smtClean="0"/>
              <a:t>Journal.</a:t>
            </a:r>
            <a:r>
              <a:rPr lang="en-US" dirty="0" smtClean="0"/>
              <a:t>	</a:t>
            </a:r>
            <a:r>
              <a:rPr lang="en-US" u="sng" dirty="0" smtClean="0">
                <a:hlinkClick r:id="rId2"/>
              </a:rPr>
              <a:t>http</a:t>
            </a:r>
            <a:r>
              <a:rPr lang="en-US" u="sng" dirty="0">
                <a:hlinkClick r:id="rId2"/>
              </a:rPr>
              <a:t>://dx.doi.org/10.2139/ssrn.1986725</a:t>
            </a:r>
            <a:endParaRPr lang="en-US" dirty="0"/>
          </a:p>
          <a:p>
            <a:r>
              <a:rPr lang="en-US" dirty="0" err="1"/>
              <a:t>Chor</a:t>
            </a:r>
            <a:r>
              <a:rPr lang="en-US" dirty="0"/>
              <a:t>, D. (2010). Unpacking sources of comparative advantage: </a:t>
            </a:r>
            <a:r>
              <a:rPr lang="en-US" dirty="0" smtClean="0"/>
              <a:t>A	quantitative </a:t>
            </a:r>
            <a:r>
              <a:rPr lang="en-US" dirty="0"/>
              <a:t>approach. </a:t>
            </a:r>
            <a:r>
              <a:rPr lang="en-US" i="1" dirty="0"/>
              <a:t>Journal Of </a:t>
            </a:r>
            <a:r>
              <a:rPr lang="en-US" i="1" dirty="0" smtClean="0"/>
              <a:t>International	Economics</a:t>
            </a:r>
            <a:r>
              <a:rPr lang="en-US" dirty="0"/>
              <a:t>, 82(2), </a:t>
            </a:r>
            <a:r>
              <a:rPr lang="en-US" dirty="0" smtClean="0"/>
              <a:t>152-167.	</a:t>
            </a:r>
            <a:r>
              <a:rPr lang="en-US" u="sng" dirty="0" smtClean="0">
                <a:hlinkClick r:id="rId3"/>
              </a:rPr>
              <a:t>http</a:t>
            </a:r>
            <a:r>
              <a:rPr lang="en-US" u="sng" dirty="0">
                <a:hlinkClick r:id="rId3"/>
              </a:rPr>
              <a:t>://dx.doi.org/10.1016/j.jinteco.2010.07.004</a:t>
            </a:r>
            <a:endParaRPr lang="en-US" dirty="0"/>
          </a:p>
          <a:p>
            <a:r>
              <a:rPr lang="en-US" dirty="0"/>
              <a:t>Fung, H. (2014). The Relationships Among Porter Five </a:t>
            </a:r>
            <a:r>
              <a:rPr lang="en-US" dirty="0" smtClean="0"/>
              <a:t>Forces,	Generic </a:t>
            </a:r>
            <a:r>
              <a:rPr lang="en-US" dirty="0"/>
              <a:t>Strategies, Ansoff Growth Strategies &amp; </a:t>
            </a:r>
            <a:r>
              <a:rPr lang="en-US" dirty="0" smtClean="0"/>
              <a:t>Strategy	Methods </a:t>
            </a:r>
            <a:r>
              <a:rPr lang="en-US" dirty="0"/>
              <a:t>in an IT Industry A Conceptual Paper</a:t>
            </a:r>
            <a:r>
              <a:rPr lang="en-US" i="1" dirty="0"/>
              <a:t>. SSRN </a:t>
            </a:r>
            <a:r>
              <a:rPr lang="en-US" i="1" dirty="0" smtClean="0"/>
              <a:t>Electronic	Journal</a:t>
            </a:r>
            <a:r>
              <a:rPr lang="en-US" dirty="0"/>
              <a:t>. </a:t>
            </a:r>
            <a:r>
              <a:rPr lang="en-US" u="sng" dirty="0">
                <a:hlinkClick r:id="rId4"/>
              </a:rPr>
              <a:t>http://dx.doi.org/10.2139/ssrn.2540078</a:t>
            </a:r>
            <a:endParaRPr lang="en-US" dirty="0"/>
          </a:p>
          <a:p>
            <a:r>
              <a:rPr lang="en-US" dirty="0"/>
              <a:t>Porter, M. (2008). </a:t>
            </a:r>
            <a:r>
              <a:rPr lang="en-US" i="1" dirty="0"/>
              <a:t>Competitive advantage</a:t>
            </a:r>
            <a:r>
              <a:rPr lang="en-US" dirty="0"/>
              <a:t>. New York: Free Press</a:t>
            </a:r>
            <a:r>
              <a:rPr lang="en-US"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a:t>
            </a:r>
            <a:r>
              <a:rPr lang="en-US" dirty="0" smtClean="0"/>
              <a:t>Objectives </a:t>
            </a:r>
            <a:r>
              <a:rPr lang="en-US" dirty="0"/>
              <a:t>of the P</a:t>
            </a:r>
            <a:r>
              <a:rPr lang="en-US" dirty="0" smtClean="0"/>
              <a:t>resentation</a:t>
            </a:r>
            <a:endParaRPr lang="en-US" dirty="0"/>
          </a:p>
        </p:txBody>
      </p:sp>
      <p:sp>
        <p:nvSpPr>
          <p:cNvPr id="3" name="Content Placeholder 2"/>
          <p:cNvSpPr>
            <a:spLocks noGrp="1"/>
          </p:cNvSpPr>
          <p:nvPr>
            <p:ph idx="1"/>
          </p:nvPr>
        </p:nvSpPr>
        <p:spPr/>
        <p:txBody>
          <a:bodyPr/>
          <a:lstStyle/>
          <a:p>
            <a:r>
              <a:rPr lang="en-US" dirty="0"/>
              <a:t>To determine the sources of Whirlpool’s competitive advantage</a:t>
            </a:r>
          </a:p>
          <a:p>
            <a:r>
              <a:rPr lang="en-US" dirty="0"/>
              <a:t>How and why Whirlpool became a global leader in the industry</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Whirlpool Corporation Background </a:t>
            </a:r>
          </a:p>
        </p:txBody>
      </p:sp>
      <p:sp>
        <p:nvSpPr>
          <p:cNvPr id="3" name="Content Placeholder 2"/>
          <p:cNvSpPr>
            <a:spLocks noGrp="1"/>
          </p:cNvSpPr>
          <p:nvPr>
            <p:ph idx="1"/>
          </p:nvPr>
        </p:nvSpPr>
        <p:spPr/>
        <p:txBody>
          <a:bodyPr>
            <a:normAutofit fontScale="70000" lnSpcReduction="20000"/>
          </a:bodyPr>
          <a:lstStyle/>
          <a:p>
            <a:r>
              <a:rPr lang="en-US" dirty="0"/>
              <a:t>The business was incorporated in the year 1950. Previously, the company was referred to as Upton Machine Company that operated between the year 1911 and 1929. Later the firm was referred to as The Nineteen Hundred between the year 1929 to the year 1950.</a:t>
            </a:r>
          </a:p>
          <a:p>
            <a:r>
              <a:rPr lang="en-US" dirty="0"/>
              <a:t>The firm operates in home appliance industry</a:t>
            </a:r>
          </a:p>
          <a:p>
            <a:r>
              <a:rPr lang="en-US" dirty="0"/>
              <a:t>The company had both positive and negative performances attributable to manufacturing inefficiencies and start-up cost of new fridges in the US, partly due to restructuring difficulties in Europe, as well as raw materials cost increases combined with minimal growth or even declining demand in North America and Europe.</a:t>
            </a:r>
          </a:p>
          <a:p>
            <a:r>
              <a:rPr lang="en-US" dirty="0"/>
              <a:t>By 1995, the major players in the appliance market were </a:t>
            </a:r>
            <a:r>
              <a:rPr lang="en-US" dirty="0" err="1"/>
              <a:t>Whirpool</a:t>
            </a:r>
            <a:r>
              <a:rPr lang="en-US" dirty="0"/>
              <a:t> 35%, GE 29 3%, Maytag 14 4%, Electrolux 13 5%, and </a:t>
            </a:r>
            <a:r>
              <a:rPr lang="en-US" dirty="0" err="1"/>
              <a:t>Raythron</a:t>
            </a:r>
            <a:r>
              <a:rPr lang="en-US" dirty="0"/>
              <a:t> 6 2%</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Definition of Competitive </a:t>
            </a:r>
            <a:r>
              <a:rPr lang="en-US" dirty="0" smtClean="0"/>
              <a:t>Advantage </a:t>
            </a:r>
            <a:endParaRPr lang="en-US" dirty="0"/>
          </a:p>
        </p:txBody>
      </p:sp>
      <p:sp>
        <p:nvSpPr>
          <p:cNvPr id="3" name="Content Placeholder 2"/>
          <p:cNvSpPr>
            <a:spLocks noGrp="1"/>
          </p:cNvSpPr>
          <p:nvPr>
            <p:ph idx="1"/>
          </p:nvPr>
        </p:nvSpPr>
        <p:spPr/>
        <p:txBody>
          <a:bodyPr>
            <a:normAutofit fontScale="70000" lnSpcReduction="20000"/>
          </a:bodyPr>
          <a:lstStyle/>
          <a:p>
            <a:r>
              <a:rPr lang="en-US" dirty="0"/>
              <a:t>A firm is said to have a competitive advantage when it is implementing a value creating strategy not simultaneously being implemented by any current or potential competitors (Porter, 2008).</a:t>
            </a:r>
          </a:p>
          <a:p>
            <a:r>
              <a:rPr lang="en-US" dirty="0"/>
              <a:t>Competitive advantage grows fundamentally out of the value a firm can create for its buyers. It may take the form of prices lower than competitors’ for equivalent benefits or the provision of unique benefits that more than offset a premium price. </a:t>
            </a:r>
          </a:p>
          <a:p>
            <a:r>
              <a:rPr lang="en-US" dirty="0"/>
              <a:t>The only way to gain lasting competitive advantage is to leverage your capabilities around the world so that the company as a whole is greater than the sum of its parts. Being an international company-selling globally, having global brands, or operations in different countries – isn’t enough (</a:t>
            </a:r>
            <a:r>
              <a:rPr lang="en-US" dirty="0" err="1"/>
              <a:t>Chor</a:t>
            </a:r>
            <a:r>
              <a:rPr lang="en-US" dirty="0"/>
              <a:t>, 2010</a:t>
            </a:r>
            <a:r>
              <a:rPr lang="en-US"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Sources of </a:t>
            </a:r>
            <a:r>
              <a:rPr lang="en-US" dirty="0" smtClean="0"/>
              <a:t>Competitive Advantage </a:t>
            </a:r>
            <a:r>
              <a:rPr lang="en-US" dirty="0"/>
              <a:t>of Whirlpool Corporation </a:t>
            </a:r>
          </a:p>
        </p:txBody>
      </p:sp>
      <p:sp>
        <p:nvSpPr>
          <p:cNvPr id="3" name="Content Placeholder 2"/>
          <p:cNvSpPr>
            <a:spLocks noGrp="1"/>
          </p:cNvSpPr>
          <p:nvPr>
            <p:ph idx="1"/>
          </p:nvPr>
        </p:nvSpPr>
        <p:spPr/>
        <p:txBody>
          <a:bodyPr/>
          <a:lstStyle/>
          <a:p>
            <a:pPr>
              <a:buNone/>
            </a:pPr>
            <a:r>
              <a:rPr lang="en-US" dirty="0"/>
              <a:t>The firm’s competitive advantages are within its internal processes</a:t>
            </a:r>
          </a:p>
          <a:p>
            <a:r>
              <a:rPr lang="en-US" dirty="0" smtClean="0"/>
              <a:t>Product </a:t>
            </a:r>
            <a:r>
              <a:rPr lang="en-US" dirty="0"/>
              <a:t>innovation and differentiation </a:t>
            </a:r>
          </a:p>
          <a:p>
            <a:r>
              <a:rPr lang="en-US" dirty="0" smtClean="0"/>
              <a:t>Foreign </a:t>
            </a:r>
            <a:r>
              <a:rPr lang="en-US" dirty="0"/>
              <a:t>direct </a:t>
            </a:r>
            <a:r>
              <a:rPr lang="en-US" dirty="0" smtClean="0"/>
              <a:t>investment</a:t>
            </a:r>
          </a:p>
          <a:p>
            <a:r>
              <a:rPr lang="en-US" dirty="0" smtClean="0"/>
              <a:t>Efficient </a:t>
            </a:r>
            <a:r>
              <a:rPr lang="en-US" dirty="0"/>
              <a:t>supply chain system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Product Innovation and </a:t>
            </a:r>
            <a:r>
              <a:rPr lang="en-US" dirty="0" smtClean="0"/>
              <a:t>Differentiation</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a:t>How does product innovation enhance the firm’s competitive advantage?</a:t>
            </a:r>
          </a:p>
          <a:p>
            <a:r>
              <a:rPr lang="en-US" dirty="0"/>
              <a:t>Washer that used fuzzy logic that controlled the consumption of water automatically</a:t>
            </a:r>
          </a:p>
          <a:p>
            <a:r>
              <a:rPr lang="en-US" dirty="0"/>
              <a:t>Development of self-cleaning ovens </a:t>
            </a:r>
          </a:p>
          <a:p>
            <a:r>
              <a:rPr lang="en-US" dirty="0"/>
              <a:t>Self-defrosting refrigerators </a:t>
            </a:r>
          </a:p>
          <a:p>
            <a:r>
              <a:rPr lang="en-US" dirty="0"/>
              <a:t>Automatic ice cube markers </a:t>
            </a:r>
          </a:p>
          <a:p>
            <a:r>
              <a:rPr lang="en-US" dirty="0"/>
              <a:t>SERP program offered the firm an award for a refrigerator prototype that was free from chlorofluorocarbons which was a major innovation for the company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Foreign Direct Investment </a:t>
            </a:r>
          </a:p>
        </p:txBody>
      </p:sp>
      <p:sp>
        <p:nvSpPr>
          <p:cNvPr id="3" name="Content Placeholder 2"/>
          <p:cNvSpPr>
            <a:spLocks noGrp="1"/>
          </p:cNvSpPr>
          <p:nvPr>
            <p:ph idx="1"/>
          </p:nvPr>
        </p:nvSpPr>
        <p:spPr/>
        <p:txBody>
          <a:bodyPr>
            <a:normAutofit lnSpcReduction="10000"/>
          </a:bodyPr>
          <a:lstStyle/>
          <a:p>
            <a:pPr>
              <a:buNone/>
            </a:pPr>
            <a:r>
              <a:rPr lang="en-US" dirty="0"/>
              <a:t>How does foreign direct investment enhance the firm’s competitive advantage? </a:t>
            </a:r>
          </a:p>
          <a:p>
            <a:r>
              <a:rPr lang="en-US" dirty="0"/>
              <a:t>Mergers and acquisitions – the firm has made several alliances with other companies with the objective of attaining synergy </a:t>
            </a:r>
          </a:p>
          <a:p>
            <a:r>
              <a:rPr lang="en-US" dirty="0"/>
              <a:t>Transnational strategy - offers the centralization benefits provided by a global plan, along with the responsiveness and characteristics of domestic strategies.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Porter’s 5 Forces Industry Analysis </a:t>
            </a:r>
            <a:endParaRPr lang="en-US" dirty="0"/>
          </a:p>
        </p:txBody>
      </p:sp>
      <p:sp>
        <p:nvSpPr>
          <p:cNvPr id="3" name="Content Placeholder 2"/>
          <p:cNvSpPr>
            <a:spLocks noGrp="1"/>
          </p:cNvSpPr>
          <p:nvPr>
            <p:ph idx="1"/>
          </p:nvPr>
        </p:nvSpPr>
        <p:spPr/>
        <p:txBody>
          <a:bodyPr/>
          <a:lstStyle/>
          <a:p>
            <a:pPr>
              <a:buNone/>
            </a:pPr>
            <a:r>
              <a:rPr lang="en-US" dirty="0"/>
              <a:t>What are the factors that impact profitability in the industry? </a:t>
            </a:r>
            <a:endParaRPr lang="en-US" dirty="0" smtClean="0"/>
          </a:p>
          <a:p>
            <a:r>
              <a:rPr lang="en-US" dirty="0" smtClean="0"/>
              <a:t>Competitive rivalry</a:t>
            </a:r>
          </a:p>
          <a:p>
            <a:r>
              <a:rPr lang="en-US" dirty="0" smtClean="0"/>
              <a:t>Threats </a:t>
            </a:r>
            <a:r>
              <a:rPr lang="en-US" dirty="0"/>
              <a:t>of new entrants </a:t>
            </a:r>
            <a:endParaRPr lang="en-US" dirty="0" smtClean="0"/>
          </a:p>
          <a:p>
            <a:r>
              <a:rPr lang="en-US" dirty="0" smtClean="0"/>
              <a:t>Bargaining </a:t>
            </a:r>
            <a:r>
              <a:rPr lang="en-US" dirty="0"/>
              <a:t>power of suppliers </a:t>
            </a:r>
            <a:endParaRPr lang="en-US" dirty="0" smtClean="0"/>
          </a:p>
          <a:p>
            <a:r>
              <a:rPr lang="en-US" dirty="0" smtClean="0"/>
              <a:t>Bargaining </a:t>
            </a:r>
            <a:r>
              <a:rPr lang="en-US" dirty="0"/>
              <a:t>power of buyers </a:t>
            </a:r>
          </a:p>
          <a:p>
            <a:r>
              <a:rPr lang="en-US" dirty="0" smtClean="0"/>
              <a:t>Threats </a:t>
            </a:r>
            <a:r>
              <a:rPr lang="en-US" dirty="0"/>
              <a:t>of substitutes </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Competitive </a:t>
            </a:r>
            <a:r>
              <a:rPr lang="en-US" dirty="0" smtClean="0"/>
              <a:t>Rivalry </a:t>
            </a:r>
            <a:r>
              <a:rPr lang="en-US" dirty="0"/>
              <a:t>(High) </a:t>
            </a:r>
          </a:p>
        </p:txBody>
      </p:sp>
      <p:sp>
        <p:nvSpPr>
          <p:cNvPr id="3" name="Content Placeholder 2"/>
          <p:cNvSpPr>
            <a:spLocks noGrp="1"/>
          </p:cNvSpPr>
          <p:nvPr>
            <p:ph idx="1"/>
          </p:nvPr>
        </p:nvSpPr>
        <p:spPr/>
        <p:txBody>
          <a:bodyPr>
            <a:normAutofit fontScale="70000" lnSpcReduction="20000"/>
          </a:bodyPr>
          <a:lstStyle/>
          <a:p>
            <a:pPr>
              <a:buNone/>
            </a:pPr>
            <a:r>
              <a:rPr lang="en-US" dirty="0"/>
              <a:t>Does competition deprives Whirlpool the capability of generating more profit from the market? </a:t>
            </a:r>
          </a:p>
          <a:p>
            <a:r>
              <a:rPr lang="en-US" dirty="0"/>
              <a:t>There is high number of participants in the household appliances industry. Thus, there exists stiff competition in the industry</a:t>
            </a:r>
          </a:p>
          <a:p>
            <a:r>
              <a:rPr lang="en-US" dirty="0"/>
              <a:t>GE was the closest competitor from the case study. However, the current close competitors are LG and Electrolux. </a:t>
            </a:r>
          </a:p>
          <a:p>
            <a:r>
              <a:rPr lang="en-US" dirty="0"/>
              <a:t>The competitiveness of a firm in this industry is enhanced by the capacity of the firm to lead in innovativeness and bringing superior technology to the market. </a:t>
            </a:r>
          </a:p>
          <a:p>
            <a:r>
              <a:rPr lang="en-US" dirty="0"/>
              <a:t>Price competition is also of significant concern to the company in this industry as firms set prices with an objective of attracting customers to their products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1560</Words>
  <Application>Microsoft Office PowerPoint</Application>
  <PresentationFormat>On-screen Show (4:3)</PresentationFormat>
  <Paragraphs>108</Paragraphs>
  <Slides>18</Slides>
  <Notes>12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Whirlpool Corporation </vt:lpstr>
      <vt:lpstr>The Objectives of the Presentation</vt:lpstr>
      <vt:lpstr>Whirlpool Corporation Background </vt:lpstr>
      <vt:lpstr>Definition of Competitive Advantage </vt:lpstr>
      <vt:lpstr>Sources of Competitive Advantage of Whirlpool Corporation </vt:lpstr>
      <vt:lpstr>Product Innovation and Differentiation</vt:lpstr>
      <vt:lpstr>Foreign Direct Investment </vt:lpstr>
      <vt:lpstr>Porter’s 5 Forces Industry Analysis </vt:lpstr>
      <vt:lpstr>Competitive Rivalry (High) </vt:lpstr>
      <vt:lpstr>Threats of New Entrants (Medium) </vt:lpstr>
      <vt:lpstr>Bargaining Power of Suppliers (Low)</vt:lpstr>
      <vt:lpstr>Bargaining Power of Buyers (High) </vt:lpstr>
      <vt:lpstr>Threats of Substitutes (Low) </vt:lpstr>
      <vt:lpstr>Porter’s Generic Strategies for Competitive Advantage </vt:lpstr>
      <vt:lpstr>Porter’s Generic Strategies for Competitive Advantage </vt:lpstr>
      <vt:lpstr>The Link </vt:lpstr>
      <vt:lpstr>The Link </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Whirlpool Corporation</dc:title>
  <dc:creator>lawrence</dc:creator>
  <cp:lastModifiedBy>lawrence</cp:lastModifiedBy>
  <cp:revision>3</cp:revision>
  <dcterms:created xsi:type="dcterms:W3CDTF">2017-11-30T10:01:38Z</dcterms:created>
  <dcterms:modified xsi:type="dcterms:W3CDTF">2017-11-30T10:31:27Z</dcterms:modified>
</cp:coreProperties>
</file>