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42"/>
  </p:notesMasterIdLst>
  <p:sldIdLst>
    <p:sldId id="256" r:id="rId2"/>
    <p:sldId id="325" r:id="rId3"/>
    <p:sldId id="257" r:id="rId4"/>
    <p:sldId id="258" r:id="rId5"/>
    <p:sldId id="318" r:id="rId6"/>
    <p:sldId id="261" r:id="rId7"/>
    <p:sldId id="264" r:id="rId8"/>
    <p:sldId id="262" r:id="rId9"/>
    <p:sldId id="263" r:id="rId10"/>
    <p:sldId id="265" r:id="rId11"/>
    <p:sldId id="266" r:id="rId12"/>
    <p:sldId id="267" r:id="rId13"/>
    <p:sldId id="268" r:id="rId14"/>
    <p:sldId id="269" r:id="rId15"/>
    <p:sldId id="270" r:id="rId16"/>
    <p:sldId id="271" r:id="rId17"/>
    <p:sldId id="273" r:id="rId18"/>
    <p:sldId id="276" r:id="rId19"/>
    <p:sldId id="278" r:id="rId20"/>
    <p:sldId id="280" r:id="rId21"/>
    <p:sldId id="307" r:id="rId22"/>
    <p:sldId id="281" r:id="rId23"/>
    <p:sldId id="308" r:id="rId24"/>
    <p:sldId id="309" r:id="rId25"/>
    <p:sldId id="287" r:id="rId26"/>
    <p:sldId id="290" r:id="rId27"/>
    <p:sldId id="310" r:id="rId28"/>
    <p:sldId id="289" r:id="rId29"/>
    <p:sldId id="323" r:id="rId30"/>
    <p:sldId id="293" r:id="rId31"/>
    <p:sldId id="295" r:id="rId32"/>
    <p:sldId id="296" r:id="rId33"/>
    <p:sldId id="297" r:id="rId34"/>
    <p:sldId id="313" r:id="rId35"/>
    <p:sldId id="314" r:id="rId36"/>
    <p:sldId id="315" r:id="rId37"/>
    <p:sldId id="320" r:id="rId38"/>
    <p:sldId id="324" r:id="rId39"/>
    <p:sldId id="321" r:id="rId40"/>
    <p:sldId id="322" r:id="rId4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04F46"/>
    <a:srgbClr val="303B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81" autoAdjust="0"/>
  </p:normalViewPr>
  <p:slideViewPr>
    <p:cSldViewPr>
      <p:cViewPr>
        <p:scale>
          <a:sx n="100" d="100"/>
          <a:sy n="100" d="100"/>
        </p:scale>
        <p:origin x="-1074" y="2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4" d="100"/>
          <a:sy n="54" d="100"/>
        </p:scale>
        <p:origin x="304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28" charset="0"/>
              </a:defRPr>
            </a:lvl1pPr>
          </a:lstStyle>
          <a:p>
            <a:pPr>
              <a:defRPr/>
            </a:pPr>
            <a:endParaRPr lang="en-US" dirty="0"/>
          </a:p>
        </p:txBody>
      </p:sp>
      <p:sp>
        <p:nvSpPr>
          <p:cNvPr id="348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28"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48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28" charset="0"/>
              </a:defRPr>
            </a:lvl1pPr>
          </a:lstStyle>
          <a:p>
            <a:pPr>
              <a:defRPr/>
            </a:pPr>
            <a:endParaRPr lang="en-US" dirty="0"/>
          </a:p>
        </p:txBody>
      </p:sp>
      <p:sp>
        <p:nvSpPr>
          <p:cNvPr id="348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28" charset="0"/>
              </a:defRPr>
            </a:lvl1pPr>
          </a:lstStyle>
          <a:p>
            <a:pPr>
              <a:defRPr/>
            </a:pPr>
            <a:fld id="{9F4DFC46-47B1-499F-A4E9-A95063FE2207}" type="slidenum">
              <a:rPr lang="en-US"/>
              <a:pPr>
                <a:defRPr/>
              </a:pPr>
              <a:t>‹#›</a:t>
            </a:fld>
            <a:endParaRPr lang="en-US" dirty="0"/>
          </a:p>
        </p:txBody>
      </p:sp>
    </p:spTree>
    <p:extLst>
      <p:ext uri="{BB962C8B-B14F-4D97-AF65-F5344CB8AC3E}">
        <p14:creationId xmlns:p14="http://schemas.microsoft.com/office/powerpoint/2010/main" val="13098742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1F2AEA07-7DAA-4FB6-B880-C118367A05FB}" type="slidenum">
              <a:rPr lang="en-US" smtClean="0">
                <a:latin typeface="Times New Roman" pitchFamily="18" charset="0"/>
              </a:rPr>
              <a:pPr/>
              <a:t>1</a:t>
            </a:fld>
            <a:endParaRPr lang="en-US" dirty="0" smtClean="0">
              <a:latin typeface="Times New Roman"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649816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D261FD7-6FBF-481C-85C4-26CD944808CC}" type="slidenum">
              <a:rPr lang="en-US" smtClean="0">
                <a:latin typeface="Times New Roman" pitchFamily="18" charset="0"/>
              </a:rPr>
              <a:pPr/>
              <a:t>10</a:t>
            </a:fld>
            <a:endParaRPr lang="en-US" dirty="0" smtClean="0">
              <a:latin typeface="Times New Roman"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62528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7F4C3BA4-E174-4881-B1EC-8330E4FE7997}" type="slidenum">
              <a:rPr lang="en-US" smtClean="0">
                <a:latin typeface="Times New Roman" pitchFamily="18" charset="0"/>
              </a:rPr>
              <a:pPr/>
              <a:t>11</a:t>
            </a:fld>
            <a:endParaRPr lang="en-US" dirty="0" smtClean="0">
              <a:latin typeface="Times New Roman" pitchFamily="18"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304542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D4E54A6A-20F4-4D9F-BDD1-A082B90E9A25}" type="slidenum">
              <a:rPr lang="en-US" smtClean="0">
                <a:latin typeface="Times New Roman" pitchFamily="18" charset="0"/>
              </a:rPr>
              <a:pPr/>
              <a:t>12</a:t>
            </a:fld>
            <a:endParaRPr lang="en-US" dirty="0" smtClean="0">
              <a:latin typeface="Times New Roman"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3649661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0EBD022-6C75-4929-B960-FAE3CE44ACAD}" type="slidenum">
              <a:rPr lang="en-US" smtClean="0">
                <a:latin typeface="Times New Roman" pitchFamily="18" charset="0"/>
              </a:rPr>
              <a:pPr/>
              <a:t>13</a:t>
            </a:fld>
            <a:endParaRPr lang="en-US" dirty="0" smtClean="0">
              <a:latin typeface="Times New Roman" pitchFamily="18"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6423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444C413-C2CF-405E-82DD-A1FE121E7329}" type="slidenum">
              <a:rPr lang="en-US" smtClean="0">
                <a:latin typeface="Times New Roman" pitchFamily="18" charset="0"/>
              </a:rPr>
              <a:pPr/>
              <a:t>14</a:t>
            </a:fld>
            <a:endParaRPr lang="en-US" dirty="0" smtClean="0">
              <a:latin typeface="Times New Roman"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739276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A109E1E-BB7E-4525-92E5-3F59B2C58A40}" type="slidenum">
              <a:rPr lang="en-US" smtClean="0">
                <a:latin typeface="Times New Roman" pitchFamily="18" charset="0"/>
              </a:rPr>
              <a:pPr/>
              <a:t>15</a:t>
            </a:fld>
            <a:endParaRPr lang="en-US" dirty="0" smtClean="0">
              <a:latin typeface="Times New Roman" pitchFamily="18"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9484287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063A648F-1096-4E89-AC10-AC64CB0A3CE0}" type="slidenum">
              <a:rPr lang="en-US" smtClean="0">
                <a:latin typeface="Times New Roman" pitchFamily="18" charset="0"/>
              </a:rPr>
              <a:pPr/>
              <a:t>16</a:t>
            </a:fld>
            <a:endParaRPr lang="en-US" dirty="0" smtClean="0">
              <a:latin typeface="Times New Roman"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529039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68CE1A30-657D-4B0A-BD90-410FBD514D70}" type="slidenum">
              <a:rPr lang="en-US" smtClean="0">
                <a:latin typeface="Times New Roman" pitchFamily="18" charset="0"/>
              </a:rPr>
              <a:pPr/>
              <a:t>17</a:t>
            </a:fld>
            <a:endParaRPr lang="en-US" dirty="0" smtClean="0">
              <a:latin typeface="Times New Roman"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7241169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D92A30BE-5307-4C3F-8C94-F8ECE0C02531}" type="slidenum">
              <a:rPr lang="en-US" smtClean="0">
                <a:latin typeface="Times New Roman" pitchFamily="18" charset="0"/>
              </a:rPr>
              <a:pPr/>
              <a:t>18</a:t>
            </a:fld>
            <a:endParaRPr lang="en-US" dirty="0" smtClean="0">
              <a:latin typeface="Times New Roman"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6903945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C1715028-1F15-4567-AFF9-8A0C59378C70}" type="slidenum">
              <a:rPr lang="en-US" smtClean="0">
                <a:latin typeface="Times New Roman" pitchFamily="18" charset="0"/>
              </a:rPr>
              <a:pPr/>
              <a:t>19</a:t>
            </a:fld>
            <a:endParaRPr lang="en-US" dirty="0" smtClean="0">
              <a:latin typeface="Times New Roman" pitchFamily="18"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382017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2</a:t>
            </a:fld>
            <a:endParaRPr lang="en-US" dirty="0"/>
          </a:p>
        </p:txBody>
      </p:sp>
    </p:spTree>
    <p:extLst>
      <p:ext uri="{BB962C8B-B14F-4D97-AF65-F5344CB8AC3E}">
        <p14:creationId xmlns:p14="http://schemas.microsoft.com/office/powerpoint/2010/main" val="34774447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2BFF1193-7AA2-4623-B924-5222C10B502F}" type="slidenum">
              <a:rPr lang="en-US" smtClean="0">
                <a:latin typeface="Times New Roman" pitchFamily="18" charset="0"/>
              </a:rPr>
              <a:pPr/>
              <a:t>20</a:t>
            </a:fld>
            <a:endParaRPr lang="en-US" dirty="0" smtClean="0">
              <a:latin typeface="Times New Roman" pitchFamily="18"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4964342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45A14556-78FE-4EA2-9B55-A0C8C167F7F5}" type="slidenum">
              <a:rPr lang="en-US" smtClean="0">
                <a:latin typeface="Times New Roman" pitchFamily="18" charset="0"/>
              </a:rPr>
              <a:pPr/>
              <a:t>21</a:t>
            </a:fld>
            <a:endParaRPr lang="en-US" dirty="0" smtClean="0">
              <a:latin typeface="Times New Roman" pitchFamily="18"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w="9525"/>
        </p:spPr>
        <p:txBody>
          <a:bodyPr/>
          <a:lstStyle/>
          <a:p>
            <a:pPr eaLnBrk="1" hangingPunct="1"/>
            <a:endParaRPr lang="en-US" dirty="0" smtClean="0">
              <a:latin typeface="Times New Roman" pitchFamily="18" charset="0"/>
            </a:endParaRPr>
          </a:p>
        </p:txBody>
      </p:sp>
    </p:spTree>
    <p:extLst>
      <p:ext uri="{BB962C8B-B14F-4D97-AF65-F5344CB8AC3E}">
        <p14:creationId xmlns:p14="http://schemas.microsoft.com/office/powerpoint/2010/main" val="27931669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413EE093-0608-444E-B34B-7A5A92D98F3E}" type="slidenum">
              <a:rPr lang="en-US" smtClean="0">
                <a:latin typeface="Times New Roman" pitchFamily="18" charset="0"/>
              </a:rPr>
              <a:pPr/>
              <a:t>22</a:t>
            </a:fld>
            <a:endParaRPr lang="en-US" dirty="0" smtClean="0">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3738410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BBF672E-94CA-4DCA-8378-1365069F58FD}" type="slidenum">
              <a:rPr lang="en-US" smtClean="0">
                <a:latin typeface="Times New Roman" pitchFamily="18" charset="0"/>
              </a:rPr>
              <a:pPr/>
              <a:t>23</a:t>
            </a:fld>
            <a:endParaRPr lang="en-US" dirty="0" smtClean="0">
              <a:latin typeface="Times New Roman"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w="9525"/>
        </p:spPr>
        <p:txBody>
          <a:bodyPr/>
          <a:lstStyle/>
          <a:p>
            <a:pPr eaLnBrk="1" hangingPunct="1"/>
            <a:endParaRPr lang="en-US" dirty="0" smtClean="0">
              <a:latin typeface="Times New Roman" pitchFamily="18" charset="0"/>
            </a:endParaRPr>
          </a:p>
        </p:txBody>
      </p:sp>
    </p:spTree>
    <p:extLst>
      <p:ext uri="{BB962C8B-B14F-4D97-AF65-F5344CB8AC3E}">
        <p14:creationId xmlns:p14="http://schemas.microsoft.com/office/powerpoint/2010/main" val="34294001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47518311-0845-48F7-B6DE-E534ED9FA5BF}" type="slidenum">
              <a:rPr lang="en-US" smtClean="0">
                <a:latin typeface="Times New Roman" pitchFamily="18" charset="0"/>
              </a:rPr>
              <a:pPr/>
              <a:t>24</a:t>
            </a:fld>
            <a:endParaRPr lang="en-US" dirty="0" smtClean="0">
              <a:latin typeface="Times New Roman"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w="9525"/>
        </p:spPr>
        <p:txBody>
          <a:bodyPr/>
          <a:lstStyle/>
          <a:p>
            <a:pPr eaLnBrk="1" hangingPunct="1"/>
            <a:endParaRPr lang="en-US" dirty="0" smtClean="0">
              <a:latin typeface="Times New Roman" pitchFamily="18" charset="0"/>
            </a:endParaRPr>
          </a:p>
        </p:txBody>
      </p:sp>
    </p:spTree>
    <p:extLst>
      <p:ext uri="{BB962C8B-B14F-4D97-AF65-F5344CB8AC3E}">
        <p14:creationId xmlns:p14="http://schemas.microsoft.com/office/powerpoint/2010/main" val="5391988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937EE2C0-8CC1-4C55-B224-C35334C81A72}" type="slidenum">
              <a:rPr lang="en-US" smtClean="0">
                <a:latin typeface="Times New Roman" pitchFamily="18" charset="0"/>
              </a:rPr>
              <a:pPr/>
              <a:t>25</a:t>
            </a:fld>
            <a:endParaRPr lang="en-US" dirty="0" smtClean="0">
              <a:latin typeface="Times New Roman" pitchFamily="18"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7432813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5B87A729-16A4-4B69-AA8E-84B3AF33DC1E}" type="slidenum">
              <a:rPr lang="en-US" smtClean="0">
                <a:latin typeface="Times New Roman" pitchFamily="18" charset="0"/>
              </a:rPr>
              <a:pPr/>
              <a:t>26</a:t>
            </a:fld>
            <a:endParaRPr lang="en-US" dirty="0" smtClean="0">
              <a:latin typeface="Times New Roman" pitchFamily="18"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265863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25010859-10A2-4F82-96F6-E72155E09659}" type="slidenum">
              <a:rPr lang="en-US" smtClean="0">
                <a:latin typeface="Times New Roman" pitchFamily="18" charset="0"/>
              </a:rPr>
              <a:pPr/>
              <a:t>27</a:t>
            </a:fld>
            <a:endParaRPr lang="en-US" dirty="0" smtClean="0">
              <a:latin typeface="Times New Roman"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w="9525"/>
        </p:spPr>
        <p:txBody>
          <a:bodyPr/>
          <a:lstStyle/>
          <a:p>
            <a:endParaRPr lang="en-US" dirty="0" smtClean="0">
              <a:latin typeface="Times New Roman" pitchFamily="18" charset="0"/>
            </a:endParaRPr>
          </a:p>
        </p:txBody>
      </p:sp>
    </p:spTree>
    <p:extLst>
      <p:ext uri="{BB962C8B-B14F-4D97-AF65-F5344CB8AC3E}">
        <p14:creationId xmlns:p14="http://schemas.microsoft.com/office/powerpoint/2010/main" val="15856682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AADE1F57-5A63-4811-80F2-0B6FC3A82584}" type="slidenum">
              <a:rPr lang="en-US" smtClean="0">
                <a:latin typeface="Times New Roman" pitchFamily="18" charset="0"/>
              </a:rPr>
              <a:pPr/>
              <a:t>28</a:t>
            </a:fld>
            <a:endParaRPr lang="en-US" dirty="0" smtClean="0">
              <a:latin typeface="Times New Roman"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5409389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3DBE5AD9-39E9-4F1D-B812-54D0CD7EF5AC}" type="slidenum">
              <a:rPr lang="en-US" smtClean="0">
                <a:latin typeface="Times New Roman" pitchFamily="18" charset="0"/>
              </a:rPr>
              <a:pPr/>
              <a:t>29</a:t>
            </a:fld>
            <a:endParaRPr lang="en-US" dirty="0" smtClean="0">
              <a:latin typeface="Times New Roman"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w="9525"/>
        </p:spPr>
        <p:txBody>
          <a:bodyPr/>
          <a:lstStyle/>
          <a:p>
            <a:endParaRPr lang="en-US" dirty="0" smtClean="0">
              <a:latin typeface="Times New Roman" pitchFamily="18" charset="0"/>
            </a:endParaRPr>
          </a:p>
        </p:txBody>
      </p:sp>
    </p:spTree>
    <p:extLst>
      <p:ext uri="{BB962C8B-B14F-4D97-AF65-F5344CB8AC3E}">
        <p14:creationId xmlns:p14="http://schemas.microsoft.com/office/powerpoint/2010/main" val="2975567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5D39F9AD-476E-475B-991E-54AFE4AAA539}" type="slidenum">
              <a:rPr lang="en-US" smtClean="0">
                <a:latin typeface="Times New Roman" pitchFamily="18" charset="0"/>
              </a:rPr>
              <a:pPr/>
              <a:t>3</a:t>
            </a:fld>
            <a:endParaRPr lang="en-US" dirty="0" smtClean="0">
              <a:latin typeface="Times New Roman" pitchFamily="18"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6015358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4A128B52-4161-4646-A0C3-7FCE0B6BB786}" type="slidenum">
              <a:rPr lang="en-US" smtClean="0">
                <a:latin typeface="Times New Roman" pitchFamily="18" charset="0"/>
              </a:rPr>
              <a:pPr/>
              <a:t>30</a:t>
            </a:fld>
            <a:endParaRPr lang="en-US" dirty="0" smtClean="0">
              <a:latin typeface="Times New Roman"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2680049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49342BC4-3A3B-4CA1-A96D-0BD9B2942FE6}" type="slidenum">
              <a:rPr lang="en-US" smtClean="0">
                <a:latin typeface="Times New Roman" pitchFamily="18" charset="0"/>
              </a:rPr>
              <a:pPr/>
              <a:t>31</a:t>
            </a:fld>
            <a:endParaRPr lang="en-US" dirty="0" smtClean="0">
              <a:latin typeface="Times New Roman" pitchFamily="18"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3916310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ADD1A912-A3C0-46E1-8F32-DDBA0131BC87}" type="slidenum">
              <a:rPr lang="en-US" smtClean="0">
                <a:latin typeface="Times New Roman" pitchFamily="18" charset="0"/>
              </a:rPr>
              <a:pPr/>
              <a:t>32</a:t>
            </a:fld>
            <a:endParaRPr lang="en-US" dirty="0" smtClean="0">
              <a:latin typeface="Times New Roman" pitchFamily="18"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2645419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FDD6B63F-3CFB-4E7D-805E-B1E389447A82}" type="slidenum">
              <a:rPr lang="en-US" smtClean="0">
                <a:latin typeface="Times New Roman" pitchFamily="18" charset="0"/>
              </a:rPr>
              <a:pPr/>
              <a:t>33</a:t>
            </a:fld>
            <a:endParaRPr lang="en-US" dirty="0" smtClean="0">
              <a:latin typeface="Times New Roman" pitchFamily="18"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7025488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34</a:t>
            </a:fld>
            <a:endParaRPr lang="en-US" dirty="0"/>
          </a:p>
        </p:txBody>
      </p:sp>
    </p:spTree>
    <p:extLst>
      <p:ext uri="{BB962C8B-B14F-4D97-AF65-F5344CB8AC3E}">
        <p14:creationId xmlns:p14="http://schemas.microsoft.com/office/powerpoint/2010/main" val="38740034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35</a:t>
            </a:fld>
            <a:endParaRPr lang="en-US" dirty="0"/>
          </a:p>
        </p:txBody>
      </p:sp>
    </p:spTree>
    <p:extLst>
      <p:ext uri="{BB962C8B-B14F-4D97-AF65-F5344CB8AC3E}">
        <p14:creationId xmlns:p14="http://schemas.microsoft.com/office/powerpoint/2010/main" val="12680177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36</a:t>
            </a:fld>
            <a:endParaRPr lang="en-US" dirty="0"/>
          </a:p>
        </p:txBody>
      </p:sp>
    </p:spTree>
    <p:extLst>
      <p:ext uri="{BB962C8B-B14F-4D97-AF65-F5344CB8AC3E}">
        <p14:creationId xmlns:p14="http://schemas.microsoft.com/office/powerpoint/2010/main" val="41075323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37</a:t>
            </a:fld>
            <a:endParaRPr lang="en-US" dirty="0"/>
          </a:p>
        </p:txBody>
      </p:sp>
    </p:spTree>
    <p:extLst>
      <p:ext uri="{BB962C8B-B14F-4D97-AF65-F5344CB8AC3E}">
        <p14:creationId xmlns:p14="http://schemas.microsoft.com/office/powerpoint/2010/main" val="36191175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38</a:t>
            </a:fld>
            <a:endParaRPr lang="en-US" dirty="0"/>
          </a:p>
        </p:txBody>
      </p:sp>
    </p:spTree>
    <p:extLst>
      <p:ext uri="{BB962C8B-B14F-4D97-AF65-F5344CB8AC3E}">
        <p14:creationId xmlns:p14="http://schemas.microsoft.com/office/powerpoint/2010/main" val="33377195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39</a:t>
            </a:fld>
            <a:endParaRPr lang="en-US" dirty="0"/>
          </a:p>
        </p:txBody>
      </p:sp>
    </p:spTree>
    <p:extLst>
      <p:ext uri="{BB962C8B-B14F-4D97-AF65-F5344CB8AC3E}">
        <p14:creationId xmlns:p14="http://schemas.microsoft.com/office/powerpoint/2010/main" val="3941369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09D692BF-6A79-45A9-9480-EB9DBFEB6A6B}" type="slidenum">
              <a:rPr lang="en-US" smtClean="0">
                <a:latin typeface="Times New Roman" pitchFamily="18" charset="0"/>
              </a:rPr>
              <a:pPr/>
              <a:t>4</a:t>
            </a:fld>
            <a:endParaRPr lang="en-US" dirty="0" smtClean="0">
              <a:latin typeface="Times New Roman" pitchFamily="18"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80709033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F4DFC46-47B1-499F-A4E9-A95063FE2207}" type="slidenum">
              <a:rPr lang="en-US" smtClean="0"/>
              <a:pPr>
                <a:defRPr/>
              </a:pPr>
              <a:t>40</a:t>
            </a:fld>
            <a:endParaRPr lang="en-US" dirty="0"/>
          </a:p>
        </p:txBody>
      </p:sp>
    </p:spTree>
    <p:extLst>
      <p:ext uri="{BB962C8B-B14F-4D97-AF65-F5344CB8AC3E}">
        <p14:creationId xmlns:p14="http://schemas.microsoft.com/office/powerpoint/2010/main" val="3875892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20F0730-F90E-4A0C-A53B-2774A5E7C8DB}" type="slidenum">
              <a:rPr lang="en-US" smtClean="0">
                <a:latin typeface="Times New Roman" pitchFamily="18" charset="0"/>
              </a:rPr>
              <a:pPr/>
              <a:t>5</a:t>
            </a:fld>
            <a:endParaRPr lang="en-US" dirty="0" smtClean="0">
              <a:latin typeface="Times New Roman"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715865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7116866-26C8-4175-88E7-10D0DEE83391}" type="slidenum">
              <a:rPr lang="en-US" smtClean="0">
                <a:latin typeface="Times New Roman" pitchFamily="18" charset="0"/>
              </a:rPr>
              <a:pPr/>
              <a:t>6</a:t>
            </a:fld>
            <a:endParaRPr lang="en-US" dirty="0" smtClean="0">
              <a:latin typeface="Times New Roman"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39591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AA63E545-8A03-4F00-84C0-7C91730C24F9}" type="slidenum">
              <a:rPr lang="en-US" smtClean="0">
                <a:latin typeface="Times New Roman" pitchFamily="18" charset="0"/>
              </a:rPr>
              <a:pPr/>
              <a:t>7</a:t>
            </a:fld>
            <a:endParaRPr lang="en-US" dirty="0" smtClean="0">
              <a:latin typeface="Times New Roman" pitchFamily="18"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990741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80E2FBFB-38E8-464F-BFA0-BD35DA85E78F}" type="slidenum">
              <a:rPr lang="en-US" smtClean="0">
                <a:latin typeface="Times New Roman" pitchFamily="18" charset="0"/>
              </a:rPr>
              <a:pPr/>
              <a:t>8</a:t>
            </a:fld>
            <a:endParaRPr lang="en-US" dirty="0" smtClean="0">
              <a:latin typeface="Times New Roman" pitchFamily="18"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3314127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0105C05F-7E14-43CF-A197-84493D86A6FD}" type="slidenum">
              <a:rPr lang="en-US" smtClean="0">
                <a:latin typeface="Times New Roman" pitchFamily="18" charset="0"/>
              </a:rPr>
              <a:pPr/>
              <a:t>9</a:t>
            </a:fld>
            <a:endParaRPr lang="en-US" dirty="0" smtClean="0">
              <a:latin typeface="Times New Roman" pitchFamily="18"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718339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179614" y="0"/>
            <a:ext cx="8964386" cy="5638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8"/>
          <p:cNvSpPr>
            <a:spLocks noGrp="1"/>
          </p:cNvSpPr>
          <p:nvPr>
            <p:ph type="subTitle" idx="1"/>
          </p:nvPr>
        </p:nvSpPr>
        <p:spPr>
          <a:xfrm>
            <a:off x="5731323" y="2743200"/>
            <a:ext cx="3124200" cy="2057400"/>
          </a:xfrm>
        </p:spPr>
        <p:txBody>
          <a:bodyPr>
            <a:noAutofit/>
          </a:bodyPr>
          <a:lstStyle>
            <a:lvl1pPr marL="0" indent="0" algn="ctr">
              <a:buNone/>
              <a:defRPr sz="2400" b="0" spc="100" baseline="0">
                <a:solidFill>
                  <a:schemeClr val="tx2">
                    <a:lumMod val="40000"/>
                    <a:lumOff val="6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28" name="Title 27"/>
          <p:cNvSpPr>
            <a:spLocks noGrp="1"/>
          </p:cNvSpPr>
          <p:nvPr>
            <p:ph type="ctrTitle"/>
          </p:nvPr>
        </p:nvSpPr>
        <p:spPr>
          <a:xfrm>
            <a:off x="5714989" y="609600"/>
            <a:ext cx="3124200" cy="1905000"/>
          </a:xfrm>
          <a:noFill/>
          <a:ln w="6350" cap="rnd">
            <a:noFill/>
          </a:ln>
        </p:spPr>
        <p:txBody>
          <a:bodyPr anchor="b" anchorCtr="0">
            <a:noAutofit/>
          </a:bodyPr>
          <a:lstStyle>
            <a:lvl1pPr algn="ctr">
              <a:defRPr lang="en-US" sz="3200" b="1" dirty="0">
                <a:ln w="3200">
                  <a:solidFill>
                    <a:schemeClr val="bg2">
                      <a:shade val="75000"/>
                      <a:alpha val="25000"/>
                    </a:schemeClr>
                  </a:solidFill>
                  <a:prstDash val="solid"/>
                  <a:round/>
                </a:ln>
                <a:solidFill>
                  <a:schemeClr val="tx2">
                    <a:lumMod val="20000"/>
                    <a:lumOff val="80000"/>
                  </a:schemeClr>
                </a:solidFill>
                <a:effectLst>
                  <a:innerShdw blurRad="50800" dist="25400" dir="13500000">
                    <a:srgbClr val="000000">
                      <a:alpha val="70000"/>
                    </a:srgbClr>
                  </a:innerShdw>
                </a:effectLst>
              </a:defRPr>
            </a:lvl1pPr>
          </a:lstStyle>
          <a:p>
            <a:r>
              <a:rPr kumimoji="0" lang="en-US" smtClean="0"/>
              <a:t>Click to edit Master title style</a:t>
            </a:r>
            <a:endParaRPr kumimoji="0" lang="en-US" dirty="0"/>
          </a:p>
        </p:txBody>
      </p:sp>
      <p:sp>
        <p:nvSpPr>
          <p:cNvPr id="15" name="Date Placeholder 14"/>
          <p:cNvSpPr>
            <a:spLocks noGrp="1"/>
          </p:cNvSpPr>
          <p:nvPr>
            <p:ph type="dt" sz="half" idx="10"/>
          </p:nvPr>
        </p:nvSpPr>
        <p:spPr/>
        <p:txBody>
          <a:bodyPr/>
          <a:lstStyle/>
          <a:p>
            <a:fld id="{FE489910-889C-4C6E-A4A9-63275026F4B3}" type="datetime1">
              <a:rPr lang="en-US" smtClean="0"/>
              <a:pPr/>
              <a:t>10/3/2017</a:t>
            </a:fld>
            <a:endParaRPr lang="en-US" dirty="0"/>
          </a:p>
        </p:txBody>
      </p:sp>
      <p:sp>
        <p:nvSpPr>
          <p:cNvPr id="17" name="Footer Placeholder 16"/>
          <p:cNvSpPr>
            <a:spLocks noGrp="1"/>
          </p:cNvSpPr>
          <p:nvPr>
            <p:ph type="ftr" sz="quarter" idx="12"/>
          </p:nvPr>
        </p:nvSpPr>
        <p:spPr>
          <a:xfrm>
            <a:off x="762001" y="6019800"/>
            <a:ext cx="4953000" cy="567915"/>
          </a:xfrm>
        </p:spPr>
        <p:txBody>
          <a:bodyPr/>
          <a:lstStyle>
            <a:lvl1pPr algn="ctr">
              <a:defRPr/>
            </a:lvl1pPr>
          </a:lstStyle>
          <a:p>
            <a:r>
              <a:rPr lang="en-US" dirty="0" smtClean="0"/>
              <a:t>Copyright ©2018 McGraw-Hill Higher Education.  All rights reserved. No reproduction or distribution without the prior written consent of McGraw-Hill Education</a:t>
            </a:r>
            <a:endParaRPr kumimoji="0" lang="en-US" dirty="0"/>
          </a:p>
        </p:txBody>
      </p:sp>
      <p:sp>
        <p:nvSpPr>
          <p:cNvPr id="12" name="Rectangle 11"/>
          <p:cNvSpPr/>
          <p:nvPr/>
        </p:nvSpPr>
        <p:spPr>
          <a:xfrm>
            <a:off x="179614" y="5638800"/>
            <a:ext cx="8964386" cy="2286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45644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385A27-5BF0-4CE6-BD91-C9109F13BB0D}" type="datetime1">
              <a:rPr lang="en-US" smtClean="0"/>
              <a:pPr/>
              <a:t>10/3/2017</a:t>
            </a:fld>
            <a:endParaRPr lang="en-US" dirty="0"/>
          </a:p>
        </p:txBody>
      </p:sp>
      <p:sp>
        <p:nvSpPr>
          <p:cNvPr id="4" name="Footer Placeholder 3"/>
          <p:cNvSpPr>
            <a:spLocks noGrp="1"/>
          </p:cNvSpPr>
          <p:nvPr>
            <p:ph type="ftr" sz="quarter" idx="11"/>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2623279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160710-0DBB-4E15-9499-4C4DC7130326}" type="datetime1">
              <a:rPr lang="en-US" smtClean="0"/>
              <a:pPr/>
              <a:t>10/3/2017</a:t>
            </a:fld>
            <a:endParaRPr lang="en-US" dirty="0"/>
          </a:p>
        </p:txBody>
      </p:sp>
      <p:sp>
        <p:nvSpPr>
          <p:cNvPr id="3" name="Footer Placeholder 2"/>
          <p:cNvSpPr>
            <a:spLocks noGrp="1"/>
          </p:cNvSpPr>
          <p:nvPr>
            <p:ph type="ftr" sz="quarter" idx="11"/>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3303755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B036528D-B712-4FFB-82ED-F9B79D3F3403}" type="datetime1">
              <a:rPr lang="en-US" smtClean="0"/>
              <a:pPr/>
              <a:t>10/3/2017</a:t>
            </a:fld>
            <a:endParaRPr lang="en-US" dirty="0"/>
          </a:p>
        </p:txBody>
      </p:sp>
      <p:sp>
        <p:nvSpPr>
          <p:cNvPr id="10" name="Footer Placeholder 9"/>
          <p:cNvSpPr>
            <a:spLocks noGrp="1"/>
          </p:cNvSpPr>
          <p:nvPr>
            <p:ph type="ftr" sz="quarter" idx="16"/>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845509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A932A9B6-6064-4F14-9670-CDD0DBFC98BC}" type="datetime1">
              <a:rPr lang="en-US" smtClean="0"/>
              <a:pPr/>
              <a:t>10/3/2017</a:t>
            </a:fld>
            <a:endParaRPr lang="en-US" dirty="0"/>
          </a:p>
        </p:txBody>
      </p:sp>
      <p:sp>
        <p:nvSpPr>
          <p:cNvPr id="10" name="Footer Placeholder 9"/>
          <p:cNvSpPr>
            <a:spLocks noGrp="1"/>
          </p:cNvSpPr>
          <p:nvPr>
            <p:ph type="ftr" sz="quarter" idx="12"/>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29694270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80A07-CEC0-4E6D-BD4A-DA34E6912729}" type="datetime1">
              <a:rPr lang="en-US" smtClean="0"/>
              <a:pPr/>
              <a:t>10/3/2017</a:t>
            </a:fld>
            <a:endParaRPr lang="en-US" dirty="0"/>
          </a:p>
        </p:txBody>
      </p:sp>
      <p:sp>
        <p:nvSpPr>
          <p:cNvPr id="5" name="Footer Placeholder 4"/>
          <p:cNvSpPr>
            <a:spLocks noGrp="1"/>
          </p:cNvSpPr>
          <p:nvPr>
            <p:ph type="ftr" sz="quarter" idx="11"/>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1485464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F6B88A-CEA9-4F31-A586-923C0F7DA783}" type="datetime1">
              <a:rPr lang="en-US" smtClean="0"/>
              <a:pPr/>
              <a:t>10/3/2017</a:t>
            </a:fld>
            <a:endParaRPr lang="en-US" dirty="0"/>
          </a:p>
        </p:txBody>
      </p:sp>
      <p:sp>
        <p:nvSpPr>
          <p:cNvPr id="5" name="Footer Placeholder 4"/>
          <p:cNvSpPr>
            <a:spLocks noGrp="1"/>
          </p:cNvSpPr>
          <p:nvPr>
            <p:ph type="ftr" sz="quarter" idx="11"/>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3589110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3048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4" name="Date Placeholder 13"/>
          <p:cNvSpPr>
            <a:spLocks noGrp="1"/>
          </p:cNvSpPr>
          <p:nvPr>
            <p:ph type="dt" sz="half" idx="14"/>
          </p:nvPr>
        </p:nvSpPr>
        <p:spPr/>
        <p:txBody>
          <a:bodyPr/>
          <a:lstStyle/>
          <a:p>
            <a:fld id="{0A9BE016-962A-4290-83FD-2DA20588FE1D}" type="datetime1">
              <a:rPr lang="en-US" smtClean="0"/>
              <a:pPr/>
              <a:t>10/3/2017</a:t>
            </a:fld>
            <a:endParaRPr lang="en-US" dirty="0"/>
          </a:p>
        </p:txBody>
      </p:sp>
      <p:sp>
        <p:nvSpPr>
          <p:cNvPr id="16" name="Footer Placeholder 15"/>
          <p:cNvSpPr>
            <a:spLocks noGrp="1"/>
          </p:cNvSpPr>
          <p:nvPr>
            <p:ph type="ftr" sz="quarter" idx="16"/>
          </p:nvPr>
        </p:nvSpPr>
        <p:spPr/>
        <p:txBody>
          <a:bodyPr/>
          <a:lstStyle/>
          <a:p>
            <a:r>
              <a:rPr kumimoji="0" lang="en-US" dirty="0" smtClean="0"/>
              <a:t>Instructor Slides</a:t>
            </a:r>
            <a:endParaRPr kumimoji="0"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15796221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2558ED-74D7-4405-A044-1427F549D5D8}" type="datetime1">
              <a:rPr lang="en-US" smtClean="0"/>
              <a:pPr/>
              <a:t>10/3/2017</a:t>
            </a:fld>
            <a:endParaRPr lang="en-US" dirty="0"/>
          </a:p>
        </p:txBody>
      </p:sp>
      <p:sp>
        <p:nvSpPr>
          <p:cNvPr id="4" name="Footer Placeholder 3"/>
          <p:cNvSpPr>
            <a:spLocks noGrp="1"/>
          </p:cNvSpPr>
          <p:nvPr>
            <p:ph type="ftr" sz="quarter" idx="11"/>
          </p:nvPr>
        </p:nvSpPr>
        <p:spPr/>
        <p:txBody>
          <a:bodyPr/>
          <a:lstStyle/>
          <a:p>
            <a:r>
              <a:rPr kumimoji="0" lang="en-US" dirty="0" smtClean="0"/>
              <a:t>Instructor Slides</a:t>
            </a:r>
            <a:endParaRPr kumimoji="0" lang="en-US" dirty="0"/>
          </a:p>
        </p:txBody>
      </p:sp>
      <p:sp>
        <p:nvSpPr>
          <p:cNvPr id="6" name="Content Placeholder 8"/>
          <p:cNvSpPr>
            <a:spLocks noGrp="1"/>
          </p:cNvSpPr>
          <p:nvPr>
            <p:ph idx="1"/>
          </p:nvPr>
        </p:nvSpPr>
        <p:spPr>
          <a:xfrm>
            <a:off x="3048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Tree>
    <p:extLst>
      <p:ext uri="{BB962C8B-B14F-4D97-AF65-F5344CB8AC3E}">
        <p14:creationId xmlns:p14="http://schemas.microsoft.com/office/powerpoint/2010/main" val="34039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323A253-157B-4181-B8A5-0C620806CFFF}" type="datetime1">
              <a:rPr lang="en-US" smtClean="0"/>
              <a:pPr/>
              <a:t>10/3/2017</a:t>
            </a:fld>
            <a:endParaRPr lang="en-US" dirty="0"/>
          </a:p>
        </p:txBody>
      </p:sp>
      <p:sp>
        <p:nvSpPr>
          <p:cNvPr id="5" name="Footer Placeholder 4"/>
          <p:cNvSpPr>
            <a:spLocks noGrp="1"/>
          </p:cNvSpPr>
          <p:nvPr>
            <p:ph type="ftr" sz="quarter" idx="11"/>
          </p:nvPr>
        </p:nvSpPr>
        <p:spPr/>
        <p:txBody>
          <a:bodyPr/>
          <a:lstStyle/>
          <a:p>
            <a:r>
              <a:rPr kumimoji="0" lang="en-US" dirty="0" smtClean="0"/>
              <a:t>Instructor Slides</a:t>
            </a:r>
            <a:endParaRPr kumimoji="0"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3600" b="1" dirty="0">
                <a:ln w="3200">
                  <a:solidFill>
                    <a:schemeClr val="bg2">
                      <a:shade val="25000"/>
                      <a:alpha val="25000"/>
                    </a:schemeClr>
                  </a:solidFill>
                  <a:prstDash val="solid"/>
                  <a:round/>
                </a:ln>
                <a:solidFill>
                  <a:schemeClr val="tx1">
                    <a:lumMod val="95000"/>
                    <a:lumOff val="5000"/>
                  </a:schemeClr>
                </a:solidFill>
                <a:effectLst>
                  <a:innerShdw blurRad="38100" dist="25400" dir="13500000">
                    <a:prstClr val="black">
                      <a:alpha val="70000"/>
                    </a:prstClr>
                  </a:innerShdw>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1231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F9E23C-A0D2-41C6-986A-CEB13F3EDB76}" type="datetime1">
              <a:rPr lang="en-US" smtClean="0"/>
              <a:pPr/>
              <a:t>10/3/2017</a:t>
            </a:fld>
            <a:endParaRPr lang="en-US" dirty="0"/>
          </a:p>
        </p:txBody>
      </p:sp>
      <p:sp>
        <p:nvSpPr>
          <p:cNvPr id="6" name="Footer Placeholder 5"/>
          <p:cNvSpPr>
            <a:spLocks noGrp="1"/>
          </p:cNvSpPr>
          <p:nvPr>
            <p:ph type="ftr" sz="quarter" idx="11"/>
          </p:nvPr>
        </p:nvSpPr>
        <p:spPr/>
        <p:txBody>
          <a:bodyPr/>
          <a:lstStyle/>
          <a:p>
            <a:r>
              <a:rPr kumimoji="0" lang="en-US" dirty="0" smtClean="0"/>
              <a:t>Instructor Slides</a:t>
            </a:r>
            <a:endParaRPr kumimoji="0" lang="en-US" dirty="0"/>
          </a:p>
        </p:txBody>
      </p:sp>
      <p:sp>
        <p:nvSpPr>
          <p:cNvPr id="2" name="Title 1"/>
          <p:cNvSpPr>
            <a:spLocks noGrp="1"/>
          </p:cNvSpPr>
          <p:nvPr>
            <p:ph type="title"/>
          </p:nvPr>
        </p:nvSpPr>
        <p:spPr/>
        <p:txBody>
          <a:bodyPr/>
          <a:lstStyle/>
          <a:p>
            <a:r>
              <a:rPr kumimoji="0" lang="en-US" smtClean="0"/>
              <a:t>Click to edit Master title style</a:t>
            </a:r>
            <a:endParaRPr kumimoji="0" lang="en-US" dirty="0"/>
          </a:p>
        </p:txBody>
      </p:sp>
      <p:sp>
        <p:nvSpPr>
          <p:cNvPr id="11" name="Content Placeholder 10"/>
          <p:cNvSpPr>
            <a:spLocks noGrp="1"/>
          </p:cNvSpPr>
          <p:nvPr>
            <p:ph sz="half" idx="1"/>
          </p:nvPr>
        </p:nvSpPr>
        <p:spPr>
          <a:xfrm>
            <a:off x="324852"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3" name="Content Placeholder 12"/>
          <p:cNvSpPr>
            <a:spLocks noGrp="1"/>
          </p:cNvSpPr>
          <p:nvPr>
            <p:ph sz="half" idx="2"/>
          </p:nvPr>
        </p:nvSpPr>
        <p:spPr>
          <a:xfrm>
            <a:off x="4494516"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805391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kumimoji="0" lang="en-US" dirty="0" smtClean="0"/>
              <a:t>Instructor Slides</a:t>
            </a:r>
            <a:endParaRPr kumimoji="0" lang="en-US" dirty="0"/>
          </a:p>
        </p:txBody>
      </p:sp>
      <p:sp>
        <p:nvSpPr>
          <p:cNvPr id="7" name="Date Placeholder 6"/>
          <p:cNvSpPr>
            <a:spLocks noGrp="1"/>
          </p:cNvSpPr>
          <p:nvPr>
            <p:ph type="dt" sz="half" idx="10"/>
          </p:nvPr>
        </p:nvSpPr>
        <p:spPr/>
        <p:txBody>
          <a:bodyPr/>
          <a:lstStyle/>
          <a:p>
            <a:fld id="{54CB0360-4E13-47D4-A6C4-D495FDF53F2B}" type="datetime1">
              <a:rPr lang="en-US" smtClean="0"/>
              <a:pPr/>
              <a:t>10/3/2017</a:t>
            </a:fld>
            <a:endParaRPr lang="en-US" dirty="0"/>
          </a:p>
        </p:txBody>
      </p:sp>
      <p:sp>
        <p:nvSpPr>
          <p:cNvPr id="3" name="Text Placeholder 2"/>
          <p:cNvSpPr>
            <a:spLocks noGrp="1"/>
          </p:cNvSpPr>
          <p:nvPr>
            <p:ph type="body" idx="1"/>
          </p:nvPr>
        </p:nvSpPr>
        <p:spPr>
          <a:xfrm>
            <a:off x="303212" y="1437909"/>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3048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463732"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274320" y="223592"/>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463732" y="1398130"/>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1717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27761A-4A5D-4423-8E9B-52A40E4A8A51}" type="datetime1">
              <a:rPr lang="en-US" smtClean="0"/>
              <a:pPr/>
              <a:t>10/3/2017</a:t>
            </a:fld>
            <a:endParaRPr lang="en-US" dirty="0"/>
          </a:p>
        </p:txBody>
      </p:sp>
      <p:sp>
        <p:nvSpPr>
          <p:cNvPr id="4" name="Footer Placeholder 3"/>
          <p:cNvSpPr>
            <a:spLocks noGrp="1"/>
          </p:cNvSpPr>
          <p:nvPr>
            <p:ph type="ftr" sz="quarter" idx="11"/>
          </p:nvPr>
        </p:nvSpPr>
        <p:spPr/>
        <p:txBody>
          <a:bodyPr/>
          <a:lstStyle/>
          <a:p>
            <a:r>
              <a:rPr kumimoji="0" lang="en-US" dirty="0" smtClean="0"/>
              <a:t>Instructor Slides</a:t>
            </a:r>
            <a:endParaRPr kumimoji="0"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3870746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777A30-0C81-4C3D-AA02-CAB97BB1687B}" type="datetime1">
              <a:rPr lang="en-US" smtClean="0"/>
              <a:pPr/>
              <a:t>10/3/2017</a:t>
            </a:fld>
            <a:endParaRPr lang="en-US" dirty="0"/>
          </a:p>
        </p:txBody>
      </p:sp>
      <p:sp>
        <p:nvSpPr>
          <p:cNvPr id="4" name="Footer Placeholder 3"/>
          <p:cNvSpPr>
            <a:spLocks noGrp="1"/>
          </p:cNvSpPr>
          <p:nvPr>
            <p:ph type="ftr" sz="quarter" idx="11"/>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413563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C1BC4D-B12E-4124-A95A-2C57A4353986}" type="datetime1">
              <a:rPr lang="en-US" smtClean="0"/>
              <a:pPr/>
              <a:t>10/3/2017</a:t>
            </a:fld>
            <a:endParaRPr lang="en-US" dirty="0"/>
          </a:p>
        </p:txBody>
      </p:sp>
      <p:sp>
        <p:nvSpPr>
          <p:cNvPr id="4" name="Footer Placeholder 3"/>
          <p:cNvSpPr>
            <a:spLocks noGrp="1"/>
          </p:cNvSpPr>
          <p:nvPr>
            <p:ph type="ftr" sz="quarter" idx="11"/>
          </p:nvPr>
        </p:nvSpPr>
        <p:spPr/>
        <p:txBody>
          <a:bodyPr/>
          <a:lstStyle/>
          <a:p>
            <a:r>
              <a:rPr kumimoji="0" lang="en-US" dirty="0" smtClean="0"/>
              <a:t>Instructor Slides</a:t>
            </a:r>
            <a:endParaRPr kumimoji="0" lang="en-US" dirty="0"/>
          </a:p>
        </p:txBody>
      </p:sp>
    </p:spTree>
    <p:extLst>
      <p:ext uri="{BB962C8B-B14F-4D97-AF65-F5344CB8AC3E}">
        <p14:creationId xmlns:p14="http://schemas.microsoft.com/office/powerpoint/2010/main" val="1012810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336884" y="1481688"/>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6BF34099-70CF-4CCD-BC39-8857EBCB44D3}" type="datetime1">
              <a:rPr lang="en-US" smtClean="0"/>
              <a:pPr/>
              <a:t>10/3/2017</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r>
              <a:rPr kumimoji="0" lang="en-US" dirty="0" smtClean="0"/>
              <a:t>Instructor Slides</a:t>
            </a:r>
            <a:endParaRPr kumimoji="0" lang="en-US" dirty="0"/>
          </a:p>
        </p:txBody>
      </p:sp>
      <p:sp>
        <p:nvSpPr>
          <p:cNvPr id="5" name="Title Placeholder 4"/>
          <p:cNvSpPr>
            <a:spLocks noGrp="1"/>
          </p:cNvSpPr>
          <p:nvPr>
            <p:ph type="title"/>
          </p:nvPr>
        </p:nvSpPr>
        <p:spPr>
          <a:xfrm>
            <a:off x="324852"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dirty="0"/>
          </a:p>
        </p:txBody>
      </p:sp>
      <p:sp>
        <p:nvSpPr>
          <p:cNvPr id="3" name="TextBox 2"/>
          <p:cNvSpPr txBox="1"/>
          <p:nvPr/>
        </p:nvSpPr>
        <p:spPr>
          <a:xfrm>
            <a:off x="8382000" y="6232243"/>
            <a:ext cx="593558" cy="307777"/>
          </a:xfrm>
          <a:prstGeom prst="rect">
            <a:avLst/>
          </a:prstGeom>
          <a:noFill/>
        </p:spPr>
        <p:txBody>
          <a:bodyPr wrap="square" rtlCol="0">
            <a:spAutoFit/>
          </a:bodyPr>
          <a:lstStyle/>
          <a:p>
            <a:r>
              <a:rPr lang="en-US" sz="1400" dirty="0" smtClean="0">
                <a:solidFill>
                  <a:schemeClr val="tx2"/>
                </a:solidFill>
              </a:rPr>
              <a:t>3-</a:t>
            </a:r>
            <a:fld id="{78C8B78F-49AC-44F6-AA95-D2AF30A24F9D}" type="slidenum">
              <a:rPr lang="en-US" sz="1400" smtClean="0">
                <a:solidFill>
                  <a:schemeClr val="tx2"/>
                </a:solidFill>
              </a:rPr>
              <a:pPr/>
              <a:t>‹#›</a:t>
            </a:fld>
            <a:endParaRPr lang="en-US" sz="1400" dirty="0">
              <a:solidFill>
                <a:schemeClr val="tx2"/>
              </a:solidFill>
            </a:endParaRPr>
          </a:p>
        </p:txBody>
      </p:sp>
      <p:sp>
        <p:nvSpPr>
          <p:cNvPr id="8" name="Rectangle 7"/>
          <p:cNvSpPr/>
          <p:nvPr/>
        </p:nvSpPr>
        <p:spPr>
          <a:xfrm rot="16200000">
            <a:off x="-3342707" y="3323253"/>
            <a:ext cx="6860515" cy="175100"/>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0" y="6674947"/>
            <a:ext cx="9144000" cy="183057"/>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64121089"/>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Lst>
  <p:timing>
    <p:tnLst>
      <p:par>
        <p:cTn id="1" dur="indefinite" restart="never" nodeType="tmRoot"/>
      </p:par>
    </p:tnLst>
  </p:timing>
  <p:hf sldNum="0" hdr="0" ftr="0" dt="0"/>
  <p:txStyles>
    <p:titleStyle>
      <a:lvl1pPr algn="l" rtl="0" eaLnBrk="1" latinLnBrk="0" hangingPunct="1">
        <a:spcBef>
          <a:spcPct val="0"/>
        </a:spcBef>
        <a:buNone/>
        <a:defRPr kumimoji="0" lang="en-US" sz="3200" b="1" kern="1200" spc="-100" baseline="0" dirty="0">
          <a:ln w="3200">
            <a:solidFill>
              <a:schemeClr val="bg2">
                <a:shade val="75000"/>
                <a:alpha val="25000"/>
              </a:schemeClr>
            </a:solidFill>
            <a:prstDash val="solid"/>
            <a:round/>
          </a:ln>
          <a:solidFill>
            <a:schemeClr val="tx1">
              <a:lumMod val="95000"/>
              <a:lumOff val="5000"/>
            </a:schemeClr>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tx2"/>
        </a:buClr>
        <a:buSzPct val="85000"/>
        <a:buFont typeface="Wingdings 2"/>
        <a:buChar char=""/>
        <a:defRPr kumimoji="0" sz="2600" b="1" kern="1200">
          <a:solidFill>
            <a:schemeClr val="tx1"/>
          </a:solidFill>
          <a:latin typeface="+mn-lt"/>
          <a:ea typeface="+mn-ea"/>
          <a:cs typeface="+mn-cs"/>
        </a:defRPr>
      </a:lvl1pPr>
      <a:lvl2pPr marL="640080" indent="-274320" algn="l" rtl="0" eaLnBrk="1" latinLnBrk="0" hangingPunct="1">
        <a:spcBef>
          <a:spcPts val="300"/>
        </a:spcBef>
        <a:buClr>
          <a:schemeClr val="tx2"/>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tx2"/>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tx2"/>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tx2"/>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1.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 Id="rId9" Type="http://schemas.openxmlformats.org/officeDocument/2006/relationships/image" Target="../media/image5.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wmf"/><Relationship Id="rId4" Type="http://schemas.openxmlformats.org/officeDocument/2006/relationships/oleObject" Target="../embeddings/oleObject4.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8.wmf"/><Relationship Id="rId4" Type="http://schemas.openxmlformats.org/officeDocument/2006/relationships/oleObject" Target="../embeddings/oleObject6.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3.xml"/><Relationship Id="rId1" Type="http://schemas.openxmlformats.org/officeDocument/2006/relationships/vmlDrawing" Target="../drawings/vmlDrawing5.vml"/><Relationship Id="rId5" Type="http://schemas.openxmlformats.org/officeDocument/2006/relationships/image" Target="../media/image9.wmf"/><Relationship Id="rId4" Type="http://schemas.openxmlformats.org/officeDocument/2006/relationships/oleObject" Target="../embeddings/oleObject7.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0.wmf"/><Relationship Id="rId4" Type="http://schemas.openxmlformats.org/officeDocument/2006/relationships/oleObject" Target="../embeddings/oleObject8.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3.xml"/><Relationship Id="rId1" Type="http://schemas.openxmlformats.org/officeDocument/2006/relationships/vmlDrawing" Target="../drawings/vmlDrawing7.vml"/><Relationship Id="rId5" Type="http://schemas.openxmlformats.org/officeDocument/2006/relationships/image" Target="../media/image11.wmf"/><Relationship Id="rId4" Type="http://schemas.openxmlformats.org/officeDocument/2006/relationships/oleObject" Target="../embeddings/oleObject9.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3.xml"/><Relationship Id="rId1" Type="http://schemas.openxmlformats.org/officeDocument/2006/relationships/vmlDrawing" Target="../drawings/vmlDrawing8.vml"/><Relationship Id="rId5" Type="http://schemas.openxmlformats.org/officeDocument/2006/relationships/image" Target="../media/image12.wmf"/><Relationship Id="rId4" Type="http://schemas.openxmlformats.org/officeDocument/2006/relationships/oleObject" Target="../embeddings/oleObject10.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3.wmf"/><Relationship Id="rId4" Type="http://schemas.openxmlformats.org/officeDocument/2006/relationships/oleObject" Target="../embeddings/oleObject11.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4.wmf"/><Relationship Id="rId4" Type="http://schemas.openxmlformats.org/officeDocument/2006/relationships/oleObject" Target="../embeddings/oleObject12.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15.wmf"/><Relationship Id="rId5" Type="http://schemas.openxmlformats.org/officeDocument/2006/relationships/oleObject" Target="../embeddings/oleObject13.bin"/><Relationship Id="rId4" Type="http://schemas.openxmlformats.org/officeDocument/2006/relationships/image" Target="../media/image16.jpe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subTitle" idx="1"/>
          </p:nvPr>
        </p:nvSpPr>
        <p:spPr/>
        <p:txBody>
          <a:bodyPr/>
          <a:lstStyle/>
          <a:p>
            <a:pPr marL="0" indent="0" eaLnBrk="1" hangingPunct="1">
              <a:buFontTx/>
              <a:buNone/>
            </a:pPr>
            <a:r>
              <a:rPr lang="en-US" b="1" dirty="0" smtClean="0"/>
              <a:t>Forecasting</a:t>
            </a:r>
          </a:p>
        </p:txBody>
      </p:sp>
      <p:sp>
        <p:nvSpPr>
          <p:cNvPr id="16386" name="Rectangle 2"/>
          <p:cNvSpPr>
            <a:spLocks noGrp="1" noChangeArrowheads="1"/>
          </p:cNvSpPr>
          <p:nvPr>
            <p:ph type="ctrTitle"/>
          </p:nvPr>
        </p:nvSpPr>
        <p:spPr/>
        <p:txBody>
          <a:bodyPr/>
          <a:lstStyle/>
          <a:p>
            <a:pPr eaLnBrk="1" hangingPunct="1"/>
            <a:r>
              <a:rPr lang="en-US" dirty="0" smtClean="0">
                <a:solidFill>
                  <a:srgbClr val="C04F46"/>
                </a:solidFill>
              </a:rPr>
              <a:t>Chapter 3	</a:t>
            </a:r>
          </a:p>
        </p:txBody>
      </p:sp>
      <p:sp>
        <p:nvSpPr>
          <p:cNvPr id="2" name="Footer Placeholder 1"/>
          <p:cNvSpPr>
            <a:spLocks noGrp="1"/>
          </p:cNvSpPr>
          <p:nvPr>
            <p:ph type="ftr" sz="quarter" idx="12"/>
          </p:nvPr>
        </p:nvSpPr>
        <p:spPr>
          <a:xfrm>
            <a:off x="1066800" y="6203667"/>
            <a:ext cx="6095999" cy="384048"/>
          </a:xfrm>
        </p:spPr>
        <p:txBody>
          <a:bodyPr/>
          <a:lstStyle/>
          <a:p>
            <a:pPr algn="l"/>
            <a:r>
              <a:rPr lang="en-US" dirty="0" smtClean="0"/>
              <a:t>Copyright ©2018 McGraw-Hill Higher Education.  All rights reserved. No reproduction or distribution without the prior written consent of McGraw-Hill Education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4800" y="152400"/>
            <a:ext cx="8229600" cy="1219200"/>
          </a:xfrm>
        </p:spPr>
        <p:txBody>
          <a:bodyPr/>
          <a:lstStyle/>
          <a:p>
            <a:pPr eaLnBrk="1" hangingPunct="1"/>
            <a:r>
              <a:rPr lang="en-US" sz="3200" dirty="0" smtClean="0"/>
              <a:t>Forecast Accuracy and Control</a:t>
            </a:r>
          </a:p>
        </p:txBody>
      </p:sp>
      <p:sp>
        <p:nvSpPr>
          <p:cNvPr id="23555" name="Rectangle 3"/>
          <p:cNvSpPr>
            <a:spLocks noGrp="1" noChangeArrowheads="1"/>
          </p:cNvSpPr>
          <p:nvPr>
            <p:ph idx="1"/>
          </p:nvPr>
        </p:nvSpPr>
        <p:spPr/>
        <p:txBody>
          <a:bodyPr/>
          <a:lstStyle/>
          <a:p>
            <a:r>
              <a:rPr lang="en-US" b="0" dirty="0"/>
              <a:t>Allowances should be made for forecast errors</a:t>
            </a:r>
          </a:p>
          <a:p>
            <a:pPr lvl="1"/>
            <a:r>
              <a:rPr lang="en-US" dirty="0"/>
              <a:t>It is important to provide an indication of the extent to which the forecast might deviate from the value of the variable that actually occurs</a:t>
            </a:r>
          </a:p>
          <a:p>
            <a:pPr eaLnBrk="1" hangingPunct="1"/>
            <a:r>
              <a:rPr lang="en-US" b="0" dirty="0" smtClean="0"/>
              <a:t>Forecast errors should be monitored</a:t>
            </a:r>
          </a:p>
          <a:p>
            <a:pPr lvl="1" eaLnBrk="1" hangingPunct="1"/>
            <a:r>
              <a:rPr lang="en-US" dirty="0" smtClean="0"/>
              <a:t>Error = Actual – Forecast</a:t>
            </a:r>
          </a:p>
          <a:p>
            <a:pPr lvl="1" eaLnBrk="1" hangingPunct="1"/>
            <a:r>
              <a:rPr lang="en-US" dirty="0" smtClean="0"/>
              <a:t>If errors fall beyond acceptable bounds, corrective action may be necessary</a:t>
            </a:r>
          </a:p>
          <a:p>
            <a:pPr lvl="2"/>
            <a:endParaRPr lang="en-US" dirty="0" smtClean="0"/>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3.5</a:t>
            </a:r>
            <a:endParaRPr lang="en-US" sz="1600" b="1" dirty="0">
              <a:solidFill>
                <a:schemeClr val="tx1"/>
              </a:solidFill>
            </a:endParaRPr>
          </a:p>
        </p:txBody>
      </p:sp>
      <p:sp>
        <p:nvSpPr>
          <p:cNvPr id="2" name="TextBox 1"/>
          <p:cNvSpPr txBox="1"/>
          <p:nvPr/>
        </p:nvSpPr>
        <p:spPr>
          <a:xfrm>
            <a:off x="1219200" y="6324600"/>
            <a:ext cx="70104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 name="Rectangle 2"/>
          <p:cNvSpPr>
            <a:spLocks noGrp="1" noChangeArrowheads="1"/>
          </p:cNvSpPr>
          <p:nvPr>
            <p:ph type="title"/>
          </p:nvPr>
        </p:nvSpPr>
        <p:spPr/>
        <p:txBody>
          <a:bodyPr/>
          <a:lstStyle/>
          <a:p>
            <a:pPr eaLnBrk="1" hangingPunct="1"/>
            <a:r>
              <a:rPr lang="en-US" sz="3200" dirty="0" smtClean="0"/>
              <a:t>Forecast Accuracy Metrics</a:t>
            </a:r>
          </a:p>
        </p:txBody>
      </p:sp>
      <p:graphicFrame>
        <p:nvGraphicFramePr>
          <p:cNvPr id="1026" name="Object 6"/>
          <p:cNvGraphicFramePr>
            <a:graphicFrameLocks noGrp="1" noChangeAspect="1"/>
          </p:cNvGraphicFramePr>
          <p:nvPr>
            <p:ph sz="half" idx="4294967295"/>
            <p:extLst>
              <p:ext uri="{D42A27DB-BD31-4B8C-83A1-F6EECF244321}">
                <p14:modId xmlns:p14="http://schemas.microsoft.com/office/powerpoint/2010/main" val="2362508359"/>
              </p:ext>
            </p:extLst>
          </p:nvPr>
        </p:nvGraphicFramePr>
        <p:xfrm>
          <a:off x="312737" y="1981200"/>
          <a:ext cx="3886200" cy="852487"/>
        </p:xfrm>
        <a:graphic>
          <a:graphicData uri="http://schemas.openxmlformats.org/presentationml/2006/ole">
            <mc:AlternateContent xmlns:mc="http://schemas.openxmlformats.org/markup-compatibility/2006">
              <mc:Choice xmlns:v="urn:schemas-microsoft-com:vml" Requires="v">
                <p:oleObj spid="_x0000_s1210" name="Equation" r:id="rId4" imgW="1968500" imgH="431800" progId="Equation.3">
                  <p:embed/>
                </p:oleObj>
              </mc:Choice>
              <mc:Fallback>
                <p:oleObj name="Equation" r:id="rId4" imgW="1968500" imgH="431800" progId="Equation.3">
                  <p:embed/>
                  <p:pic>
                    <p:nvPicPr>
                      <p:cNvPr id="0" name="Picture 12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737" y="1981200"/>
                        <a:ext cx="3886200" cy="852487"/>
                      </a:xfrm>
                      <a:prstGeom prst="rect">
                        <a:avLst/>
                      </a:prstGeom>
                      <a:solidFill>
                        <a:srgbClr val="DDD9C3"/>
                      </a:solidFill>
                    </p:spPr>
                  </p:pic>
                </p:oleObj>
              </mc:Fallback>
            </mc:AlternateContent>
          </a:graphicData>
        </a:graphic>
      </p:graphicFrame>
      <p:graphicFrame>
        <p:nvGraphicFramePr>
          <p:cNvPr id="1027" name="Object 8"/>
          <p:cNvGraphicFramePr>
            <a:graphicFrameLocks noGrp="1" noChangeAspect="1"/>
          </p:cNvGraphicFramePr>
          <p:nvPr>
            <p:ph sz="quarter" idx="4294967295"/>
            <p:extLst>
              <p:ext uri="{D42A27DB-BD31-4B8C-83A1-F6EECF244321}">
                <p14:modId xmlns:p14="http://schemas.microsoft.com/office/powerpoint/2010/main" val="2048723486"/>
              </p:ext>
            </p:extLst>
          </p:nvPr>
        </p:nvGraphicFramePr>
        <p:xfrm>
          <a:off x="312737" y="3138487"/>
          <a:ext cx="4014788" cy="903288"/>
        </p:xfrm>
        <a:graphic>
          <a:graphicData uri="http://schemas.openxmlformats.org/presentationml/2006/ole">
            <mc:AlternateContent xmlns:mc="http://schemas.openxmlformats.org/markup-compatibility/2006">
              <mc:Choice xmlns:v="urn:schemas-microsoft-com:vml" Requires="v">
                <p:oleObj spid="_x0000_s1211" name="Equation" r:id="rId6" imgW="2032000" imgH="457200" progId="Equation.3">
                  <p:embed/>
                </p:oleObj>
              </mc:Choice>
              <mc:Fallback>
                <p:oleObj name="Equation" r:id="rId6" imgW="2032000" imgH="457200" progId="Equation.3">
                  <p:embed/>
                  <p:pic>
                    <p:nvPicPr>
                      <p:cNvPr id="0" name="Picture 126"/>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737" y="3138487"/>
                        <a:ext cx="4014788" cy="903288"/>
                      </a:xfrm>
                      <a:prstGeom prst="rect">
                        <a:avLst/>
                      </a:prstGeom>
                      <a:solidFill>
                        <a:srgbClr val="DDD9C3"/>
                      </a:solidFill>
                    </p:spPr>
                  </p:pic>
                </p:oleObj>
              </mc:Fallback>
            </mc:AlternateContent>
          </a:graphicData>
        </a:graphic>
      </p:graphicFrame>
      <p:graphicFrame>
        <p:nvGraphicFramePr>
          <p:cNvPr id="1028" name="Object 10"/>
          <p:cNvGraphicFramePr>
            <a:graphicFrameLocks noGrp="1" noChangeAspect="1"/>
          </p:cNvGraphicFramePr>
          <p:nvPr>
            <p:ph idx="4294967295"/>
            <p:extLst>
              <p:ext uri="{D42A27DB-BD31-4B8C-83A1-F6EECF244321}">
                <p14:modId xmlns:p14="http://schemas.microsoft.com/office/powerpoint/2010/main" val="3108111251"/>
              </p:ext>
            </p:extLst>
          </p:nvPr>
        </p:nvGraphicFramePr>
        <p:xfrm>
          <a:off x="312737" y="4510087"/>
          <a:ext cx="4419600" cy="1169988"/>
        </p:xfrm>
        <a:graphic>
          <a:graphicData uri="http://schemas.openxmlformats.org/presentationml/2006/ole">
            <mc:AlternateContent xmlns:mc="http://schemas.openxmlformats.org/markup-compatibility/2006">
              <mc:Choice xmlns:v="urn:schemas-microsoft-com:vml" Requires="v">
                <p:oleObj spid="_x0000_s1212" name="Equation" r:id="rId8" imgW="2400300" imgH="635000" progId="Equation.3">
                  <p:embed/>
                </p:oleObj>
              </mc:Choice>
              <mc:Fallback>
                <p:oleObj name="Equation" r:id="rId8" imgW="2400300" imgH="635000" progId="Equation.3">
                  <p:embed/>
                  <p:pic>
                    <p:nvPicPr>
                      <p:cNvPr id="0" name="Picture 127"/>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2737" y="4510087"/>
                        <a:ext cx="4419600" cy="1169988"/>
                      </a:xfrm>
                      <a:prstGeom prst="rect">
                        <a:avLst/>
                      </a:prstGeom>
                      <a:solidFill>
                        <a:srgbClr val="DDD9C3"/>
                      </a:solidFill>
                    </p:spPr>
                  </p:pic>
                </p:oleObj>
              </mc:Fallback>
            </mc:AlternateContent>
          </a:graphicData>
        </a:graphic>
      </p:graphicFrame>
      <p:sp>
        <p:nvSpPr>
          <p:cNvPr id="1034" name="Text Box 13"/>
          <p:cNvSpPr txBox="1">
            <a:spLocks noChangeArrowheads="1"/>
          </p:cNvSpPr>
          <p:nvPr/>
        </p:nvSpPr>
        <p:spPr bwMode="auto">
          <a:xfrm>
            <a:off x="5029200" y="2011362"/>
            <a:ext cx="3505200" cy="822325"/>
          </a:xfrm>
          <a:prstGeom prst="rect">
            <a:avLst/>
          </a:prstGeom>
          <a:noFill/>
          <a:ln w="9525">
            <a:noFill/>
            <a:miter lim="800000"/>
            <a:headEnd/>
            <a:tailEnd/>
          </a:ln>
        </p:spPr>
        <p:txBody>
          <a:bodyPr>
            <a:spAutoFit/>
          </a:bodyPr>
          <a:lstStyle/>
          <a:p>
            <a:r>
              <a:rPr lang="en-US" dirty="0">
                <a:solidFill>
                  <a:srgbClr val="303B2C"/>
                </a:solidFill>
              </a:rPr>
              <a:t>MAD weights all errors evenly</a:t>
            </a:r>
          </a:p>
        </p:txBody>
      </p:sp>
      <p:sp>
        <p:nvSpPr>
          <p:cNvPr id="1035" name="Text Box 14"/>
          <p:cNvSpPr txBox="1">
            <a:spLocks noChangeArrowheads="1"/>
          </p:cNvSpPr>
          <p:nvPr/>
        </p:nvSpPr>
        <p:spPr bwMode="auto">
          <a:xfrm>
            <a:off x="5029200" y="3154362"/>
            <a:ext cx="4030663" cy="822325"/>
          </a:xfrm>
          <a:prstGeom prst="rect">
            <a:avLst/>
          </a:prstGeom>
          <a:noFill/>
          <a:ln w="9525">
            <a:noFill/>
            <a:miter lim="800000"/>
            <a:headEnd/>
            <a:tailEnd/>
          </a:ln>
        </p:spPr>
        <p:txBody>
          <a:bodyPr>
            <a:spAutoFit/>
          </a:bodyPr>
          <a:lstStyle/>
          <a:p>
            <a:r>
              <a:rPr lang="en-US" dirty="0">
                <a:solidFill>
                  <a:srgbClr val="303B2C"/>
                </a:solidFill>
              </a:rPr>
              <a:t>MSE weights errors according to their squared values</a:t>
            </a:r>
          </a:p>
        </p:txBody>
      </p:sp>
      <p:sp>
        <p:nvSpPr>
          <p:cNvPr id="1036" name="Text Box 15"/>
          <p:cNvSpPr txBox="1">
            <a:spLocks noChangeArrowheads="1"/>
          </p:cNvSpPr>
          <p:nvPr/>
        </p:nvSpPr>
        <p:spPr bwMode="auto">
          <a:xfrm>
            <a:off x="5029200" y="4830762"/>
            <a:ext cx="4030663" cy="830997"/>
          </a:xfrm>
          <a:prstGeom prst="rect">
            <a:avLst/>
          </a:prstGeom>
          <a:noFill/>
          <a:ln w="9525">
            <a:noFill/>
            <a:miter lim="800000"/>
            <a:headEnd/>
            <a:tailEnd/>
          </a:ln>
        </p:spPr>
        <p:txBody>
          <a:bodyPr>
            <a:spAutoFit/>
          </a:bodyPr>
          <a:lstStyle/>
          <a:p>
            <a:r>
              <a:rPr lang="en-US" dirty="0">
                <a:solidFill>
                  <a:srgbClr val="303B2C"/>
                </a:solidFill>
              </a:rPr>
              <a:t>MAPE weights errors according to relative error</a:t>
            </a:r>
          </a:p>
        </p:txBody>
      </p:sp>
      <p:sp>
        <p:nvSpPr>
          <p:cNvPr id="1037" name="Line 16"/>
          <p:cNvSpPr>
            <a:spLocks noChangeShapeType="1"/>
          </p:cNvSpPr>
          <p:nvPr/>
        </p:nvSpPr>
        <p:spPr bwMode="auto">
          <a:xfrm>
            <a:off x="693737" y="2986087"/>
            <a:ext cx="8077200" cy="0"/>
          </a:xfrm>
          <a:prstGeom prst="line">
            <a:avLst/>
          </a:prstGeom>
          <a:noFill/>
          <a:ln w="9525">
            <a:solidFill>
              <a:schemeClr val="tx1"/>
            </a:solidFill>
            <a:round/>
            <a:headEnd/>
            <a:tailEnd/>
          </a:ln>
        </p:spPr>
        <p:txBody>
          <a:bodyPr/>
          <a:lstStyle/>
          <a:p>
            <a:endParaRPr lang="en-US" dirty="0"/>
          </a:p>
        </p:txBody>
      </p:sp>
      <p:sp>
        <p:nvSpPr>
          <p:cNvPr id="1038" name="Line 17"/>
          <p:cNvSpPr>
            <a:spLocks noChangeShapeType="1"/>
          </p:cNvSpPr>
          <p:nvPr/>
        </p:nvSpPr>
        <p:spPr bwMode="auto">
          <a:xfrm>
            <a:off x="693737" y="4281487"/>
            <a:ext cx="8077200" cy="0"/>
          </a:xfrm>
          <a:prstGeom prst="line">
            <a:avLst/>
          </a:prstGeom>
          <a:noFill/>
          <a:ln w="9525">
            <a:solidFill>
              <a:schemeClr val="tx1"/>
            </a:solidFill>
            <a:round/>
            <a:headEnd/>
            <a:tailEnd/>
          </a:ln>
        </p:spPr>
        <p:txBody>
          <a:bodyPr/>
          <a:lstStyle/>
          <a:p>
            <a:endParaRPr lang="en-US" dirty="0"/>
          </a:p>
        </p:txBody>
      </p:sp>
      <p:sp>
        <p:nvSpPr>
          <p:cNvPr id="11" name="Rounded Rectangle 10"/>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3.5</a:t>
            </a:r>
            <a:endParaRPr lang="en-US" sz="1600" b="1" dirty="0">
              <a:solidFill>
                <a:schemeClr val="tx1"/>
              </a:solidFill>
            </a:endParaRPr>
          </a:p>
        </p:txBody>
      </p:sp>
      <p:sp>
        <p:nvSpPr>
          <p:cNvPr id="2" name="TextBox 1"/>
          <p:cNvSpPr txBox="1"/>
          <p:nvPr/>
        </p:nvSpPr>
        <p:spPr>
          <a:xfrm>
            <a:off x="1219200" y="6324600"/>
            <a:ext cx="7086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983" name="Group 455"/>
          <p:cNvGraphicFramePr>
            <a:graphicFrameLocks noGrp="1"/>
          </p:cNvGraphicFramePr>
          <p:nvPr>
            <p:ph idx="1"/>
            <p:extLst>
              <p:ext uri="{D42A27DB-BD31-4B8C-83A1-F6EECF244321}">
                <p14:modId xmlns:p14="http://schemas.microsoft.com/office/powerpoint/2010/main" val="1329701005"/>
              </p:ext>
            </p:extLst>
          </p:nvPr>
        </p:nvGraphicFramePr>
        <p:xfrm>
          <a:off x="304800" y="1295400"/>
          <a:ext cx="8229599" cy="4910964"/>
        </p:xfrm>
        <a:graphic>
          <a:graphicData uri="http://schemas.openxmlformats.org/drawingml/2006/table">
            <a:tbl>
              <a:tblPr/>
              <a:tblGrid>
                <a:gridCol w="977774"/>
                <a:gridCol w="896293"/>
                <a:gridCol w="1140737"/>
                <a:gridCol w="896293"/>
                <a:gridCol w="977774"/>
                <a:gridCol w="1059255"/>
                <a:gridCol w="2281473"/>
              </a:tblGrid>
              <a:tr h="561975">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Period</a:t>
                      </a:r>
                    </a:p>
                  </a:txBody>
                  <a:tcPr marL="97777" marR="9777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Actual</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(A)</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Forecast</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(F)</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(A-F) Error</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|Error|</a:t>
                      </a:r>
                    </a:p>
                  </a:txBody>
                  <a:tcPr marL="97777" marR="97777"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Error</a:t>
                      </a:r>
                      <a:r>
                        <a:rPr kumimoji="0" lang="en-US" sz="1600" b="1" i="0" u="none" strike="noStrike" cap="none" normalizeH="0" baseline="30000" dirty="0" smtClean="0">
                          <a:ln>
                            <a:noFill/>
                          </a:ln>
                          <a:solidFill>
                            <a:schemeClr val="tx1"/>
                          </a:solidFill>
                          <a:effectLst/>
                          <a:latin typeface="Arial" charset="0"/>
                        </a:rPr>
                        <a:t>2</a:t>
                      </a:r>
                      <a:endParaRPr kumimoji="0" lang="en-US" sz="1600" b="1" i="0" u="none" strike="noStrike" cap="none" normalizeH="0" baseline="0" dirty="0" smtClean="0">
                        <a:ln>
                          <a:noFill/>
                        </a:ln>
                        <a:solidFill>
                          <a:schemeClr val="tx1"/>
                        </a:solidFill>
                        <a:effectLst/>
                        <a:latin typeface="Arial" charset="0"/>
                      </a:endParaRPr>
                    </a:p>
                  </a:txBody>
                  <a:tcPr marL="97777" marR="97777"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tx1"/>
                          </a:solidFill>
                          <a:effectLst/>
                          <a:latin typeface="Arial" charset="0"/>
                        </a:rPr>
                        <a:t>[|Error|/Actual]x100</a:t>
                      </a:r>
                    </a:p>
                  </a:txBody>
                  <a:tcPr marL="97777" marR="97777"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r>
              <a:tr h="476250">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a:t>
                      </a:r>
                    </a:p>
                  </a:txBody>
                  <a:tcPr marL="97777" marR="9777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107</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110</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-3</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3</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9</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2.80%</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6250">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2</a:t>
                      </a:r>
                    </a:p>
                  </a:txBody>
                  <a:tcPr marL="97777" marR="9777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125</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121</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4</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4</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16</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3.20%</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4663">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3</a:t>
                      </a:r>
                    </a:p>
                  </a:txBody>
                  <a:tcPr marL="97777" marR="9777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115</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112</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3</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3</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9</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2.61%</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6250">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4</a:t>
                      </a:r>
                    </a:p>
                  </a:txBody>
                  <a:tcPr marL="97777" marR="9777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118</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120</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-2</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2</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4</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1.69%</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4663">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5</a:t>
                      </a:r>
                    </a:p>
                  </a:txBody>
                  <a:tcPr marL="97777" marR="9777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108</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109</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0.93%</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6250">
                <a:tc rowSpan="3" gridSpan="3">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endParaRPr kumimoji="0" lang="en-US" sz="1600" b="0" i="0" u="none" strike="noStrike" cap="none" normalizeH="0" baseline="0" dirty="0" smtClean="0">
                        <a:ln>
                          <a:noFill/>
                        </a:ln>
                        <a:solidFill>
                          <a:srgbClr val="333333"/>
                        </a:solidFill>
                        <a:effectLst/>
                        <a:latin typeface="Arial" charset="0"/>
                      </a:endParaRPr>
                    </a:p>
                  </a:txBody>
                  <a:tcPr marL="97777" marR="97777" anchor="ctr" horzOverflow="overflow">
                    <a:lnL cap="flat">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3" hMerge="1">
                  <a:txBody>
                    <a:bodyPr/>
                    <a:lstStyle/>
                    <a:p>
                      <a:endParaRPr lang="en-US"/>
                    </a:p>
                  </a:txBody>
                  <a:tcPr/>
                </a:tc>
                <a:tc rowSpan="3"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rgbClr val="333333"/>
                          </a:solidFill>
                          <a:effectLst/>
                          <a:latin typeface="Arial" charset="0"/>
                        </a:rPr>
                        <a:t>Sum</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13</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39</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11.23%</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625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rowSpan="3">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endParaRPr kumimoji="0" lang="en-US" sz="1600" b="0" i="0" u="none" strike="noStrike" cap="none" normalizeH="0" baseline="0" dirty="0" smtClean="0">
                        <a:ln>
                          <a:noFill/>
                        </a:ln>
                        <a:solidFill>
                          <a:srgbClr val="333333"/>
                        </a:solidFill>
                        <a:effectLst/>
                        <a:latin typeface="Arial" charset="0"/>
                      </a:endParaRPr>
                    </a:p>
                  </a:txBody>
                  <a:tcPr marL="97777" marR="97777" anchor="ctr" horzOverflow="overflow">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1" u="none" strike="noStrike" cap="none" normalizeH="0" baseline="0" dirty="0" smtClean="0">
                          <a:ln>
                            <a:noFill/>
                          </a:ln>
                          <a:solidFill>
                            <a:srgbClr val="333333"/>
                          </a:solidFill>
                          <a:effectLst/>
                          <a:latin typeface="Arial" charset="0"/>
                        </a:rPr>
                        <a:t>n </a:t>
                      </a:r>
                      <a:r>
                        <a:rPr kumimoji="0" lang="en-US" sz="1600" b="0" i="0" u="none" strike="noStrike" cap="none" normalizeH="0" baseline="0" dirty="0" smtClean="0">
                          <a:ln>
                            <a:noFill/>
                          </a:ln>
                          <a:solidFill>
                            <a:srgbClr val="333333"/>
                          </a:solidFill>
                          <a:effectLst/>
                          <a:latin typeface="Arial" charset="0"/>
                        </a:rPr>
                        <a:t>= 5</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1" u="none" strike="noStrike" cap="none" normalizeH="0" baseline="0" dirty="0" smtClean="0">
                          <a:ln>
                            <a:noFill/>
                          </a:ln>
                          <a:solidFill>
                            <a:srgbClr val="333333"/>
                          </a:solidFill>
                          <a:effectLst/>
                          <a:latin typeface="Arial" charset="0"/>
                        </a:rPr>
                        <a:t>n-1 </a:t>
                      </a:r>
                      <a:r>
                        <a:rPr kumimoji="0" lang="en-US" sz="1600" b="0" i="0" u="none" strike="noStrike" cap="none" normalizeH="0" baseline="0" dirty="0" smtClean="0">
                          <a:ln>
                            <a:noFill/>
                          </a:ln>
                          <a:solidFill>
                            <a:srgbClr val="333333"/>
                          </a:solidFill>
                          <a:effectLst/>
                          <a:latin typeface="Arial" charset="0"/>
                        </a:rPr>
                        <a:t>= 4</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1" u="none" strike="noStrike" cap="none" normalizeH="0" baseline="0" dirty="0" smtClean="0">
                          <a:ln>
                            <a:noFill/>
                          </a:ln>
                          <a:solidFill>
                            <a:srgbClr val="333333"/>
                          </a:solidFill>
                          <a:effectLst/>
                          <a:latin typeface="Arial" charset="0"/>
                        </a:rPr>
                        <a:t>n </a:t>
                      </a:r>
                      <a:r>
                        <a:rPr kumimoji="0" lang="en-US" sz="1600" b="0" i="0" u="none" strike="noStrike" cap="none" normalizeH="0" baseline="0" dirty="0" smtClean="0">
                          <a:ln>
                            <a:noFill/>
                          </a:ln>
                          <a:solidFill>
                            <a:srgbClr val="333333"/>
                          </a:solidFill>
                          <a:effectLst/>
                          <a:latin typeface="Arial" charset="0"/>
                        </a:rPr>
                        <a:t>= 5</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625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rgbClr val="333333"/>
                          </a:solidFill>
                          <a:effectLst/>
                          <a:latin typeface="Arial" charset="0"/>
                        </a:rPr>
                        <a:t>MAD</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rgbClr val="333333"/>
                          </a:solidFill>
                          <a:effectLst/>
                          <a:latin typeface="Arial" charset="0"/>
                        </a:rPr>
                        <a:t>MSE</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rgbClr val="333333"/>
                          </a:solidFill>
                          <a:effectLst/>
                          <a:latin typeface="Arial" charset="0"/>
                        </a:rPr>
                        <a:t>MAPE</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r h="476250">
                <a:tc gridSpan="3">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endParaRPr kumimoji="0" lang="en-US" sz="1600" b="0" i="0" u="none" strike="noStrike" cap="none" normalizeH="0" baseline="0" dirty="0" smtClean="0">
                        <a:ln>
                          <a:noFill/>
                        </a:ln>
                        <a:solidFill>
                          <a:srgbClr val="333333"/>
                        </a:solidFill>
                        <a:effectLst/>
                        <a:latin typeface="Arial" charset="0"/>
                      </a:endParaRPr>
                    </a:p>
                  </a:txBody>
                  <a:tcPr marL="97777" marR="97777" anchor="ctr" horzOverflow="overflow">
                    <a:lnL cap="flat">
                      <a:noFill/>
                    </a:lnL>
                    <a:lnR>
                      <a:noFill/>
                    </a:lnR>
                    <a:lnT>
                      <a:noFill/>
                    </a:lnT>
                    <a:lnB cap="flat">
                      <a:noFill/>
                    </a:lnB>
                    <a:lnTlToBr>
                      <a:noFill/>
                    </a:lnTlToBr>
                    <a:lnBlToTr>
                      <a:noFill/>
                    </a:lnBlToTr>
                    <a:noFill/>
                  </a:tcPr>
                </a:tc>
                <a:tc hMerge="1">
                  <a:txBody>
                    <a:bodyPr/>
                    <a:lstStyle/>
                    <a:p>
                      <a:endParaRPr lang="en-US"/>
                    </a:p>
                  </a:txBody>
                  <a:tcPr/>
                </a:tc>
                <a:tc h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 2.6</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 9.75</a:t>
                      </a:r>
                    </a:p>
                  </a:txBody>
                  <a:tcPr marL="97777" marR="977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rgbClr val="333333"/>
                          </a:solidFill>
                          <a:effectLst/>
                          <a:latin typeface="Arial" charset="0"/>
                        </a:rPr>
                        <a:t>= 2.25%</a:t>
                      </a:r>
                    </a:p>
                  </a:txBody>
                  <a:tcPr marL="97777" marR="9777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r>
            </a:tbl>
          </a:graphicData>
        </a:graphic>
      </p:graphicFrame>
      <p:sp>
        <p:nvSpPr>
          <p:cNvPr id="24578" name="Rectangle 3"/>
          <p:cNvSpPr>
            <a:spLocks noGrp="1" noChangeArrowheads="1"/>
          </p:cNvSpPr>
          <p:nvPr>
            <p:ph type="title"/>
          </p:nvPr>
        </p:nvSpPr>
        <p:spPr/>
        <p:txBody>
          <a:bodyPr/>
          <a:lstStyle/>
          <a:p>
            <a:pPr eaLnBrk="1" hangingPunct="1"/>
            <a:r>
              <a:rPr lang="en-US" sz="3200" dirty="0" smtClean="0"/>
              <a:t>Forecast Error Calculation</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3.5</a:t>
            </a:r>
            <a:endParaRPr lang="en-US" sz="1600" b="1" dirty="0">
              <a:solidFill>
                <a:schemeClr val="tx1"/>
              </a:solidFill>
            </a:endParaRPr>
          </a:p>
        </p:txBody>
      </p:sp>
      <p:sp>
        <p:nvSpPr>
          <p:cNvPr id="2" name="TextBox 1"/>
          <p:cNvSpPr txBox="1"/>
          <p:nvPr/>
        </p:nvSpPr>
        <p:spPr>
          <a:xfrm>
            <a:off x="1219200" y="6248400"/>
            <a:ext cx="71628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8"/>
          <p:cNvSpPr>
            <a:spLocks noGrp="1" noChangeArrowheads="1"/>
          </p:cNvSpPr>
          <p:nvPr>
            <p:ph idx="1"/>
          </p:nvPr>
        </p:nvSpPr>
        <p:spPr/>
        <p:txBody>
          <a:bodyPr>
            <a:noAutofit/>
          </a:bodyPr>
          <a:lstStyle/>
          <a:p>
            <a:pPr eaLnBrk="1" hangingPunct="1"/>
            <a:r>
              <a:rPr lang="en-US" sz="2400" b="1" dirty="0" smtClean="0"/>
              <a:t>Qualitative forecasting</a:t>
            </a:r>
            <a:endParaRPr lang="en-US" sz="2400" dirty="0" smtClean="0"/>
          </a:p>
          <a:p>
            <a:pPr lvl="1" eaLnBrk="1" hangingPunct="1"/>
            <a:r>
              <a:rPr lang="en-US" sz="2000" dirty="0" smtClean="0"/>
              <a:t>Qualitative techniques permit the inclusion of </a:t>
            </a:r>
            <a:r>
              <a:rPr lang="en-US" sz="2000" i="1" dirty="0" smtClean="0"/>
              <a:t>soft</a:t>
            </a:r>
            <a:r>
              <a:rPr lang="en-US" sz="2000" dirty="0" smtClean="0"/>
              <a:t> information such as:</a:t>
            </a:r>
          </a:p>
          <a:p>
            <a:pPr lvl="2" eaLnBrk="1" hangingPunct="1"/>
            <a:r>
              <a:rPr lang="en-US" sz="2000" dirty="0" smtClean="0"/>
              <a:t>Human factors</a:t>
            </a:r>
          </a:p>
          <a:p>
            <a:pPr lvl="2" eaLnBrk="1" hangingPunct="1"/>
            <a:r>
              <a:rPr lang="en-US" sz="2000" dirty="0" smtClean="0"/>
              <a:t>Personal opinions</a:t>
            </a:r>
          </a:p>
          <a:p>
            <a:pPr lvl="2" eaLnBrk="1" hangingPunct="1"/>
            <a:r>
              <a:rPr lang="en-US" sz="2000" dirty="0" smtClean="0"/>
              <a:t>Hunches</a:t>
            </a:r>
          </a:p>
          <a:p>
            <a:pPr lvl="1" eaLnBrk="1" hangingPunct="1"/>
            <a:r>
              <a:rPr lang="en-US" sz="2000" dirty="0" smtClean="0"/>
              <a:t>These factors are difficult, or impossible, to quantify</a:t>
            </a:r>
            <a:endParaRPr lang="en-US" dirty="0" smtClean="0"/>
          </a:p>
          <a:p>
            <a:pPr eaLnBrk="1" hangingPunct="1"/>
            <a:r>
              <a:rPr lang="en-US" sz="2400" b="1" dirty="0" smtClean="0"/>
              <a:t>Quantitative forecasting</a:t>
            </a:r>
            <a:endParaRPr lang="en-US" sz="2400" dirty="0" smtClean="0"/>
          </a:p>
          <a:p>
            <a:pPr lvl="1"/>
            <a:r>
              <a:rPr lang="en-US" sz="2000" dirty="0"/>
              <a:t>These techniques rely on </a:t>
            </a:r>
            <a:r>
              <a:rPr lang="en-US" sz="2000" i="1" dirty="0"/>
              <a:t>hard</a:t>
            </a:r>
            <a:r>
              <a:rPr lang="en-US" sz="2000" dirty="0"/>
              <a:t> data</a:t>
            </a:r>
          </a:p>
          <a:p>
            <a:pPr lvl="1" eaLnBrk="1" hangingPunct="1"/>
            <a:r>
              <a:rPr lang="en-US" sz="2000" dirty="0" smtClean="0"/>
              <a:t>Quantitative techniques involve either the projection of historical data or the development of associative methods that attempt to use </a:t>
            </a:r>
            <a:r>
              <a:rPr lang="en-US" sz="2000" i="1" dirty="0" smtClean="0"/>
              <a:t>causal variables</a:t>
            </a:r>
            <a:r>
              <a:rPr lang="en-US" sz="2000" dirty="0" smtClean="0"/>
              <a:t> to make a forecast</a:t>
            </a:r>
          </a:p>
        </p:txBody>
      </p:sp>
      <p:sp>
        <p:nvSpPr>
          <p:cNvPr id="25602" name="Rectangle 2"/>
          <p:cNvSpPr>
            <a:spLocks noGrp="1" noChangeArrowheads="1"/>
          </p:cNvSpPr>
          <p:nvPr>
            <p:ph type="title"/>
          </p:nvPr>
        </p:nvSpPr>
        <p:spPr/>
        <p:txBody>
          <a:bodyPr/>
          <a:lstStyle/>
          <a:p>
            <a:pPr eaLnBrk="1" hangingPunct="1"/>
            <a:r>
              <a:rPr lang="en-US" sz="3200" dirty="0" smtClean="0"/>
              <a:t>Forecasting Approaches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3.6</a:t>
            </a:r>
            <a:endParaRPr lang="en-US" sz="1600" b="1" dirty="0">
              <a:solidFill>
                <a:schemeClr val="tx1"/>
              </a:solidFill>
            </a:endParaRPr>
          </a:p>
        </p:txBody>
      </p:sp>
      <p:sp>
        <p:nvSpPr>
          <p:cNvPr id="2" name="TextBox 1"/>
          <p:cNvSpPr txBox="1"/>
          <p:nvPr/>
        </p:nvSpPr>
        <p:spPr>
          <a:xfrm>
            <a:off x="1295400" y="6324600"/>
            <a:ext cx="68580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04800" y="152400"/>
            <a:ext cx="8229600" cy="1219200"/>
          </a:xfrm>
        </p:spPr>
        <p:txBody>
          <a:bodyPr/>
          <a:lstStyle/>
          <a:p>
            <a:pPr eaLnBrk="1" hangingPunct="1"/>
            <a:r>
              <a:rPr lang="en-US" dirty="0" smtClean="0"/>
              <a:t>Qualitative Forecasts</a:t>
            </a:r>
          </a:p>
        </p:txBody>
      </p:sp>
      <p:sp>
        <p:nvSpPr>
          <p:cNvPr id="26627" name="Rectangle 3"/>
          <p:cNvSpPr>
            <a:spLocks noGrp="1" noChangeArrowheads="1"/>
          </p:cNvSpPr>
          <p:nvPr>
            <p:ph idx="1"/>
          </p:nvPr>
        </p:nvSpPr>
        <p:spPr/>
        <p:txBody>
          <a:bodyPr>
            <a:normAutofit fontScale="77500" lnSpcReduction="20000"/>
          </a:bodyPr>
          <a:lstStyle/>
          <a:p>
            <a:pPr eaLnBrk="1" hangingPunct="1"/>
            <a:r>
              <a:rPr lang="en-US" b="0" dirty="0" smtClean="0"/>
              <a:t>Forecasts that use subjective inputs such as opinions from consumer surveys, sales staff, managers, executives, and experts</a:t>
            </a:r>
          </a:p>
          <a:p>
            <a:pPr lvl="1" eaLnBrk="1" hangingPunct="1"/>
            <a:r>
              <a:rPr lang="en-US" dirty="0" smtClean="0"/>
              <a:t>Executive opinions</a:t>
            </a:r>
          </a:p>
          <a:p>
            <a:pPr lvl="2"/>
            <a:r>
              <a:rPr lang="en-US" dirty="0" smtClean="0"/>
              <a:t>A small group of upper-level managers may meet and collectively develop a forecast</a:t>
            </a:r>
          </a:p>
          <a:p>
            <a:pPr lvl="1" eaLnBrk="1" hangingPunct="1"/>
            <a:r>
              <a:rPr lang="en-US" dirty="0" smtClean="0"/>
              <a:t>Sales force opinions</a:t>
            </a:r>
          </a:p>
          <a:p>
            <a:pPr lvl="2"/>
            <a:r>
              <a:rPr lang="en-US" dirty="0"/>
              <a:t>M</a:t>
            </a:r>
            <a:r>
              <a:rPr lang="en-US" dirty="0" smtClean="0"/>
              <a:t>embers of the sales or customer service staff can be good sources of information due to their direct contact with customers and may be aware of plans customers may be considering for the future</a:t>
            </a:r>
          </a:p>
          <a:p>
            <a:pPr lvl="1" eaLnBrk="1" hangingPunct="1"/>
            <a:r>
              <a:rPr lang="en-US" dirty="0" smtClean="0"/>
              <a:t>Consumer surveys</a:t>
            </a:r>
          </a:p>
          <a:p>
            <a:pPr lvl="2"/>
            <a:r>
              <a:rPr lang="en-US" dirty="0"/>
              <a:t>S</a:t>
            </a:r>
            <a:r>
              <a:rPr lang="en-US" dirty="0" smtClean="0"/>
              <a:t>ince consumers ultimately determine demand, it makes sense to solicit input from them</a:t>
            </a:r>
          </a:p>
          <a:p>
            <a:pPr lvl="2"/>
            <a:r>
              <a:rPr lang="en-US" dirty="0"/>
              <a:t>C</a:t>
            </a:r>
            <a:r>
              <a:rPr lang="en-US" dirty="0" smtClean="0"/>
              <a:t>onsumer surveys typically represent a </a:t>
            </a:r>
            <a:r>
              <a:rPr lang="en-US" i="1" dirty="0" smtClean="0"/>
              <a:t>sample</a:t>
            </a:r>
            <a:r>
              <a:rPr lang="en-US" dirty="0" smtClean="0"/>
              <a:t> of consumer opinions</a:t>
            </a:r>
          </a:p>
          <a:p>
            <a:pPr lvl="1" eaLnBrk="1" hangingPunct="1"/>
            <a:r>
              <a:rPr lang="en-US" dirty="0" smtClean="0"/>
              <a:t>Other approaches</a:t>
            </a:r>
          </a:p>
          <a:p>
            <a:pPr lvl="2"/>
            <a:r>
              <a:rPr lang="en-US" dirty="0"/>
              <a:t>M</a:t>
            </a:r>
            <a:r>
              <a:rPr lang="en-US" dirty="0" smtClean="0"/>
              <a:t>anagers may solicit 0pinions from other managers or staff people or outside experts to help with developing a forecast. </a:t>
            </a:r>
          </a:p>
          <a:p>
            <a:pPr lvl="2"/>
            <a:r>
              <a:rPr lang="en-US" dirty="0"/>
              <a:t>T</a:t>
            </a:r>
            <a:r>
              <a:rPr lang="en-US" dirty="0" smtClean="0"/>
              <a:t>he Delphi method is an iterative process intended to achieve a consensus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3.6</a:t>
            </a:r>
            <a:endParaRPr lang="en-US" sz="1600" b="1" dirty="0">
              <a:solidFill>
                <a:schemeClr val="tx1"/>
              </a:solidFill>
            </a:endParaRPr>
          </a:p>
        </p:txBody>
      </p:sp>
      <p:sp>
        <p:nvSpPr>
          <p:cNvPr id="2" name="TextBox 1"/>
          <p:cNvSpPr txBox="1"/>
          <p:nvPr/>
        </p:nvSpPr>
        <p:spPr>
          <a:xfrm>
            <a:off x="1295400" y="6248400"/>
            <a:ext cx="69342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04800" y="152400"/>
            <a:ext cx="8229600" cy="1219200"/>
          </a:xfrm>
        </p:spPr>
        <p:txBody>
          <a:bodyPr/>
          <a:lstStyle/>
          <a:p>
            <a:pPr eaLnBrk="1" hangingPunct="1"/>
            <a:r>
              <a:rPr lang="en-US" dirty="0" smtClean="0"/>
              <a:t>Time-Series Forecasts</a:t>
            </a:r>
          </a:p>
        </p:txBody>
      </p:sp>
      <p:sp>
        <p:nvSpPr>
          <p:cNvPr id="27651" name="Rectangle 3"/>
          <p:cNvSpPr>
            <a:spLocks noGrp="1" noChangeArrowheads="1"/>
          </p:cNvSpPr>
          <p:nvPr>
            <p:ph idx="1"/>
          </p:nvPr>
        </p:nvSpPr>
        <p:spPr/>
        <p:txBody>
          <a:bodyPr/>
          <a:lstStyle/>
          <a:p>
            <a:pPr eaLnBrk="1" hangingPunct="1"/>
            <a:r>
              <a:rPr lang="en-US" b="0" dirty="0" smtClean="0"/>
              <a:t>Forecasts that project patterns identified in recent time-series observations</a:t>
            </a:r>
          </a:p>
          <a:p>
            <a:pPr lvl="1" eaLnBrk="1" hangingPunct="1"/>
            <a:r>
              <a:rPr lang="en-US" b="1" dirty="0" smtClean="0"/>
              <a:t>Time-series</a:t>
            </a:r>
            <a:r>
              <a:rPr lang="en-US" dirty="0" smtClean="0"/>
              <a:t> – a time-ordered sequence of observations taken at regular time intervals</a:t>
            </a:r>
          </a:p>
          <a:p>
            <a:pPr eaLnBrk="1" hangingPunct="1"/>
            <a:r>
              <a:rPr lang="en-US" b="0" dirty="0" smtClean="0"/>
              <a:t>Assume that future values of the time-series can be estimated from past values of the time-series</a:t>
            </a:r>
          </a:p>
        </p:txBody>
      </p:sp>
      <p:sp>
        <p:nvSpPr>
          <p:cNvPr id="2" name="TextBox 1"/>
          <p:cNvSpPr txBox="1"/>
          <p:nvPr/>
        </p:nvSpPr>
        <p:spPr>
          <a:xfrm>
            <a:off x="533400" y="6324600"/>
            <a:ext cx="7467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p:txBody>
          <a:bodyPr/>
          <a:lstStyle/>
          <a:p>
            <a:pPr eaLnBrk="1" hangingPunct="1"/>
            <a:r>
              <a:rPr lang="en-US" b="0" dirty="0" smtClean="0"/>
              <a:t>Trend</a:t>
            </a:r>
          </a:p>
          <a:p>
            <a:pPr eaLnBrk="1" hangingPunct="1"/>
            <a:r>
              <a:rPr lang="en-US" b="0" dirty="0" smtClean="0"/>
              <a:t>Seasonality</a:t>
            </a:r>
          </a:p>
          <a:p>
            <a:pPr eaLnBrk="1" hangingPunct="1"/>
            <a:r>
              <a:rPr lang="en-US" b="0" dirty="0" smtClean="0"/>
              <a:t>Cycles</a:t>
            </a:r>
          </a:p>
          <a:p>
            <a:pPr eaLnBrk="1" hangingPunct="1"/>
            <a:r>
              <a:rPr lang="en-US" b="0" dirty="0" smtClean="0"/>
              <a:t>Irregular variations</a:t>
            </a:r>
          </a:p>
          <a:p>
            <a:pPr eaLnBrk="1" hangingPunct="1"/>
            <a:r>
              <a:rPr lang="en-US" b="0" dirty="0" smtClean="0"/>
              <a:t>Random variation</a:t>
            </a:r>
          </a:p>
        </p:txBody>
      </p:sp>
      <p:sp>
        <p:nvSpPr>
          <p:cNvPr id="28674" name="Rectangle 2"/>
          <p:cNvSpPr>
            <a:spLocks noGrp="1" noChangeArrowheads="1"/>
          </p:cNvSpPr>
          <p:nvPr>
            <p:ph type="title"/>
          </p:nvPr>
        </p:nvSpPr>
        <p:spPr/>
        <p:txBody>
          <a:bodyPr/>
          <a:lstStyle/>
          <a:p>
            <a:pPr eaLnBrk="1" hangingPunct="1"/>
            <a:r>
              <a:rPr lang="en-US" dirty="0" smtClean="0"/>
              <a:t>Time-Series Behaviors</a:t>
            </a:r>
          </a:p>
        </p:txBody>
      </p:sp>
      <p:sp>
        <p:nvSpPr>
          <p:cNvPr id="2" name="TextBox 1"/>
          <p:cNvSpPr txBox="1"/>
          <p:nvPr/>
        </p:nvSpPr>
        <p:spPr>
          <a:xfrm>
            <a:off x="457200" y="6324600"/>
            <a:ext cx="7848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p:txBody>
          <a:bodyPr/>
          <a:lstStyle/>
          <a:p>
            <a:pPr eaLnBrk="1" hangingPunct="1"/>
            <a:r>
              <a:rPr lang="en-US" sz="2400" b="1" dirty="0" smtClean="0"/>
              <a:t>Trend</a:t>
            </a:r>
          </a:p>
          <a:p>
            <a:pPr lvl="1" eaLnBrk="1" hangingPunct="1"/>
            <a:r>
              <a:rPr lang="en-US" sz="2000" dirty="0" smtClean="0"/>
              <a:t>A long-term upward or downward movement in data</a:t>
            </a:r>
          </a:p>
          <a:p>
            <a:pPr lvl="2" eaLnBrk="1" hangingPunct="1"/>
            <a:r>
              <a:rPr lang="en-US" sz="1800" dirty="0" smtClean="0"/>
              <a:t>Population shifts</a:t>
            </a:r>
          </a:p>
          <a:p>
            <a:pPr lvl="2" eaLnBrk="1" hangingPunct="1"/>
            <a:r>
              <a:rPr lang="en-US" sz="1800" dirty="0" smtClean="0"/>
              <a:t>Changing income</a:t>
            </a:r>
          </a:p>
          <a:p>
            <a:pPr eaLnBrk="1" hangingPunct="1"/>
            <a:r>
              <a:rPr lang="en-US" sz="2400" b="1" dirty="0" smtClean="0"/>
              <a:t>Seasonality</a:t>
            </a:r>
          </a:p>
          <a:p>
            <a:pPr lvl="1" eaLnBrk="1" hangingPunct="1"/>
            <a:r>
              <a:rPr lang="en-US" sz="2000" dirty="0" smtClean="0"/>
              <a:t>Short-term, fairly regular variations related to the calendar or time of day</a:t>
            </a:r>
          </a:p>
          <a:p>
            <a:pPr lvl="1" eaLnBrk="1" hangingPunct="1"/>
            <a:r>
              <a:rPr lang="en-US" sz="2000" dirty="0" smtClean="0"/>
              <a:t>Restaurants, service call centers, and theaters all experience seasonal demand</a:t>
            </a:r>
          </a:p>
          <a:p>
            <a:pPr lvl="1" eaLnBrk="1" hangingPunct="1"/>
            <a:endParaRPr lang="en-US" sz="2000" dirty="0" smtClean="0"/>
          </a:p>
        </p:txBody>
      </p:sp>
      <p:sp>
        <p:nvSpPr>
          <p:cNvPr id="29698" name="Rectangle 2"/>
          <p:cNvSpPr>
            <a:spLocks noGrp="1" noChangeArrowheads="1"/>
          </p:cNvSpPr>
          <p:nvPr>
            <p:ph type="title"/>
          </p:nvPr>
        </p:nvSpPr>
        <p:spPr/>
        <p:txBody>
          <a:bodyPr/>
          <a:lstStyle/>
          <a:p>
            <a:pPr eaLnBrk="1" hangingPunct="1"/>
            <a:r>
              <a:rPr lang="en-US" dirty="0" smtClean="0"/>
              <a:t>Trends and Seasonality</a:t>
            </a:r>
          </a:p>
        </p:txBody>
      </p:sp>
      <p:sp>
        <p:nvSpPr>
          <p:cNvPr id="2" name="TextBox 1"/>
          <p:cNvSpPr txBox="1"/>
          <p:nvPr/>
        </p:nvSpPr>
        <p:spPr>
          <a:xfrm>
            <a:off x="457200" y="6248400"/>
            <a:ext cx="78486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p:txBody>
          <a:bodyPr>
            <a:normAutofit/>
          </a:bodyPr>
          <a:lstStyle/>
          <a:p>
            <a:pPr eaLnBrk="1" hangingPunct="1"/>
            <a:r>
              <a:rPr lang="en-US" sz="2400" b="1" dirty="0" smtClean="0"/>
              <a:t>Cycle</a:t>
            </a:r>
          </a:p>
          <a:p>
            <a:pPr lvl="1" eaLnBrk="1" hangingPunct="1"/>
            <a:r>
              <a:rPr lang="en-US" sz="2000" dirty="0" smtClean="0"/>
              <a:t>Wavelike variations lasting more than one year</a:t>
            </a:r>
          </a:p>
          <a:p>
            <a:pPr lvl="2" eaLnBrk="1" hangingPunct="1"/>
            <a:r>
              <a:rPr lang="en-US" sz="1800" dirty="0" smtClean="0"/>
              <a:t>These are often related to a variety of economic, political, or even agricultural conditions</a:t>
            </a:r>
          </a:p>
          <a:p>
            <a:r>
              <a:rPr lang="en-US" sz="2400" dirty="0" smtClean="0"/>
              <a:t>Irregular variation</a:t>
            </a:r>
          </a:p>
          <a:p>
            <a:pPr lvl="1"/>
            <a:r>
              <a:rPr lang="en-US" sz="2000" dirty="0" smtClean="0"/>
              <a:t>Due to unusual circumstances that do not reflect typical behavior</a:t>
            </a:r>
          </a:p>
          <a:p>
            <a:pPr lvl="2"/>
            <a:r>
              <a:rPr lang="en-US" sz="1800" dirty="0" smtClean="0"/>
              <a:t>Labor strike</a:t>
            </a:r>
          </a:p>
          <a:p>
            <a:pPr lvl="2"/>
            <a:r>
              <a:rPr lang="en-US" sz="1800" dirty="0" smtClean="0"/>
              <a:t>Weather event</a:t>
            </a:r>
          </a:p>
          <a:p>
            <a:pPr eaLnBrk="1" hangingPunct="1"/>
            <a:r>
              <a:rPr lang="en-US" sz="2400" b="1" dirty="0" smtClean="0"/>
              <a:t>Random Variation</a:t>
            </a:r>
          </a:p>
          <a:p>
            <a:pPr lvl="1" eaLnBrk="1" hangingPunct="1"/>
            <a:r>
              <a:rPr lang="en-US" sz="2000" dirty="0" smtClean="0"/>
              <a:t>Residual variation that remains after all other behaviors have been accounted for</a:t>
            </a:r>
          </a:p>
          <a:p>
            <a:pPr lvl="1" eaLnBrk="1" hangingPunct="1"/>
            <a:endParaRPr lang="en-US" sz="2000" dirty="0" smtClean="0"/>
          </a:p>
        </p:txBody>
      </p:sp>
      <p:sp>
        <p:nvSpPr>
          <p:cNvPr id="30722" name="Rectangle 2"/>
          <p:cNvSpPr>
            <a:spLocks noGrp="1" noChangeArrowheads="1"/>
          </p:cNvSpPr>
          <p:nvPr>
            <p:ph type="title"/>
          </p:nvPr>
        </p:nvSpPr>
        <p:spPr/>
        <p:txBody>
          <a:bodyPr/>
          <a:lstStyle/>
          <a:p>
            <a:pPr eaLnBrk="1" hangingPunct="1"/>
            <a:r>
              <a:rPr lang="en-US" dirty="0" smtClean="0"/>
              <a:t>Cycles and Variations</a:t>
            </a:r>
          </a:p>
        </p:txBody>
      </p:sp>
      <p:sp>
        <p:nvSpPr>
          <p:cNvPr id="2" name="TextBox 1"/>
          <p:cNvSpPr txBox="1"/>
          <p:nvPr/>
        </p:nvSpPr>
        <p:spPr>
          <a:xfrm>
            <a:off x="457200" y="6248400"/>
            <a:ext cx="79248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p:txBody>
          <a:bodyPr/>
          <a:lstStyle/>
          <a:p>
            <a:pPr eaLnBrk="1" hangingPunct="1"/>
            <a:r>
              <a:rPr lang="en-US" b="1" dirty="0" smtClean="0"/>
              <a:t>Naïve forecast</a:t>
            </a:r>
          </a:p>
          <a:p>
            <a:pPr lvl="1" eaLnBrk="1" hangingPunct="1"/>
            <a:r>
              <a:rPr lang="en-US" dirty="0" smtClean="0"/>
              <a:t>Uses a single previous value of a time series as the basis for a forecast</a:t>
            </a:r>
          </a:p>
          <a:p>
            <a:pPr lvl="2" eaLnBrk="1" hangingPunct="1"/>
            <a:r>
              <a:rPr lang="en-US" sz="2400" dirty="0" smtClean="0"/>
              <a:t>The forecast for a time period is equal to the previous time period’s value</a:t>
            </a:r>
          </a:p>
          <a:p>
            <a:pPr lvl="1" eaLnBrk="1" hangingPunct="1"/>
            <a:r>
              <a:rPr lang="en-US" dirty="0" smtClean="0"/>
              <a:t>Can be used with</a:t>
            </a:r>
          </a:p>
          <a:p>
            <a:pPr lvl="2" eaLnBrk="1" hangingPunct="1"/>
            <a:r>
              <a:rPr lang="en-US" sz="2400" dirty="0"/>
              <a:t>A</a:t>
            </a:r>
            <a:r>
              <a:rPr lang="en-US" sz="2400" dirty="0" smtClean="0"/>
              <a:t> stable time series</a:t>
            </a:r>
          </a:p>
          <a:p>
            <a:pPr lvl="2" eaLnBrk="1" hangingPunct="1"/>
            <a:r>
              <a:rPr lang="en-US" sz="2400" dirty="0"/>
              <a:t>S</a:t>
            </a:r>
            <a:r>
              <a:rPr lang="en-US" sz="2400" dirty="0" smtClean="0"/>
              <a:t>easonal variations</a:t>
            </a:r>
          </a:p>
          <a:p>
            <a:pPr lvl="2" eaLnBrk="1" hangingPunct="1"/>
            <a:r>
              <a:rPr lang="en-US" sz="2400" dirty="0"/>
              <a:t>T</a:t>
            </a:r>
            <a:r>
              <a:rPr lang="en-US" sz="2400" dirty="0" smtClean="0"/>
              <a:t>rend</a:t>
            </a:r>
          </a:p>
          <a:p>
            <a:pPr lvl="1" eaLnBrk="1" hangingPunct="1"/>
            <a:endParaRPr lang="en-US" dirty="0" smtClean="0"/>
          </a:p>
        </p:txBody>
      </p:sp>
      <p:sp>
        <p:nvSpPr>
          <p:cNvPr id="31746" name="Rectangle 2"/>
          <p:cNvSpPr>
            <a:spLocks noGrp="1" noChangeArrowheads="1"/>
          </p:cNvSpPr>
          <p:nvPr>
            <p:ph type="title"/>
          </p:nvPr>
        </p:nvSpPr>
        <p:spPr/>
        <p:txBody>
          <a:bodyPr/>
          <a:lstStyle/>
          <a:p>
            <a:pPr eaLnBrk="1" hangingPunct="1"/>
            <a:r>
              <a:rPr lang="en-US" sz="2800" dirty="0" smtClean="0"/>
              <a:t>Time-Series Forecasting - Naïve Forecast</a:t>
            </a:r>
            <a:endParaRPr lang="en-US" dirty="0" smtClean="0"/>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3.7</a:t>
            </a:r>
            <a:endParaRPr lang="en-US" sz="1600" b="1" dirty="0">
              <a:solidFill>
                <a:schemeClr val="tx1"/>
              </a:solidFill>
            </a:endParaRPr>
          </a:p>
        </p:txBody>
      </p:sp>
      <p:sp>
        <p:nvSpPr>
          <p:cNvPr id="2" name="TextBox 1"/>
          <p:cNvSpPr txBox="1"/>
          <p:nvPr/>
        </p:nvSpPr>
        <p:spPr>
          <a:xfrm>
            <a:off x="1295400" y="6248400"/>
            <a:ext cx="70104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normAutofit fontScale="85000" lnSpcReduction="20000"/>
          </a:bodyPr>
          <a:lstStyle/>
          <a:p>
            <a:pPr marL="914400" lvl="1" indent="-914400">
              <a:buNone/>
            </a:pPr>
            <a:r>
              <a:rPr lang="en-US" sz="2000" dirty="0" smtClean="0"/>
              <a:t>You should be able to:</a:t>
            </a:r>
          </a:p>
          <a:p>
            <a:pPr marL="914400" lvl="1" indent="-914400" eaLnBrk="1" hangingPunct="1">
              <a:buNone/>
            </a:pPr>
            <a:r>
              <a:rPr lang="en-US" sz="2000" dirty="0" smtClean="0"/>
              <a:t>LO 3.1	List features common to all forecasts</a:t>
            </a:r>
          </a:p>
          <a:p>
            <a:pPr marL="914400" lvl="1" indent="-914400" eaLnBrk="1" hangingPunct="1">
              <a:buNone/>
            </a:pPr>
            <a:r>
              <a:rPr lang="en-US" sz="2000" dirty="0" smtClean="0"/>
              <a:t>LO 3.2	Explain why forecasts are generally wrong</a:t>
            </a:r>
          </a:p>
          <a:p>
            <a:pPr marL="914400" lvl="1" indent="-914400" eaLnBrk="1" hangingPunct="1">
              <a:buNone/>
            </a:pPr>
            <a:r>
              <a:rPr lang="en-US" sz="2000" dirty="0" smtClean="0"/>
              <a:t>LO 3.3	List elements of a good forecast</a:t>
            </a:r>
          </a:p>
          <a:p>
            <a:pPr marL="914400" lvl="1" indent="-914400" eaLnBrk="1" hangingPunct="1">
              <a:buNone/>
            </a:pPr>
            <a:r>
              <a:rPr lang="en-US" sz="2000" dirty="0" smtClean="0"/>
              <a:t>LO 3.4	Outline the steps in the forecasting process</a:t>
            </a:r>
          </a:p>
          <a:p>
            <a:pPr marL="914400" lvl="1" indent="-914400" eaLnBrk="1" hangingPunct="1">
              <a:buNone/>
            </a:pPr>
            <a:r>
              <a:rPr lang="en-US" sz="2000" dirty="0" smtClean="0"/>
              <a:t>LO 3.5	Summarize forecast errors and use summaries to make decisions</a:t>
            </a:r>
          </a:p>
          <a:p>
            <a:pPr marL="914400" lvl="1" indent="-914400" eaLnBrk="1" hangingPunct="1">
              <a:buNone/>
            </a:pPr>
            <a:r>
              <a:rPr lang="en-US" sz="2000" dirty="0" smtClean="0"/>
              <a:t>LO 3.6	Describe four qualitative forecasting techniques</a:t>
            </a:r>
          </a:p>
          <a:p>
            <a:pPr marL="914400" lvl="1" indent="-914400" eaLnBrk="1" hangingPunct="1">
              <a:buNone/>
            </a:pPr>
            <a:r>
              <a:rPr lang="en-US" sz="2000" dirty="0" smtClean="0"/>
              <a:t>LO 3.7	Use a naïve method to make a forecast</a:t>
            </a:r>
          </a:p>
          <a:p>
            <a:pPr marL="914400" lvl="1" indent="-914400" eaLnBrk="1" hangingPunct="1">
              <a:buNone/>
            </a:pPr>
            <a:r>
              <a:rPr lang="en-US" sz="2000" dirty="0" smtClean="0"/>
              <a:t>LO 3.8	Prepare a moving average forecast</a:t>
            </a:r>
          </a:p>
          <a:p>
            <a:pPr marL="914400" lvl="1" indent="-914400" eaLnBrk="1" hangingPunct="1">
              <a:buNone/>
            </a:pPr>
            <a:r>
              <a:rPr lang="en-US" sz="2000" dirty="0" smtClean="0"/>
              <a:t>LO 3.9	Prepare a weighted-average forecast</a:t>
            </a:r>
          </a:p>
          <a:p>
            <a:pPr marL="914400" lvl="1" indent="-914400" eaLnBrk="1" hangingPunct="1">
              <a:buNone/>
            </a:pPr>
            <a:r>
              <a:rPr lang="en-US" sz="2000" dirty="0" smtClean="0"/>
              <a:t>LO 3.10	Prepare an exponential smoothing forecast</a:t>
            </a:r>
          </a:p>
          <a:p>
            <a:pPr marL="914400" lvl="1" indent="-914400" eaLnBrk="1" hangingPunct="1">
              <a:buNone/>
            </a:pPr>
            <a:r>
              <a:rPr lang="en-US" sz="2000" dirty="0" smtClean="0"/>
              <a:t>LO 3.11	Prepare a linear trend forecast</a:t>
            </a:r>
          </a:p>
          <a:p>
            <a:pPr marL="914400" lvl="1" indent="-914400" eaLnBrk="1" hangingPunct="1">
              <a:buNone/>
            </a:pPr>
            <a:r>
              <a:rPr lang="en-US" sz="2000" dirty="0" smtClean="0"/>
              <a:t>LO 3.12	Prepare a trend-adjusted exponential smoothing forecast</a:t>
            </a:r>
          </a:p>
          <a:p>
            <a:pPr marL="914400" lvl="1" indent="-914400" eaLnBrk="1" hangingPunct="1">
              <a:buNone/>
            </a:pPr>
            <a:r>
              <a:rPr lang="en-US" sz="2000" dirty="0" smtClean="0"/>
              <a:t>LO 3.13	Compute and use seasonal relatives</a:t>
            </a:r>
          </a:p>
          <a:p>
            <a:pPr marL="914400" lvl="1" indent="-914400" eaLnBrk="1" hangingPunct="1">
              <a:buNone/>
            </a:pPr>
            <a:r>
              <a:rPr lang="en-US" sz="2000" dirty="0" smtClean="0"/>
              <a:t>LO 3.14	Compute and use regression and correlation coefficients</a:t>
            </a:r>
          </a:p>
          <a:p>
            <a:pPr marL="914400" lvl="1" indent="-914400" eaLnBrk="1" hangingPunct="1">
              <a:buNone/>
            </a:pPr>
            <a:r>
              <a:rPr lang="en-US" sz="2000" dirty="0" smtClean="0"/>
              <a:t>LO 3.15	Construct control charts and use them to monitor forecast errors</a:t>
            </a:r>
          </a:p>
          <a:p>
            <a:pPr marL="914400" lvl="1" indent="-914400" eaLnBrk="1" hangingPunct="1">
              <a:buNone/>
            </a:pPr>
            <a:r>
              <a:rPr lang="en-US" sz="2000" dirty="0" smtClean="0"/>
              <a:t>LO 3.16	Describe the key factors and trade-offs to consider when choosing a forecasting technique</a:t>
            </a:r>
          </a:p>
          <a:p>
            <a:pPr marL="914400" lvl="1" indent="-914400" eaLnBrk="1" hangingPunct="1">
              <a:buFont typeface="+mj-lt"/>
              <a:buAutoNum type="arabicPeriod"/>
            </a:pPr>
            <a:endParaRPr lang="en-US" sz="2000" dirty="0" smtClean="0"/>
          </a:p>
        </p:txBody>
      </p:sp>
      <p:sp>
        <p:nvSpPr>
          <p:cNvPr id="6146" name="Title 1"/>
          <p:cNvSpPr>
            <a:spLocks noGrp="1"/>
          </p:cNvSpPr>
          <p:nvPr>
            <p:ph type="title"/>
          </p:nvPr>
        </p:nvSpPr>
        <p:spPr/>
        <p:txBody>
          <a:bodyPr/>
          <a:lstStyle/>
          <a:p>
            <a:pPr eaLnBrk="1" hangingPunct="1"/>
            <a:r>
              <a:rPr lang="en-US" dirty="0" smtClean="0"/>
              <a:t>Chapter 3: Learning Objectives</a:t>
            </a:r>
          </a:p>
        </p:txBody>
      </p:sp>
      <p:sp>
        <p:nvSpPr>
          <p:cNvPr id="2" name="TextBox 1"/>
          <p:cNvSpPr txBox="1"/>
          <p:nvPr/>
        </p:nvSpPr>
        <p:spPr>
          <a:xfrm>
            <a:off x="533400" y="6324599"/>
            <a:ext cx="79248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extLst>
      <p:ext uri="{BB962C8B-B14F-4D97-AF65-F5344CB8AC3E}">
        <p14:creationId xmlns:p14="http://schemas.microsoft.com/office/powerpoint/2010/main" val="32718533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lstStyle/>
          <a:p>
            <a:pPr eaLnBrk="1" hangingPunct="1">
              <a:lnSpc>
                <a:spcPct val="90000"/>
              </a:lnSpc>
            </a:pPr>
            <a:r>
              <a:rPr lang="en-US" b="0" dirty="0" smtClean="0"/>
              <a:t>These techniques work best when a series tends to vary about an average</a:t>
            </a:r>
          </a:p>
          <a:p>
            <a:pPr lvl="1" eaLnBrk="1" hangingPunct="1">
              <a:lnSpc>
                <a:spcPct val="90000"/>
              </a:lnSpc>
            </a:pPr>
            <a:r>
              <a:rPr lang="en-US" dirty="0" smtClean="0"/>
              <a:t>Averaging techniques smooth variations in the data</a:t>
            </a:r>
          </a:p>
          <a:p>
            <a:pPr lvl="1" eaLnBrk="1" hangingPunct="1">
              <a:lnSpc>
                <a:spcPct val="90000"/>
              </a:lnSpc>
            </a:pPr>
            <a:r>
              <a:rPr lang="en-US" dirty="0" smtClean="0"/>
              <a:t>They can handle step changes or gradual changes in the level of a series</a:t>
            </a:r>
          </a:p>
          <a:p>
            <a:pPr lvl="1" eaLnBrk="1" hangingPunct="1">
              <a:lnSpc>
                <a:spcPct val="90000"/>
              </a:lnSpc>
            </a:pPr>
            <a:r>
              <a:rPr lang="en-US" dirty="0" smtClean="0"/>
              <a:t>Techniques</a:t>
            </a:r>
          </a:p>
          <a:p>
            <a:pPr marL="1234440" lvl="2" indent="-457200" eaLnBrk="1" hangingPunct="1">
              <a:lnSpc>
                <a:spcPct val="90000"/>
              </a:lnSpc>
              <a:buFont typeface="+mj-lt"/>
              <a:buAutoNum type="arabicPeriod"/>
            </a:pPr>
            <a:r>
              <a:rPr lang="en-US" dirty="0" smtClean="0"/>
              <a:t>Moving average</a:t>
            </a:r>
          </a:p>
          <a:p>
            <a:pPr marL="1234440" lvl="2" indent="-457200" eaLnBrk="1" hangingPunct="1">
              <a:lnSpc>
                <a:spcPct val="90000"/>
              </a:lnSpc>
              <a:buFont typeface="+mj-lt"/>
              <a:buAutoNum type="arabicPeriod"/>
            </a:pPr>
            <a:r>
              <a:rPr lang="en-US" dirty="0" smtClean="0"/>
              <a:t>Weighted moving average</a:t>
            </a:r>
          </a:p>
          <a:p>
            <a:pPr marL="1234440" lvl="2" indent="-457200" eaLnBrk="1" hangingPunct="1">
              <a:lnSpc>
                <a:spcPct val="90000"/>
              </a:lnSpc>
              <a:buFont typeface="+mj-lt"/>
              <a:buAutoNum type="arabicPeriod"/>
            </a:pPr>
            <a:r>
              <a:rPr lang="en-US" dirty="0" smtClean="0"/>
              <a:t>Exponential smoothing</a:t>
            </a:r>
          </a:p>
        </p:txBody>
      </p:sp>
      <p:sp>
        <p:nvSpPr>
          <p:cNvPr id="32770" name="Rectangle 2"/>
          <p:cNvSpPr>
            <a:spLocks noGrp="1" noChangeArrowheads="1"/>
          </p:cNvSpPr>
          <p:nvPr>
            <p:ph type="title"/>
          </p:nvPr>
        </p:nvSpPr>
        <p:spPr/>
        <p:txBody>
          <a:bodyPr/>
          <a:lstStyle/>
          <a:p>
            <a:pPr eaLnBrk="1" hangingPunct="1"/>
            <a:r>
              <a:rPr lang="en-US" sz="2800" dirty="0" smtClean="0"/>
              <a:t>Time-Series Forecasting - Averaging</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3.8</a:t>
            </a:r>
            <a:endParaRPr lang="en-US" sz="1600" b="1" dirty="0">
              <a:solidFill>
                <a:schemeClr val="tx1"/>
              </a:solidFill>
            </a:endParaRPr>
          </a:p>
        </p:txBody>
      </p:sp>
      <p:sp>
        <p:nvSpPr>
          <p:cNvPr id="2" name="TextBox 1"/>
          <p:cNvSpPr txBox="1"/>
          <p:nvPr/>
        </p:nvSpPr>
        <p:spPr>
          <a:xfrm>
            <a:off x="1295400" y="6248400"/>
            <a:ext cx="70104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3"/>
          <p:cNvSpPr>
            <a:spLocks noGrp="1" noChangeArrowheads="1"/>
          </p:cNvSpPr>
          <p:nvPr>
            <p:ph idx="1"/>
          </p:nvPr>
        </p:nvSpPr>
        <p:spPr/>
        <p:txBody>
          <a:bodyPr/>
          <a:lstStyle/>
          <a:p>
            <a:pPr eaLnBrk="1" hangingPunct="1"/>
            <a:r>
              <a:rPr lang="en-US" b="0" dirty="0" smtClean="0"/>
              <a:t>Technique that averages a number of the most recent actual values in generating a forecast</a:t>
            </a:r>
          </a:p>
        </p:txBody>
      </p:sp>
      <p:sp>
        <p:nvSpPr>
          <p:cNvPr id="2052" name="Rectangle 2"/>
          <p:cNvSpPr>
            <a:spLocks noGrp="1" noChangeArrowheads="1"/>
          </p:cNvSpPr>
          <p:nvPr>
            <p:ph type="title"/>
          </p:nvPr>
        </p:nvSpPr>
        <p:spPr>
          <a:xfrm>
            <a:off x="304800" y="152400"/>
            <a:ext cx="8229600" cy="1219200"/>
          </a:xfrm>
        </p:spPr>
        <p:txBody>
          <a:bodyPr/>
          <a:lstStyle/>
          <a:p>
            <a:pPr eaLnBrk="1" hangingPunct="1"/>
            <a:r>
              <a:rPr lang="en-US" dirty="0" smtClean="0"/>
              <a:t>Moving Average</a:t>
            </a:r>
          </a:p>
        </p:txBody>
      </p:sp>
      <p:graphicFrame>
        <p:nvGraphicFramePr>
          <p:cNvPr id="2050" name="Object 4"/>
          <p:cNvGraphicFramePr>
            <a:graphicFrameLocks noChangeAspect="1"/>
          </p:cNvGraphicFramePr>
          <p:nvPr>
            <p:extLst>
              <p:ext uri="{D42A27DB-BD31-4B8C-83A1-F6EECF244321}">
                <p14:modId xmlns:p14="http://schemas.microsoft.com/office/powerpoint/2010/main" val="1104115086"/>
              </p:ext>
            </p:extLst>
          </p:nvPr>
        </p:nvGraphicFramePr>
        <p:xfrm>
          <a:off x="1184275" y="2438400"/>
          <a:ext cx="6435725" cy="3733800"/>
        </p:xfrm>
        <a:graphic>
          <a:graphicData uri="http://schemas.openxmlformats.org/presentationml/2006/ole">
            <mc:AlternateContent xmlns:mc="http://schemas.openxmlformats.org/markup-compatibility/2006">
              <mc:Choice xmlns:v="urn:schemas-microsoft-com:vml" Requires="v">
                <p:oleObj spid="_x0000_s105539" name="Equation" r:id="rId4" imgW="3022560" imgH="1752480" progId="Equation.3">
                  <p:embed/>
                </p:oleObj>
              </mc:Choice>
              <mc:Fallback>
                <p:oleObj name="Equation" r:id="rId4" imgW="3022560" imgH="1752480" progId="Equation.3">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4275" y="2438400"/>
                        <a:ext cx="6435725" cy="3733800"/>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3.8</a:t>
            </a:r>
            <a:endParaRPr lang="en-US" sz="1600" b="1" dirty="0">
              <a:solidFill>
                <a:schemeClr val="tx1"/>
              </a:solidFill>
            </a:endParaRPr>
          </a:p>
        </p:txBody>
      </p:sp>
      <p:sp>
        <p:nvSpPr>
          <p:cNvPr id="2" name="TextBox 1"/>
          <p:cNvSpPr txBox="1"/>
          <p:nvPr/>
        </p:nvSpPr>
        <p:spPr>
          <a:xfrm>
            <a:off x="1219200" y="6400800"/>
            <a:ext cx="69342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p:txBody>
          <a:bodyPr/>
          <a:lstStyle/>
          <a:p>
            <a:pPr eaLnBrk="1" hangingPunct="1"/>
            <a:r>
              <a:rPr lang="en-US" b="0" dirty="0" smtClean="0"/>
              <a:t>As new data become available, the forecast is updated by adding the newest value and dropping the oldest and then re-computing the average</a:t>
            </a:r>
          </a:p>
          <a:p>
            <a:pPr eaLnBrk="1" hangingPunct="1"/>
            <a:r>
              <a:rPr lang="en-US" b="0" dirty="0" smtClean="0"/>
              <a:t>The number of data points included in the average determines the model’s sensitivity</a:t>
            </a:r>
          </a:p>
          <a:p>
            <a:pPr lvl="1" eaLnBrk="1" hangingPunct="1"/>
            <a:r>
              <a:rPr lang="en-US" dirty="0" smtClean="0"/>
              <a:t>Fewer data points used—more responsive</a:t>
            </a:r>
          </a:p>
          <a:p>
            <a:pPr lvl="1" eaLnBrk="1" hangingPunct="1"/>
            <a:r>
              <a:rPr lang="en-US" dirty="0" smtClean="0"/>
              <a:t>More data points used—less responsive</a:t>
            </a:r>
          </a:p>
        </p:txBody>
      </p:sp>
      <p:sp>
        <p:nvSpPr>
          <p:cNvPr id="33794" name="Rectangle 2"/>
          <p:cNvSpPr>
            <a:spLocks noGrp="1" noChangeArrowheads="1"/>
          </p:cNvSpPr>
          <p:nvPr>
            <p:ph type="title"/>
          </p:nvPr>
        </p:nvSpPr>
        <p:spPr/>
        <p:txBody>
          <a:bodyPr/>
          <a:lstStyle/>
          <a:p>
            <a:pPr eaLnBrk="1" hangingPunct="1"/>
            <a:r>
              <a:rPr lang="en-US" dirty="0" smtClean="0"/>
              <a:t>Moving Average (cont.)</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3.8</a:t>
            </a:r>
            <a:endParaRPr lang="en-US" sz="1600" b="1" dirty="0">
              <a:solidFill>
                <a:schemeClr val="tx1"/>
              </a:solidFill>
            </a:endParaRPr>
          </a:p>
        </p:txBody>
      </p:sp>
      <p:sp>
        <p:nvSpPr>
          <p:cNvPr id="2" name="TextBox 1"/>
          <p:cNvSpPr txBox="1"/>
          <p:nvPr/>
        </p:nvSpPr>
        <p:spPr>
          <a:xfrm>
            <a:off x="1219200" y="6324600"/>
            <a:ext cx="68580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Grp="1" noChangeArrowheads="1"/>
          </p:cNvSpPr>
          <p:nvPr>
            <p:ph idx="1"/>
          </p:nvPr>
        </p:nvSpPr>
        <p:spPr/>
        <p:txBody>
          <a:bodyPr/>
          <a:lstStyle/>
          <a:p>
            <a:pPr eaLnBrk="1" hangingPunct="1"/>
            <a:r>
              <a:rPr lang="en-US" b="0" dirty="0" smtClean="0"/>
              <a:t>The most recent values in a time series are given more weight in computing a forecast</a:t>
            </a:r>
          </a:p>
          <a:p>
            <a:pPr lvl="1" eaLnBrk="1" hangingPunct="1"/>
            <a:r>
              <a:rPr lang="en-US" dirty="0" smtClean="0"/>
              <a:t>The choice of weights, </a:t>
            </a:r>
            <a:r>
              <a:rPr lang="en-US" i="1" dirty="0" smtClean="0"/>
              <a:t>w</a:t>
            </a:r>
            <a:r>
              <a:rPr lang="en-US" dirty="0" smtClean="0"/>
              <a:t>, is somewhat arbitrary and involves some trial and error</a:t>
            </a:r>
          </a:p>
        </p:txBody>
      </p:sp>
      <p:sp>
        <p:nvSpPr>
          <p:cNvPr id="3076" name="Rectangle 2"/>
          <p:cNvSpPr>
            <a:spLocks noGrp="1" noChangeArrowheads="1"/>
          </p:cNvSpPr>
          <p:nvPr>
            <p:ph type="title"/>
          </p:nvPr>
        </p:nvSpPr>
        <p:spPr>
          <a:xfrm>
            <a:off x="304800" y="152400"/>
            <a:ext cx="8229600" cy="1219200"/>
          </a:xfrm>
        </p:spPr>
        <p:txBody>
          <a:bodyPr/>
          <a:lstStyle/>
          <a:p>
            <a:pPr eaLnBrk="1" hangingPunct="1"/>
            <a:r>
              <a:rPr lang="en-US" dirty="0" smtClean="0"/>
              <a:t>Weighted Moving Average</a:t>
            </a:r>
          </a:p>
        </p:txBody>
      </p:sp>
      <p:graphicFrame>
        <p:nvGraphicFramePr>
          <p:cNvPr id="3074" name="Object 4"/>
          <p:cNvGraphicFramePr>
            <a:graphicFrameLocks noChangeAspect="1"/>
          </p:cNvGraphicFramePr>
          <p:nvPr>
            <p:extLst>
              <p:ext uri="{D42A27DB-BD31-4B8C-83A1-F6EECF244321}">
                <p14:modId xmlns:p14="http://schemas.microsoft.com/office/powerpoint/2010/main" val="1290090533"/>
              </p:ext>
            </p:extLst>
          </p:nvPr>
        </p:nvGraphicFramePr>
        <p:xfrm>
          <a:off x="612775" y="3352800"/>
          <a:ext cx="7921625" cy="1603375"/>
        </p:xfrm>
        <a:graphic>
          <a:graphicData uri="http://schemas.openxmlformats.org/presentationml/2006/ole">
            <mc:AlternateContent xmlns:mc="http://schemas.openxmlformats.org/markup-compatibility/2006">
              <mc:Choice xmlns:v="urn:schemas-microsoft-com:vml" Requires="v">
                <p:oleObj spid="_x0000_s106562" name="Equation" r:id="rId4" imgW="4521200" imgH="914400" progId="Equation.3">
                  <p:embed/>
                </p:oleObj>
              </mc:Choice>
              <mc:Fallback>
                <p:oleObj name="Equation" r:id="rId4" imgW="4521200" imgH="914400" progId="Equation.3">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775" y="3352800"/>
                        <a:ext cx="7921625" cy="1603375"/>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3.9</a:t>
            </a:r>
            <a:endParaRPr lang="en-US" sz="1600" b="1" dirty="0">
              <a:solidFill>
                <a:schemeClr val="tx1"/>
              </a:solidFill>
            </a:endParaRPr>
          </a:p>
        </p:txBody>
      </p:sp>
      <p:sp>
        <p:nvSpPr>
          <p:cNvPr id="2" name="TextBox 1"/>
          <p:cNvSpPr txBox="1"/>
          <p:nvPr/>
        </p:nvSpPr>
        <p:spPr>
          <a:xfrm>
            <a:off x="1295400" y="6324600"/>
            <a:ext cx="69342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3"/>
          <p:cNvSpPr>
            <a:spLocks noGrp="1" noChangeArrowheads="1"/>
          </p:cNvSpPr>
          <p:nvPr>
            <p:ph idx="1"/>
          </p:nvPr>
        </p:nvSpPr>
        <p:spPr/>
        <p:txBody>
          <a:bodyPr/>
          <a:lstStyle/>
          <a:p>
            <a:pPr eaLnBrk="1" hangingPunct="1"/>
            <a:r>
              <a:rPr lang="en-US" b="0" dirty="0" smtClean="0"/>
              <a:t>A weighted averaging method that is based on the previous forecast plus a percentage of the forecast error</a:t>
            </a:r>
          </a:p>
        </p:txBody>
      </p:sp>
      <p:sp>
        <p:nvSpPr>
          <p:cNvPr id="4100" name="Rectangle 2"/>
          <p:cNvSpPr>
            <a:spLocks noGrp="1" noChangeArrowheads="1"/>
          </p:cNvSpPr>
          <p:nvPr>
            <p:ph type="title"/>
          </p:nvPr>
        </p:nvSpPr>
        <p:spPr>
          <a:xfrm>
            <a:off x="304800" y="152400"/>
            <a:ext cx="8229600" cy="1219200"/>
          </a:xfrm>
        </p:spPr>
        <p:txBody>
          <a:bodyPr/>
          <a:lstStyle/>
          <a:p>
            <a:pPr eaLnBrk="1" hangingPunct="1"/>
            <a:r>
              <a:rPr lang="en-US" dirty="0" smtClean="0"/>
              <a:t>Exponential Smoothing</a:t>
            </a:r>
          </a:p>
        </p:txBody>
      </p:sp>
      <p:graphicFrame>
        <p:nvGraphicFramePr>
          <p:cNvPr id="4098" name="Object 4"/>
          <p:cNvGraphicFramePr>
            <a:graphicFrameLocks noChangeAspect="1"/>
          </p:cNvGraphicFramePr>
          <p:nvPr>
            <p:extLst>
              <p:ext uri="{D42A27DB-BD31-4B8C-83A1-F6EECF244321}">
                <p14:modId xmlns:p14="http://schemas.microsoft.com/office/powerpoint/2010/main" val="3325941907"/>
              </p:ext>
            </p:extLst>
          </p:nvPr>
        </p:nvGraphicFramePr>
        <p:xfrm>
          <a:off x="1708150" y="3060700"/>
          <a:ext cx="5683250" cy="2343150"/>
        </p:xfrm>
        <a:graphic>
          <a:graphicData uri="http://schemas.openxmlformats.org/presentationml/2006/ole">
            <mc:AlternateContent xmlns:mc="http://schemas.openxmlformats.org/markup-compatibility/2006">
              <mc:Choice xmlns:v="urn:schemas-microsoft-com:vml" Requires="v">
                <p:oleObj spid="_x0000_s107586" name="Equation" r:id="rId4" imgW="3327400" imgH="1371600" progId="Equation.3">
                  <p:embed/>
                </p:oleObj>
              </mc:Choice>
              <mc:Fallback>
                <p:oleObj name="Equation" r:id="rId4" imgW="3327400" imgH="1371600" progId="Equation.3">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8150" y="3060700"/>
                        <a:ext cx="5683250" cy="2343150"/>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3.10</a:t>
            </a:r>
            <a:endParaRPr lang="en-US" sz="1600" b="1" dirty="0">
              <a:solidFill>
                <a:schemeClr val="tx1"/>
              </a:solidFill>
            </a:endParaRPr>
          </a:p>
        </p:txBody>
      </p:sp>
      <p:sp>
        <p:nvSpPr>
          <p:cNvPr id="2" name="TextBox 1"/>
          <p:cNvSpPr txBox="1"/>
          <p:nvPr/>
        </p:nvSpPr>
        <p:spPr>
          <a:xfrm>
            <a:off x="1295400" y="6248400"/>
            <a:ext cx="69342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304800" y="152400"/>
            <a:ext cx="8229600" cy="1219200"/>
          </a:xfrm>
        </p:spPr>
        <p:txBody>
          <a:bodyPr/>
          <a:lstStyle/>
          <a:p>
            <a:pPr eaLnBrk="1" hangingPunct="1"/>
            <a:r>
              <a:rPr lang="en-US" dirty="0" smtClean="0"/>
              <a:t>Linear Trend</a:t>
            </a:r>
          </a:p>
        </p:txBody>
      </p:sp>
      <p:sp>
        <p:nvSpPr>
          <p:cNvPr id="5125" name="Rectangle 3"/>
          <p:cNvSpPr>
            <a:spLocks noGrp="1" noChangeArrowheads="1"/>
          </p:cNvSpPr>
          <p:nvPr>
            <p:ph idx="1"/>
          </p:nvPr>
        </p:nvSpPr>
        <p:spPr/>
        <p:txBody>
          <a:bodyPr/>
          <a:lstStyle/>
          <a:p>
            <a:pPr eaLnBrk="1" hangingPunct="1"/>
            <a:r>
              <a:rPr lang="en-US" b="0" dirty="0" smtClean="0"/>
              <a:t>A simple data plot can reveal the existence and nature of a trend</a:t>
            </a:r>
          </a:p>
          <a:p>
            <a:pPr eaLnBrk="1" hangingPunct="1"/>
            <a:r>
              <a:rPr lang="en-US" b="0" dirty="0" smtClean="0"/>
              <a:t>Linear trend equation</a:t>
            </a:r>
          </a:p>
        </p:txBody>
      </p:sp>
      <p:graphicFrame>
        <p:nvGraphicFramePr>
          <p:cNvPr id="5122" name="Object 4"/>
          <p:cNvGraphicFramePr>
            <a:graphicFrameLocks noChangeAspect="1"/>
          </p:cNvGraphicFramePr>
          <p:nvPr>
            <p:extLst>
              <p:ext uri="{D42A27DB-BD31-4B8C-83A1-F6EECF244321}">
                <p14:modId xmlns:p14="http://schemas.microsoft.com/office/powerpoint/2010/main" val="2613681919"/>
              </p:ext>
            </p:extLst>
          </p:nvPr>
        </p:nvGraphicFramePr>
        <p:xfrm>
          <a:off x="938212" y="3125787"/>
          <a:ext cx="6148388" cy="2589213"/>
        </p:xfrm>
        <a:graphic>
          <a:graphicData uri="http://schemas.openxmlformats.org/presentationml/2006/ole">
            <mc:AlternateContent xmlns:mc="http://schemas.openxmlformats.org/markup-compatibility/2006">
              <mc:Choice xmlns:v="urn:schemas-microsoft-com:vml" Requires="v">
                <p:oleObj spid="_x0000_s5185" name="Equation" r:id="rId4" imgW="3136900" imgH="1320800" progId="Equation.3">
                  <p:embed/>
                </p:oleObj>
              </mc:Choice>
              <mc:Fallback>
                <p:oleObj name="Equation" r:id="rId4" imgW="3136900" imgH="13208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8212" y="3125787"/>
                        <a:ext cx="6148388" cy="2589213"/>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3.11</a:t>
            </a:r>
            <a:endParaRPr lang="en-US" sz="1600" b="1" dirty="0">
              <a:solidFill>
                <a:schemeClr val="tx1"/>
              </a:solidFill>
            </a:endParaRPr>
          </a:p>
        </p:txBody>
      </p:sp>
      <p:sp>
        <p:nvSpPr>
          <p:cNvPr id="2" name="TextBox 1"/>
          <p:cNvSpPr txBox="1"/>
          <p:nvPr/>
        </p:nvSpPr>
        <p:spPr>
          <a:xfrm>
            <a:off x="1295400" y="6324600"/>
            <a:ext cx="7086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3"/>
          <p:cNvSpPr>
            <a:spLocks noGrp="1" noChangeArrowheads="1"/>
          </p:cNvSpPr>
          <p:nvPr>
            <p:ph idx="1"/>
          </p:nvPr>
        </p:nvSpPr>
        <p:spPr/>
        <p:txBody>
          <a:bodyPr/>
          <a:lstStyle/>
          <a:p>
            <a:pPr eaLnBrk="1" hangingPunct="1"/>
            <a:r>
              <a:rPr lang="en-US" b="0" dirty="0" smtClean="0"/>
              <a:t>Slope and intercept can be estimated from historical data</a:t>
            </a:r>
          </a:p>
        </p:txBody>
      </p:sp>
      <p:sp>
        <p:nvSpPr>
          <p:cNvPr id="6148" name="Rectangle 2"/>
          <p:cNvSpPr>
            <a:spLocks noGrp="1" noChangeArrowheads="1"/>
          </p:cNvSpPr>
          <p:nvPr>
            <p:ph type="title"/>
          </p:nvPr>
        </p:nvSpPr>
        <p:spPr/>
        <p:txBody>
          <a:bodyPr/>
          <a:lstStyle/>
          <a:p>
            <a:pPr eaLnBrk="1" hangingPunct="1"/>
            <a:r>
              <a:rPr lang="en-US" dirty="0" smtClean="0"/>
              <a:t>Estimating Slope and Intercept</a:t>
            </a:r>
          </a:p>
        </p:txBody>
      </p:sp>
      <p:graphicFrame>
        <p:nvGraphicFramePr>
          <p:cNvPr id="6146" name="Object 4"/>
          <p:cNvGraphicFramePr>
            <a:graphicFrameLocks noChangeAspect="1"/>
          </p:cNvGraphicFramePr>
          <p:nvPr>
            <p:extLst>
              <p:ext uri="{D42A27DB-BD31-4B8C-83A1-F6EECF244321}">
                <p14:modId xmlns:p14="http://schemas.microsoft.com/office/powerpoint/2010/main" val="3333165525"/>
              </p:ext>
            </p:extLst>
          </p:nvPr>
        </p:nvGraphicFramePr>
        <p:xfrm>
          <a:off x="1676400" y="2438400"/>
          <a:ext cx="3363913" cy="3048000"/>
        </p:xfrm>
        <a:graphic>
          <a:graphicData uri="http://schemas.openxmlformats.org/presentationml/2006/ole">
            <mc:AlternateContent xmlns:mc="http://schemas.openxmlformats.org/markup-compatibility/2006">
              <mc:Choice xmlns:v="urn:schemas-microsoft-com:vml" Requires="v">
                <p:oleObj spid="_x0000_s6209" name="Equation" r:id="rId4" imgW="1892300" imgH="1714500" progId="Equation.3">
                  <p:embed/>
                </p:oleObj>
              </mc:Choice>
              <mc:Fallback>
                <p:oleObj name="Equation" r:id="rId4" imgW="1892300" imgH="17145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438400"/>
                        <a:ext cx="3363913" cy="3048000"/>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3.11</a:t>
            </a:r>
            <a:endParaRPr lang="en-US" sz="1600" b="1" dirty="0">
              <a:solidFill>
                <a:schemeClr val="tx1"/>
              </a:solidFill>
            </a:endParaRPr>
          </a:p>
        </p:txBody>
      </p:sp>
      <p:sp>
        <p:nvSpPr>
          <p:cNvPr id="2" name="TextBox 1"/>
          <p:cNvSpPr txBox="1"/>
          <p:nvPr/>
        </p:nvSpPr>
        <p:spPr>
          <a:xfrm>
            <a:off x="1219200" y="6324600"/>
            <a:ext cx="71628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304800" y="152400"/>
            <a:ext cx="8229600" cy="1219200"/>
          </a:xfrm>
        </p:spPr>
        <p:txBody>
          <a:bodyPr/>
          <a:lstStyle/>
          <a:p>
            <a:pPr eaLnBrk="1" hangingPunct="1"/>
            <a:r>
              <a:rPr lang="en-US" sz="3000" dirty="0" smtClean="0"/>
              <a:t>Trend-Adjusted Exponential Smoothing</a:t>
            </a:r>
          </a:p>
        </p:txBody>
      </p:sp>
      <p:sp>
        <p:nvSpPr>
          <p:cNvPr id="5125" name="Rectangle 3"/>
          <p:cNvSpPr>
            <a:spLocks noGrp="1" noChangeArrowheads="1"/>
          </p:cNvSpPr>
          <p:nvPr>
            <p:ph idx="1"/>
          </p:nvPr>
        </p:nvSpPr>
        <p:spPr/>
        <p:txBody>
          <a:bodyPr/>
          <a:lstStyle/>
          <a:p>
            <a:pPr eaLnBrk="1" hangingPunct="1"/>
            <a:r>
              <a:rPr lang="en-US" b="0" dirty="0" smtClean="0"/>
              <a:t>The trend adjusted forecast consists of two components</a:t>
            </a:r>
          </a:p>
          <a:p>
            <a:pPr lvl="1" eaLnBrk="1" hangingPunct="1"/>
            <a:r>
              <a:rPr lang="en-US" dirty="0" smtClean="0"/>
              <a:t>Smoothed error</a:t>
            </a:r>
          </a:p>
          <a:p>
            <a:pPr lvl="1" eaLnBrk="1" hangingPunct="1"/>
            <a:r>
              <a:rPr lang="en-US" dirty="0" smtClean="0"/>
              <a:t>Trend factor</a:t>
            </a:r>
          </a:p>
        </p:txBody>
      </p:sp>
      <p:graphicFrame>
        <p:nvGraphicFramePr>
          <p:cNvPr id="5122" name="Object 4"/>
          <p:cNvGraphicFramePr>
            <a:graphicFrameLocks noChangeAspect="1"/>
          </p:cNvGraphicFramePr>
          <p:nvPr>
            <p:extLst>
              <p:ext uri="{D42A27DB-BD31-4B8C-83A1-F6EECF244321}">
                <p14:modId xmlns:p14="http://schemas.microsoft.com/office/powerpoint/2010/main" val="2965088256"/>
              </p:ext>
            </p:extLst>
          </p:nvPr>
        </p:nvGraphicFramePr>
        <p:xfrm>
          <a:off x="1371600" y="3657600"/>
          <a:ext cx="5943600" cy="1828800"/>
        </p:xfrm>
        <a:graphic>
          <a:graphicData uri="http://schemas.openxmlformats.org/presentationml/2006/ole">
            <mc:AlternateContent xmlns:mc="http://schemas.openxmlformats.org/markup-compatibility/2006">
              <mc:Choice xmlns:v="urn:schemas-microsoft-com:vml" Requires="v">
                <p:oleObj spid="_x0000_s108609" name="Equation" r:id="rId4" imgW="2730500" imgH="863600" progId="Equation.3">
                  <p:embed/>
                </p:oleObj>
              </mc:Choice>
              <mc:Fallback>
                <p:oleObj name="Equation" r:id="rId4" imgW="2730500" imgH="8636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657600"/>
                        <a:ext cx="5943600" cy="1828800"/>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3.12</a:t>
            </a:r>
            <a:endParaRPr lang="en-US" sz="1600" b="1" dirty="0">
              <a:solidFill>
                <a:schemeClr val="tx1"/>
              </a:solidFill>
            </a:endParaRPr>
          </a:p>
        </p:txBody>
      </p:sp>
      <p:sp>
        <p:nvSpPr>
          <p:cNvPr id="2" name="TextBox 1"/>
          <p:cNvSpPr txBox="1"/>
          <p:nvPr/>
        </p:nvSpPr>
        <p:spPr>
          <a:xfrm>
            <a:off x="1295400" y="6324600"/>
            <a:ext cx="6705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304800" y="152400"/>
            <a:ext cx="8229600" cy="1219200"/>
          </a:xfrm>
        </p:spPr>
        <p:txBody>
          <a:bodyPr/>
          <a:lstStyle/>
          <a:p>
            <a:pPr eaLnBrk="1" hangingPunct="1"/>
            <a:r>
              <a:rPr lang="en-US" sz="3000" dirty="0" smtClean="0"/>
              <a:t>Trend-Adjusted Exponential Smoothing (cont.)</a:t>
            </a:r>
          </a:p>
        </p:txBody>
      </p:sp>
      <p:sp>
        <p:nvSpPr>
          <p:cNvPr id="8197" name="Rectangle 3"/>
          <p:cNvSpPr>
            <a:spLocks noGrp="1" noChangeArrowheads="1"/>
          </p:cNvSpPr>
          <p:nvPr>
            <p:ph idx="1"/>
          </p:nvPr>
        </p:nvSpPr>
        <p:spPr/>
        <p:txBody>
          <a:bodyPr/>
          <a:lstStyle/>
          <a:p>
            <a:pPr eaLnBrk="1" hangingPunct="1"/>
            <a:r>
              <a:rPr lang="en-US" b="0" dirty="0" smtClean="0"/>
              <a:t>Alpha and beta are smoothing constants</a:t>
            </a:r>
          </a:p>
          <a:p>
            <a:pPr eaLnBrk="1" hangingPunct="1"/>
            <a:r>
              <a:rPr lang="en-US" b="0" dirty="0" smtClean="0"/>
              <a:t>Trend-adjusted exponential smoothing has the ability to respond to changes in trend</a:t>
            </a:r>
          </a:p>
        </p:txBody>
      </p:sp>
      <p:graphicFrame>
        <p:nvGraphicFramePr>
          <p:cNvPr id="8194" name="Object 4"/>
          <p:cNvGraphicFramePr>
            <a:graphicFrameLocks noChangeAspect="1"/>
          </p:cNvGraphicFramePr>
          <p:nvPr>
            <p:extLst>
              <p:ext uri="{D42A27DB-BD31-4B8C-83A1-F6EECF244321}">
                <p14:modId xmlns:p14="http://schemas.microsoft.com/office/powerpoint/2010/main" val="3640614496"/>
              </p:ext>
            </p:extLst>
          </p:nvPr>
        </p:nvGraphicFramePr>
        <p:xfrm>
          <a:off x="1752600" y="3276600"/>
          <a:ext cx="5030788" cy="1600200"/>
        </p:xfrm>
        <a:graphic>
          <a:graphicData uri="http://schemas.openxmlformats.org/presentationml/2006/ole">
            <mc:AlternateContent xmlns:mc="http://schemas.openxmlformats.org/markup-compatibility/2006">
              <mc:Choice xmlns:v="urn:schemas-microsoft-com:vml" Requires="v">
                <p:oleObj spid="_x0000_s8258" name="Equation" r:id="rId4" imgW="2159000" imgH="685800" progId="Equation.3">
                  <p:embed/>
                </p:oleObj>
              </mc:Choice>
              <mc:Fallback>
                <p:oleObj name="Equation" r:id="rId4" imgW="2159000" imgH="685800" progId="Equation.3">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3276600"/>
                        <a:ext cx="5030788" cy="1600200"/>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3.12</a:t>
            </a:r>
            <a:endParaRPr lang="en-US" sz="1600" b="1" dirty="0">
              <a:solidFill>
                <a:schemeClr val="tx1"/>
              </a:solidFill>
            </a:endParaRPr>
          </a:p>
        </p:txBody>
      </p:sp>
      <p:sp>
        <p:nvSpPr>
          <p:cNvPr id="2" name="TextBox 1"/>
          <p:cNvSpPr txBox="1"/>
          <p:nvPr/>
        </p:nvSpPr>
        <p:spPr>
          <a:xfrm>
            <a:off x="1295400" y="6324600"/>
            <a:ext cx="68580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p:txBody>
          <a:bodyPr>
            <a:normAutofit/>
          </a:bodyPr>
          <a:lstStyle/>
          <a:p>
            <a:pPr eaLnBrk="1" hangingPunct="1">
              <a:lnSpc>
                <a:spcPct val="90000"/>
              </a:lnSpc>
            </a:pPr>
            <a:r>
              <a:rPr lang="en-US" sz="2800" b="0" dirty="0" smtClean="0"/>
              <a:t>Seasonality – regularly repeating movements in series values that can be tied to recurring events</a:t>
            </a:r>
          </a:p>
          <a:p>
            <a:pPr lvl="1">
              <a:lnSpc>
                <a:spcPct val="90000"/>
              </a:lnSpc>
            </a:pPr>
            <a:r>
              <a:rPr lang="en-US" dirty="0" smtClean="0"/>
              <a:t>E</a:t>
            </a:r>
            <a:r>
              <a:rPr lang="en-US" b="0" dirty="0" smtClean="0"/>
              <a:t>xpressed in terms of the amount that actual values deviate from the average value of a series</a:t>
            </a:r>
          </a:p>
          <a:p>
            <a:pPr lvl="1">
              <a:lnSpc>
                <a:spcPct val="90000"/>
              </a:lnSpc>
            </a:pPr>
            <a:r>
              <a:rPr lang="en-US" b="0" dirty="0" smtClean="0"/>
              <a:t>Models of seasonality</a:t>
            </a:r>
          </a:p>
          <a:p>
            <a:pPr lvl="2">
              <a:lnSpc>
                <a:spcPct val="90000"/>
              </a:lnSpc>
            </a:pPr>
            <a:r>
              <a:rPr lang="en-US" sz="1800" dirty="0" smtClean="0"/>
              <a:t>Additive</a:t>
            </a:r>
          </a:p>
          <a:p>
            <a:pPr lvl="3">
              <a:lnSpc>
                <a:spcPct val="90000"/>
              </a:lnSpc>
            </a:pPr>
            <a:r>
              <a:rPr lang="en-US" sz="2000" dirty="0" smtClean="0"/>
              <a:t>Seasonality is expressed as a quantity that gets added to or subtracted from the time-series average in order to incorporate seasonality</a:t>
            </a:r>
          </a:p>
          <a:p>
            <a:pPr lvl="2">
              <a:lnSpc>
                <a:spcPct val="90000"/>
              </a:lnSpc>
            </a:pPr>
            <a:r>
              <a:rPr lang="en-US" sz="1800" dirty="0" smtClean="0"/>
              <a:t>Multiplicative</a:t>
            </a:r>
          </a:p>
          <a:p>
            <a:pPr lvl="3">
              <a:lnSpc>
                <a:spcPct val="90000"/>
              </a:lnSpc>
            </a:pPr>
            <a:r>
              <a:rPr lang="en-US" sz="2000" dirty="0" smtClean="0"/>
              <a:t>Seasonality is expressed as a percentage of the average (or trend) amount which is then used to multiply the value of a series in order to incorporate seasonality</a:t>
            </a:r>
          </a:p>
        </p:txBody>
      </p:sp>
      <p:sp>
        <p:nvSpPr>
          <p:cNvPr id="15362" name="Rectangle 2"/>
          <p:cNvSpPr>
            <a:spLocks noGrp="1" noChangeArrowheads="1"/>
          </p:cNvSpPr>
          <p:nvPr>
            <p:ph type="title"/>
          </p:nvPr>
        </p:nvSpPr>
        <p:spPr/>
        <p:txBody>
          <a:bodyPr/>
          <a:lstStyle/>
          <a:p>
            <a:pPr eaLnBrk="1" hangingPunct="1"/>
            <a:r>
              <a:rPr lang="en-US" dirty="0" smtClean="0"/>
              <a:t>Techniques for Seasonality</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3.13</a:t>
            </a:r>
            <a:endParaRPr lang="en-US" sz="1600" b="1" dirty="0">
              <a:solidFill>
                <a:schemeClr val="tx1"/>
              </a:solidFill>
            </a:endParaRPr>
          </a:p>
        </p:txBody>
      </p:sp>
      <p:sp>
        <p:nvSpPr>
          <p:cNvPr id="2" name="TextBox 1"/>
          <p:cNvSpPr txBox="1"/>
          <p:nvPr/>
        </p:nvSpPr>
        <p:spPr>
          <a:xfrm>
            <a:off x="1295400" y="6324600"/>
            <a:ext cx="68580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152400"/>
            <a:ext cx="8229600" cy="1219200"/>
          </a:xfrm>
        </p:spPr>
        <p:txBody>
          <a:bodyPr/>
          <a:lstStyle/>
          <a:p>
            <a:pPr eaLnBrk="1" hangingPunct="1"/>
            <a:r>
              <a:rPr lang="en-US" sz="3200" dirty="0" smtClean="0"/>
              <a:t>Forecast</a:t>
            </a:r>
          </a:p>
        </p:txBody>
      </p:sp>
      <p:sp>
        <p:nvSpPr>
          <p:cNvPr id="17411" name="Rectangle 3"/>
          <p:cNvSpPr>
            <a:spLocks noGrp="1" noChangeArrowheads="1"/>
          </p:cNvSpPr>
          <p:nvPr>
            <p:ph idx="1"/>
          </p:nvPr>
        </p:nvSpPr>
        <p:spPr/>
        <p:txBody>
          <a:bodyPr/>
          <a:lstStyle/>
          <a:p>
            <a:pPr eaLnBrk="1" hangingPunct="1"/>
            <a:r>
              <a:rPr lang="en-US" b="1" dirty="0" smtClean="0"/>
              <a:t>Forecast</a:t>
            </a:r>
            <a:r>
              <a:rPr lang="en-US" dirty="0" smtClean="0"/>
              <a:t> – a statement about the future value of a variable of interest</a:t>
            </a:r>
          </a:p>
          <a:p>
            <a:pPr lvl="1" eaLnBrk="1" hangingPunct="1"/>
            <a:r>
              <a:rPr lang="en-US" dirty="0" smtClean="0"/>
              <a:t>We make forecasts about such things as weather, demand, and resource availability</a:t>
            </a:r>
          </a:p>
          <a:p>
            <a:pPr lvl="1" eaLnBrk="1" hangingPunct="1"/>
            <a:r>
              <a:rPr lang="en-US" dirty="0" smtClean="0"/>
              <a:t>Forecasts are important to making informed decisions</a:t>
            </a:r>
          </a:p>
        </p:txBody>
      </p:sp>
      <p:sp>
        <p:nvSpPr>
          <p:cNvPr id="2" name="TextBox 1"/>
          <p:cNvSpPr txBox="1"/>
          <p:nvPr/>
        </p:nvSpPr>
        <p:spPr>
          <a:xfrm>
            <a:off x="381000" y="6324600"/>
            <a:ext cx="77724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normAutofit/>
          </a:bodyPr>
          <a:lstStyle/>
          <a:p>
            <a:pPr eaLnBrk="1" hangingPunct="1">
              <a:lnSpc>
                <a:spcPct val="90000"/>
              </a:lnSpc>
            </a:pPr>
            <a:r>
              <a:rPr lang="en-US" sz="2400" b="1" dirty="0" smtClean="0"/>
              <a:t>Seasonal relatives</a:t>
            </a:r>
          </a:p>
          <a:p>
            <a:pPr lvl="1" eaLnBrk="1" hangingPunct="1">
              <a:lnSpc>
                <a:spcPct val="90000"/>
              </a:lnSpc>
            </a:pPr>
            <a:r>
              <a:rPr lang="en-US" sz="2000" dirty="0" smtClean="0"/>
              <a:t>The seasonal percentage used in the multiplicative seasonally adjusted forecasting model</a:t>
            </a:r>
          </a:p>
          <a:p>
            <a:pPr eaLnBrk="1" hangingPunct="1">
              <a:lnSpc>
                <a:spcPct val="90000"/>
              </a:lnSpc>
            </a:pPr>
            <a:r>
              <a:rPr lang="en-US" sz="2400" dirty="0" smtClean="0"/>
              <a:t>Using seasonal relatives</a:t>
            </a:r>
          </a:p>
          <a:p>
            <a:pPr lvl="1" eaLnBrk="1" hangingPunct="1">
              <a:lnSpc>
                <a:spcPct val="90000"/>
              </a:lnSpc>
            </a:pPr>
            <a:r>
              <a:rPr lang="en-US" sz="2200" dirty="0" smtClean="0"/>
              <a:t>To </a:t>
            </a:r>
            <a:r>
              <a:rPr lang="en-US" sz="2200" i="1" dirty="0" smtClean="0"/>
              <a:t>deseasonalize</a:t>
            </a:r>
            <a:r>
              <a:rPr lang="en-US" sz="2200" dirty="0" smtClean="0"/>
              <a:t> data</a:t>
            </a:r>
          </a:p>
          <a:p>
            <a:pPr lvl="2" eaLnBrk="1" hangingPunct="1">
              <a:lnSpc>
                <a:spcPct val="90000"/>
              </a:lnSpc>
            </a:pPr>
            <a:r>
              <a:rPr lang="en-US" sz="2000" dirty="0" smtClean="0"/>
              <a:t>Done in order to get a clearer picture of the nonseasonal (e.g., trend) components of the data series</a:t>
            </a:r>
          </a:p>
          <a:p>
            <a:pPr lvl="2" eaLnBrk="1" hangingPunct="1">
              <a:lnSpc>
                <a:spcPct val="90000"/>
              </a:lnSpc>
            </a:pPr>
            <a:r>
              <a:rPr lang="en-US" sz="2000" dirty="0" smtClean="0"/>
              <a:t>Divide each data point by its seasonal relative</a:t>
            </a:r>
          </a:p>
          <a:p>
            <a:pPr lvl="1" eaLnBrk="1" hangingPunct="1">
              <a:lnSpc>
                <a:spcPct val="90000"/>
              </a:lnSpc>
            </a:pPr>
            <a:r>
              <a:rPr lang="en-US" sz="2200" dirty="0" smtClean="0"/>
              <a:t>To </a:t>
            </a:r>
            <a:r>
              <a:rPr lang="en-US" sz="2200" i="1" dirty="0" smtClean="0"/>
              <a:t>incorporate seasonality</a:t>
            </a:r>
            <a:r>
              <a:rPr lang="en-US" sz="2200" dirty="0" smtClean="0"/>
              <a:t> in a forecast</a:t>
            </a:r>
          </a:p>
          <a:p>
            <a:pPr marL="1234440" lvl="2" indent="-457200" eaLnBrk="1" hangingPunct="1">
              <a:lnSpc>
                <a:spcPct val="90000"/>
              </a:lnSpc>
              <a:buFont typeface="+mj-lt"/>
              <a:buAutoNum type="arabicPeriod"/>
            </a:pPr>
            <a:r>
              <a:rPr lang="en-US" sz="2000" dirty="0" smtClean="0"/>
              <a:t>Obtain trend estimates for desired periods using a trend equation</a:t>
            </a:r>
          </a:p>
          <a:p>
            <a:pPr marL="1234440" lvl="2" indent="-457200" eaLnBrk="1" hangingPunct="1">
              <a:lnSpc>
                <a:spcPct val="90000"/>
              </a:lnSpc>
              <a:buFont typeface="+mj-lt"/>
              <a:buAutoNum type="arabicPeriod"/>
            </a:pPr>
            <a:r>
              <a:rPr lang="en-US" sz="2000" dirty="0" smtClean="0"/>
              <a:t>Add seasonality by multiplying these trend estimates by the corresponding seasonal relative</a:t>
            </a:r>
          </a:p>
        </p:txBody>
      </p:sp>
      <p:sp>
        <p:nvSpPr>
          <p:cNvPr id="38914" name="Rectangle 2"/>
          <p:cNvSpPr>
            <a:spLocks noGrp="1" noChangeArrowheads="1"/>
          </p:cNvSpPr>
          <p:nvPr>
            <p:ph type="title"/>
          </p:nvPr>
        </p:nvSpPr>
        <p:spPr>
          <a:xfrm>
            <a:off x="304800" y="152400"/>
            <a:ext cx="8229600" cy="1219200"/>
          </a:xfrm>
        </p:spPr>
        <p:txBody>
          <a:bodyPr/>
          <a:lstStyle/>
          <a:p>
            <a:pPr eaLnBrk="1" hangingPunct="1"/>
            <a:r>
              <a:rPr lang="en-US" dirty="0" smtClean="0"/>
              <a:t>Seasonal Relatives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3.13</a:t>
            </a:r>
            <a:endParaRPr lang="en-US" sz="1600" b="1" dirty="0">
              <a:solidFill>
                <a:schemeClr val="tx1"/>
              </a:solidFill>
            </a:endParaRPr>
          </a:p>
        </p:txBody>
      </p:sp>
      <p:sp>
        <p:nvSpPr>
          <p:cNvPr id="2" name="TextBox 1"/>
          <p:cNvSpPr txBox="1"/>
          <p:nvPr/>
        </p:nvSpPr>
        <p:spPr>
          <a:xfrm>
            <a:off x="1209675" y="6276975"/>
            <a:ext cx="72390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normAutofit/>
          </a:bodyPr>
          <a:lstStyle/>
          <a:p>
            <a:r>
              <a:rPr lang="en-US" sz="2900" b="0" dirty="0" smtClean="0"/>
              <a:t>Associative techniques are based on the development of an equation that summarizes the effects of predictor variables</a:t>
            </a:r>
          </a:p>
          <a:p>
            <a:pPr lvl="1"/>
            <a:r>
              <a:rPr lang="en-US" sz="2500" b="1" dirty="0" smtClean="0"/>
              <a:t>Predictor variables</a:t>
            </a:r>
            <a:r>
              <a:rPr lang="en-US" sz="2500" dirty="0" smtClean="0"/>
              <a:t> - variables that can be used to predict values of the variable of interest</a:t>
            </a:r>
          </a:p>
          <a:p>
            <a:pPr lvl="2"/>
            <a:r>
              <a:rPr lang="en-US" b="0" dirty="0" smtClean="0"/>
              <a:t>Home values may be related to such factors as home and property size, location, number of bedrooms, and number of bathrooms</a:t>
            </a:r>
          </a:p>
        </p:txBody>
      </p:sp>
      <p:sp>
        <p:nvSpPr>
          <p:cNvPr id="40962" name="Rectangle 2"/>
          <p:cNvSpPr>
            <a:spLocks noGrp="1" noChangeArrowheads="1"/>
          </p:cNvSpPr>
          <p:nvPr>
            <p:ph type="title"/>
          </p:nvPr>
        </p:nvSpPr>
        <p:spPr/>
        <p:txBody>
          <a:bodyPr/>
          <a:lstStyle/>
          <a:p>
            <a:pPr eaLnBrk="1" hangingPunct="1"/>
            <a:r>
              <a:rPr lang="en-US" sz="3200" dirty="0" smtClean="0"/>
              <a:t>Associative Forecasting Techniques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3.14</a:t>
            </a:r>
            <a:endParaRPr lang="en-US" sz="1600" b="1" dirty="0">
              <a:solidFill>
                <a:schemeClr val="tx1"/>
              </a:solidFill>
            </a:endParaRPr>
          </a:p>
        </p:txBody>
      </p:sp>
      <p:sp>
        <p:nvSpPr>
          <p:cNvPr id="2" name="TextBox 1"/>
          <p:cNvSpPr txBox="1"/>
          <p:nvPr/>
        </p:nvSpPr>
        <p:spPr>
          <a:xfrm>
            <a:off x="1295400" y="6324600"/>
            <a:ext cx="71628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eaLnBrk="1" hangingPunct="1"/>
            <a:r>
              <a:rPr lang="en-US" dirty="0" smtClean="0"/>
              <a:t>Regression</a:t>
            </a:r>
            <a:r>
              <a:rPr lang="en-US" b="0" dirty="0" smtClean="0"/>
              <a:t> - a technique for fitting a line to a set of data points</a:t>
            </a:r>
          </a:p>
          <a:p>
            <a:pPr lvl="1" eaLnBrk="1" hangingPunct="1"/>
            <a:r>
              <a:rPr lang="en-US" dirty="0" smtClean="0"/>
              <a:t>Simple linear regression - the simplest form of regression that involves a linear relationship between two variables</a:t>
            </a:r>
          </a:p>
          <a:p>
            <a:pPr lvl="2" eaLnBrk="1" hangingPunct="1"/>
            <a:r>
              <a:rPr lang="en-US" dirty="0" smtClean="0"/>
              <a:t>The object of simple linear regression is to obtain an equation of a straight line that minimizes the sum of squared vertical deviations from the line (i.e., the </a:t>
            </a:r>
            <a:r>
              <a:rPr lang="en-US" i="1" dirty="0" smtClean="0"/>
              <a:t>least squares criterion</a:t>
            </a:r>
            <a:r>
              <a:rPr lang="en-US" dirty="0" smtClean="0"/>
              <a:t>)</a:t>
            </a:r>
          </a:p>
        </p:txBody>
      </p:sp>
      <p:sp>
        <p:nvSpPr>
          <p:cNvPr id="41986" name="Rectangle 2"/>
          <p:cNvSpPr>
            <a:spLocks noGrp="1" noChangeArrowheads="1"/>
          </p:cNvSpPr>
          <p:nvPr>
            <p:ph type="title"/>
          </p:nvPr>
        </p:nvSpPr>
        <p:spPr/>
        <p:txBody>
          <a:bodyPr/>
          <a:lstStyle/>
          <a:p>
            <a:pPr eaLnBrk="1" hangingPunct="1"/>
            <a:r>
              <a:rPr lang="en-US" dirty="0" smtClean="0"/>
              <a:t>Simple Linear Regression</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3.14</a:t>
            </a:r>
            <a:endParaRPr lang="en-US" sz="1600" b="1" dirty="0">
              <a:solidFill>
                <a:schemeClr val="tx1"/>
              </a:solidFill>
            </a:endParaRPr>
          </a:p>
        </p:txBody>
      </p:sp>
      <p:sp>
        <p:nvSpPr>
          <p:cNvPr id="2" name="TextBox 1"/>
          <p:cNvSpPr txBox="1"/>
          <p:nvPr/>
        </p:nvSpPr>
        <p:spPr>
          <a:xfrm>
            <a:off x="1219200" y="6248400"/>
            <a:ext cx="7086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304800" y="152400"/>
            <a:ext cx="8229600" cy="1219200"/>
          </a:xfrm>
        </p:spPr>
        <p:txBody>
          <a:bodyPr/>
          <a:lstStyle/>
          <a:p>
            <a:pPr eaLnBrk="1" hangingPunct="1"/>
            <a:r>
              <a:rPr lang="en-US" dirty="0" smtClean="0"/>
              <a:t>Least Squares Line</a:t>
            </a:r>
          </a:p>
        </p:txBody>
      </p:sp>
      <p:graphicFrame>
        <p:nvGraphicFramePr>
          <p:cNvPr id="9218" name="Object 4"/>
          <p:cNvGraphicFramePr>
            <a:graphicFrameLocks noChangeAspect="1"/>
          </p:cNvGraphicFramePr>
          <p:nvPr>
            <p:extLst>
              <p:ext uri="{D42A27DB-BD31-4B8C-83A1-F6EECF244321}">
                <p14:modId xmlns:p14="http://schemas.microsoft.com/office/powerpoint/2010/main" val="419379668"/>
              </p:ext>
            </p:extLst>
          </p:nvPr>
        </p:nvGraphicFramePr>
        <p:xfrm>
          <a:off x="858838" y="1371600"/>
          <a:ext cx="7472362" cy="4929188"/>
        </p:xfrm>
        <a:graphic>
          <a:graphicData uri="http://schemas.openxmlformats.org/presentationml/2006/ole">
            <mc:AlternateContent xmlns:mc="http://schemas.openxmlformats.org/markup-compatibility/2006">
              <mc:Choice xmlns:v="urn:schemas-microsoft-com:vml" Requires="v">
                <p:oleObj spid="_x0000_s9282" name="Equation" r:id="rId4" imgW="4584700" imgH="3022600" progId="Equation.3">
                  <p:embed/>
                </p:oleObj>
              </mc:Choice>
              <mc:Fallback>
                <p:oleObj name="Equation" r:id="rId4" imgW="4584700" imgH="3022600" progId="Equation.3">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8838" y="1371600"/>
                        <a:ext cx="7472362" cy="4929188"/>
                      </a:xfrm>
                      <a:prstGeom prst="rect">
                        <a:avLst/>
                      </a:prstGeom>
                      <a:solidFill>
                        <a:srgbClr val="DDD9C3"/>
                      </a:solidFill>
                    </p:spPr>
                  </p:pic>
                </p:oleObj>
              </mc:Fallback>
            </mc:AlternateContent>
          </a:graphicData>
        </a:graphic>
      </p:graphicFrame>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3.14</a:t>
            </a:r>
            <a:endParaRPr lang="en-US" sz="1600" b="1" dirty="0">
              <a:solidFill>
                <a:schemeClr val="tx1"/>
              </a:solidFill>
            </a:endParaRPr>
          </a:p>
        </p:txBody>
      </p:sp>
      <p:sp>
        <p:nvSpPr>
          <p:cNvPr id="2" name="TextBox 1"/>
          <p:cNvSpPr txBox="1"/>
          <p:nvPr/>
        </p:nvSpPr>
        <p:spPr>
          <a:xfrm>
            <a:off x="1295400" y="6381690"/>
            <a:ext cx="71628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3"/>
          <p:cNvSpPr>
            <a:spLocks noGrp="1" noChangeArrowheads="1"/>
          </p:cNvSpPr>
          <p:nvPr>
            <p:ph idx="1"/>
          </p:nvPr>
        </p:nvSpPr>
        <p:spPr/>
        <p:txBody>
          <a:bodyPr/>
          <a:lstStyle/>
          <a:p>
            <a:pPr eaLnBrk="1" hangingPunct="1"/>
            <a:r>
              <a:rPr lang="en-US" sz="2400" dirty="0" smtClean="0"/>
              <a:t>Correlation, </a:t>
            </a:r>
            <a:r>
              <a:rPr lang="en-US" sz="2400" i="1" dirty="0" smtClean="0"/>
              <a:t>r</a:t>
            </a:r>
            <a:endParaRPr lang="en-US" sz="2400" dirty="0" smtClean="0"/>
          </a:p>
          <a:p>
            <a:pPr lvl="1" eaLnBrk="1" hangingPunct="1"/>
            <a:r>
              <a:rPr lang="en-US" sz="2000" dirty="0" smtClean="0"/>
              <a:t>A measure of the strength and direction of relationship between two variables</a:t>
            </a:r>
          </a:p>
          <a:p>
            <a:pPr lvl="1" eaLnBrk="1" hangingPunct="1"/>
            <a:r>
              <a:rPr lang="en-US" sz="2000" dirty="0" smtClean="0"/>
              <a:t>Ranges between -1.00 and +1.00</a:t>
            </a:r>
          </a:p>
          <a:p>
            <a:pPr eaLnBrk="1" hangingPunct="1"/>
            <a:endParaRPr lang="en-US" sz="2400" i="1" dirty="0" smtClean="0"/>
          </a:p>
          <a:p>
            <a:pPr eaLnBrk="1" hangingPunct="1"/>
            <a:endParaRPr lang="en-US" sz="2400" i="1" dirty="0" smtClean="0"/>
          </a:p>
          <a:p>
            <a:pPr eaLnBrk="1" hangingPunct="1"/>
            <a:endParaRPr lang="en-US" sz="2400" i="1" dirty="0" smtClean="0"/>
          </a:p>
          <a:p>
            <a:pPr eaLnBrk="1" hangingPunct="1"/>
            <a:r>
              <a:rPr lang="en-US" sz="2400" i="1" dirty="0" smtClean="0"/>
              <a:t>r</a:t>
            </a:r>
            <a:r>
              <a:rPr lang="en-US" sz="2400" baseline="30000" dirty="0" smtClean="0"/>
              <a:t>2</a:t>
            </a:r>
            <a:r>
              <a:rPr lang="en-US" sz="2400" dirty="0" smtClean="0"/>
              <a:t>, square of the correlation coefficient</a:t>
            </a:r>
          </a:p>
          <a:p>
            <a:pPr lvl="1" eaLnBrk="1" hangingPunct="1"/>
            <a:r>
              <a:rPr lang="en-US" sz="2000" dirty="0" smtClean="0"/>
              <a:t>A measure of the percentage of variability in the values of </a:t>
            </a:r>
            <a:r>
              <a:rPr lang="en-US" sz="2000" i="1" dirty="0" smtClean="0"/>
              <a:t>y</a:t>
            </a:r>
            <a:r>
              <a:rPr lang="en-US" sz="2000" dirty="0" smtClean="0"/>
              <a:t> that is “explained” by the independent variable</a:t>
            </a:r>
          </a:p>
          <a:p>
            <a:pPr lvl="1" eaLnBrk="1" hangingPunct="1"/>
            <a:r>
              <a:rPr lang="en-US" sz="2000" dirty="0" smtClean="0"/>
              <a:t>Ranges between 0 and 1.00</a:t>
            </a:r>
            <a:endParaRPr lang="en-US" sz="2000" i="1" dirty="0" smtClean="0"/>
          </a:p>
          <a:p>
            <a:pPr lvl="1" eaLnBrk="1" hangingPunct="1">
              <a:buFontTx/>
              <a:buNone/>
            </a:pPr>
            <a:endParaRPr lang="en-US" sz="2000" dirty="0" smtClean="0"/>
          </a:p>
        </p:txBody>
      </p:sp>
      <p:sp>
        <p:nvSpPr>
          <p:cNvPr id="6148" name="Rectangle 2"/>
          <p:cNvSpPr>
            <a:spLocks noGrp="1" noChangeArrowheads="1"/>
          </p:cNvSpPr>
          <p:nvPr>
            <p:ph type="title"/>
          </p:nvPr>
        </p:nvSpPr>
        <p:spPr>
          <a:xfrm>
            <a:off x="304800" y="152400"/>
            <a:ext cx="8229600" cy="1219200"/>
          </a:xfrm>
        </p:spPr>
        <p:txBody>
          <a:bodyPr/>
          <a:lstStyle/>
          <a:p>
            <a:pPr eaLnBrk="1" hangingPunct="1"/>
            <a:r>
              <a:rPr lang="en-US" dirty="0" smtClean="0"/>
              <a:t>Correlation Coefficient</a:t>
            </a:r>
          </a:p>
        </p:txBody>
      </p:sp>
      <p:graphicFrame>
        <p:nvGraphicFramePr>
          <p:cNvPr id="6146" name="Object 4"/>
          <p:cNvGraphicFramePr>
            <a:graphicFrameLocks noChangeAspect="1"/>
          </p:cNvGraphicFramePr>
          <p:nvPr>
            <p:extLst>
              <p:ext uri="{D42A27DB-BD31-4B8C-83A1-F6EECF244321}">
                <p14:modId xmlns:p14="http://schemas.microsoft.com/office/powerpoint/2010/main" val="1625126908"/>
              </p:ext>
            </p:extLst>
          </p:nvPr>
        </p:nvGraphicFramePr>
        <p:xfrm>
          <a:off x="1600200" y="3124200"/>
          <a:ext cx="4432300" cy="952500"/>
        </p:xfrm>
        <a:graphic>
          <a:graphicData uri="http://schemas.openxmlformats.org/presentationml/2006/ole">
            <mc:AlternateContent xmlns:mc="http://schemas.openxmlformats.org/markup-compatibility/2006">
              <mc:Choice xmlns:v="urn:schemas-microsoft-com:vml" Requires="v">
                <p:oleObj spid="_x0000_s109634" name="Equation" r:id="rId4" imgW="2603500" imgH="558800" progId="Equation.3">
                  <p:embed/>
                </p:oleObj>
              </mc:Choice>
              <mc:Fallback>
                <p:oleObj name="Equation" r:id="rId4" imgW="2603500" imgH="558800" progId="Equation.3">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124200"/>
                        <a:ext cx="4432300" cy="952500"/>
                      </a:xfrm>
                      <a:prstGeom prst="rect">
                        <a:avLst/>
                      </a:prstGeom>
                      <a:solidFill>
                        <a:srgbClr val="DDD9C3"/>
                      </a:solidFill>
                    </p:spPr>
                  </p:pic>
                </p:oleObj>
              </mc:Fallback>
            </mc:AlternateContent>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3.14</a:t>
            </a:r>
            <a:endParaRPr lang="en-US" sz="1600" b="1" dirty="0">
              <a:solidFill>
                <a:schemeClr val="tx1"/>
              </a:solidFill>
            </a:endParaRPr>
          </a:p>
        </p:txBody>
      </p:sp>
      <p:sp>
        <p:nvSpPr>
          <p:cNvPr id="2" name="TextBox 1"/>
          <p:cNvSpPr txBox="1"/>
          <p:nvPr/>
        </p:nvSpPr>
        <p:spPr>
          <a:xfrm>
            <a:off x="1219200" y="6324600"/>
            <a:ext cx="7086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152400"/>
            <a:ext cx="8229600" cy="1219200"/>
          </a:xfrm>
        </p:spPr>
        <p:txBody>
          <a:bodyPr/>
          <a:lstStyle/>
          <a:p>
            <a:pPr eaLnBrk="1" hangingPunct="1"/>
            <a:r>
              <a:rPr lang="en-US" sz="3000" dirty="0" smtClean="0"/>
              <a:t>Simple Linear Regression Assumptions</a:t>
            </a:r>
          </a:p>
        </p:txBody>
      </p:sp>
      <p:sp>
        <p:nvSpPr>
          <p:cNvPr id="17411" name="Rectangle 3"/>
          <p:cNvSpPr>
            <a:spLocks noGrp="1" noChangeArrowheads="1"/>
          </p:cNvSpPr>
          <p:nvPr>
            <p:ph idx="1"/>
          </p:nvPr>
        </p:nvSpPr>
        <p:spPr/>
        <p:txBody>
          <a:bodyPr/>
          <a:lstStyle/>
          <a:p>
            <a:pPr marL="533400" indent="-533400" eaLnBrk="1" hangingPunct="1">
              <a:buFontTx/>
              <a:buAutoNum type="arabicPeriod"/>
            </a:pPr>
            <a:r>
              <a:rPr lang="en-US" b="0" dirty="0" smtClean="0"/>
              <a:t>Variations around the line are random</a:t>
            </a:r>
          </a:p>
          <a:p>
            <a:pPr marL="533400" indent="-533400" eaLnBrk="1" hangingPunct="1">
              <a:buFontTx/>
              <a:buAutoNum type="arabicPeriod"/>
            </a:pPr>
            <a:r>
              <a:rPr lang="en-US" b="0" dirty="0" smtClean="0"/>
              <a:t>Deviations around the average value (the line) should be normally distributed</a:t>
            </a:r>
          </a:p>
          <a:p>
            <a:pPr marL="533400" indent="-533400" eaLnBrk="1" hangingPunct="1">
              <a:buFontTx/>
              <a:buAutoNum type="arabicPeriod"/>
            </a:pPr>
            <a:r>
              <a:rPr lang="en-US" b="0" dirty="0" smtClean="0"/>
              <a:t>Predictions are made only within the range of observed values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3.14</a:t>
            </a:r>
            <a:endParaRPr lang="en-US" sz="1600" b="1" dirty="0">
              <a:solidFill>
                <a:schemeClr val="tx1"/>
              </a:solidFill>
            </a:endParaRPr>
          </a:p>
        </p:txBody>
      </p:sp>
      <p:sp>
        <p:nvSpPr>
          <p:cNvPr id="2" name="TextBox 1"/>
          <p:cNvSpPr txBox="1"/>
          <p:nvPr/>
        </p:nvSpPr>
        <p:spPr>
          <a:xfrm>
            <a:off x="1295400" y="6248400"/>
            <a:ext cx="69342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p:txBody>
          <a:bodyPr/>
          <a:lstStyle/>
          <a:p>
            <a:pPr eaLnBrk="1" hangingPunct="1">
              <a:lnSpc>
                <a:spcPct val="90000"/>
              </a:lnSpc>
            </a:pPr>
            <a:r>
              <a:rPr lang="en-US" b="0" dirty="0" smtClean="0"/>
              <a:t>Always plot the line to verify that a linear relationship is appropriate</a:t>
            </a:r>
          </a:p>
          <a:p>
            <a:pPr eaLnBrk="1" hangingPunct="1">
              <a:lnSpc>
                <a:spcPct val="90000"/>
              </a:lnSpc>
            </a:pPr>
            <a:r>
              <a:rPr lang="en-US" b="0" dirty="0" smtClean="0"/>
              <a:t>The data may be time-dependent</a:t>
            </a:r>
          </a:p>
          <a:p>
            <a:pPr lvl="1" eaLnBrk="1" hangingPunct="1">
              <a:lnSpc>
                <a:spcPct val="90000"/>
              </a:lnSpc>
            </a:pPr>
            <a:r>
              <a:rPr lang="en-US" dirty="0" smtClean="0"/>
              <a:t>If they are</a:t>
            </a:r>
          </a:p>
          <a:p>
            <a:pPr lvl="2" eaLnBrk="1" hangingPunct="1">
              <a:lnSpc>
                <a:spcPct val="90000"/>
              </a:lnSpc>
            </a:pPr>
            <a:r>
              <a:rPr lang="en-US" dirty="0" smtClean="0"/>
              <a:t>use analysis of time series</a:t>
            </a:r>
          </a:p>
          <a:p>
            <a:pPr lvl="2" eaLnBrk="1" hangingPunct="1">
              <a:lnSpc>
                <a:spcPct val="90000"/>
              </a:lnSpc>
            </a:pPr>
            <a:r>
              <a:rPr lang="en-US" dirty="0" smtClean="0"/>
              <a:t>use time as an independent variable in a multiple regression analysis</a:t>
            </a:r>
          </a:p>
          <a:p>
            <a:pPr eaLnBrk="1" hangingPunct="1">
              <a:lnSpc>
                <a:spcPct val="90000"/>
              </a:lnSpc>
            </a:pPr>
            <a:r>
              <a:rPr lang="en-US" b="0" dirty="0" smtClean="0"/>
              <a:t>A small correlation may indicate that other variables are important</a:t>
            </a:r>
          </a:p>
        </p:txBody>
      </p:sp>
      <p:sp>
        <p:nvSpPr>
          <p:cNvPr id="18434" name="Rectangle 2"/>
          <p:cNvSpPr>
            <a:spLocks noGrp="1" noChangeArrowheads="1"/>
          </p:cNvSpPr>
          <p:nvPr>
            <p:ph type="title"/>
          </p:nvPr>
        </p:nvSpPr>
        <p:spPr/>
        <p:txBody>
          <a:bodyPr/>
          <a:lstStyle/>
          <a:p>
            <a:pPr eaLnBrk="1" hangingPunct="1"/>
            <a:r>
              <a:rPr lang="en-US" dirty="0" smtClean="0"/>
              <a:t>Issues to Consider:</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3.14</a:t>
            </a:r>
            <a:endParaRPr lang="en-US" sz="1600" b="1" dirty="0">
              <a:solidFill>
                <a:schemeClr val="tx1"/>
              </a:solidFill>
            </a:endParaRPr>
          </a:p>
        </p:txBody>
      </p:sp>
      <p:sp>
        <p:nvSpPr>
          <p:cNvPr id="2" name="TextBox 1"/>
          <p:cNvSpPr txBox="1"/>
          <p:nvPr/>
        </p:nvSpPr>
        <p:spPr>
          <a:xfrm>
            <a:off x="1295400" y="6248400"/>
            <a:ext cx="69342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p:txBody>
          <a:bodyPr>
            <a:normAutofit/>
          </a:bodyPr>
          <a:lstStyle/>
          <a:p>
            <a:pPr eaLnBrk="1" hangingPunct="1"/>
            <a:r>
              <a:rPr lang="en-US" sz="2200" b="0" dirty="0" smtClean="0"/>
              <a:t>Tracking forecast errors and analyzing them can provide useful insight into whether forecasts are performing satisfactorily</a:t>
            </a:r>
          </a:p>
          <a:p>
            <a:pPr eaLnBrk="1" hangingPunct="1"/>
            <a:r>
              <a:rPr lang="en-US" sz="2200" b="0" dirty="0" smtClean="0"/>
              <a:t>Sources of forecast errors:</a:t>
            </a:r>
          </a:p>
          <a:p>
            <a:pPr lvl="1" eaLnBrk="1" hangingPunct="1"/>
            <a:r>
              <a:rPr lang="en-US" sz="2200" dirty="0" smtClean="0"/>
              <a:t>The model may be inadequate due to</a:t>
            </a:r>
          </a:p>
          <a:p>
            <a:pPr marL="1234440" lvl="2" indent="-457200">
              <a:buFont typeface="+mj-lt"/>
              <a:buAutoNum type="alphaLcPeriod"/>
            </a:pPr>
            <a:r>
              <a:rPr lang="en-US" sz="1900" dirty="0"/>
              <a:t>o</a:t>
            </a:r>
            <a:r>
              <a:rPr lang="en-US" sz="1900" dirty="0" smtClean="0"/>
              <a:t>mission of an important variable</a:t>
            </a:r>
          </a:p>
          <a:p>
            <a:pPr marL="1234440" lvl="2" indent="-457200">
              <a:buFont typeface="+mj-lt"/>
              <a:buAutoNum type="alphaLcPeriod"/>
            </a:pPr>
            <a:r>
              <a:rPr lang="en-US" sz="1900" dirty="0" smtClean="0"/>
              <a:t>a change or shift in the variable the model cannot handle</a:t>
            </a:r>
          </a:p>
          <a:p>
            <a:pPr marL="1234440" lvl="2" indent="-457200">
              <a:buFont typeface="+mj-lt"/>
              <a:buAutoNum type="alphaLcPeriod"/>
            </a:pPr>
            <a:r>
              <a:rPr lang="en-US" sz="1900" dirty="0" smtClean="0"/>
              <a:t>the appearance of a new variable</a:t>
            </a:r>
          </a:p>
          <a:p>
            <a:pPr lvl="1"/>
            <a:r>
              <a:rPr lang="en-US" sz="2200" b="0" dirty="0" smtClean="0"/>
              <a:t>Irregular variations may have occurred</a:t>
            </a:r>
            <a:endParaRPr lang="en-US" sz="2200" dirty="0" smtClean="0"/>
          </a:p>
          <a:p>
            <a:pPr lvl="1" eaLnBrk="1" hangingPunct="1"/>
            <a:r>
              <a:rPr lang="en-US" sz="2200" dirty="0" smtClean="0"/>
              <a:t>Random variation</a:t>
            </a:r>
          </a:p>
          <a:p>
            <a:pPr eaLnBrk="1" hangingPunct="1"/>
            <a:r>
              <a:rPr lang="en-US" sz="2200" b="0" dirty="0" smtClean="0"/>
              <a:t>Control charts are useful for identifying the presence of non-random error in forecasts</a:t>
            </a:r>
          </a:p>
          <a:p>
            <a:pPr eaLnBrk="1" hangingPunct="1"/>
            <a:r>
              <a:rPr lang="en-US" sz="2200" b="0" dirty="0" smtClean="0"/>
              <a:t>Tracking signals can be used to detect forecast bias</a:t>
            </a:r>
          </a:p>
        </p:txBody>
      </p:sp>
      <p:sp>
        <p:nvSpPr>
          <p:cNvPr id="16386" name="Rectangle 2"/>
          <p:cNvSpPr>
            <a:spLocks noGrp="1" noChangeArrowheads="1"/>
          </p:cNvSpPr>
          <p:nvPr>
            <p:ph type="title"/>
          </p:nvPr>
        </p:nvSpPr>
        <p:spPr/>
        <p:txBody>
          <a:bodyPr/>
          <a:lstStyle/>
          <a:p>
            <a:pPr eaLnBrk="1" hangingPunct="1"/>
            <a:r>
              <a:rPr lang="en-US" dirty="0" smtClean="0"/>
              <a:t>Monitoring the Forecast</a:t>
            </a:r>
          </a:p>
        </p:txBody>
      </p:sp>
      <p:sp>
        <p:nvSpPr>
          <p:cNvPr id="4" name="Rounded Rectangle 3"/>
          <p:cNvSpPr/>
          <p:nvPr/>
        </p:nvSpPr>
        <p:spPr>
          <a:xfrm>
            <a:off x="76200" y="61722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3.15</a:t>
            </a:r>
            <a:endParaRPr lang="en-US" sz="1600" b="1" dirty="0">
              <a:solidFill>
                <a:schemeClr val="tx1"/>
              </a:solidFill>
            </a:endParaRPr>
          </a:p>
        </p:txBody>
      </p:sp>
      <p:sp>
        <p:nvSpPr>
          <p:cNvPr id="2" name="TextBox 1"/>
          <p:cNvSpPr txBox="1"/>
          <p:nvPr/>
        </p:nvSpPr>
        <p:spPr>
          <a:xfrm>
            <a:off x="1295400" y="6324600"/>
            <a:ext cx="67818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1175331" y="1378297"/>
            <a:ext cx="5627672" cy="2215896"/>
          </a:xfrm>
        </p:spPr>
      </p:pic>
      <p:sp>
        <p:nvSpPr>
          <p:cNvPr id="2" name="Title 1"/>
          <p:cNvSpPr>
            <a:spLocks noGrp="1"/>
          </p:cNvSpPr>
          <p:nvPr>
            <p:ph type="title"/>
          </p:nvPr>
        </p:nvSpPr>
        <p:spPr>
          <a:xfrm>
            <a:off x="304800" y="-57150"/>
            <a:ext cx="8229600" cy="1219200"/>
          </a:xfrm>
        </p:spPr>
        <p:txBody>
          <a:bodyPr/>
          <a:lstStyle/>
          <a:p>
            <a:r>
              <a:rPr lang="en-US" dirty="0" smtClean="0"/>
              <a:t>Control Chart Construction</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826390967"/>
              </p:ext>
            </p:extLst>
          </p:nvPr>
        </p:nvGraphicFramePr>
        <p:xfrm>
          <a:off x="1175331" y="3733800"/>
          <a:ext cx="6126162" cy="2319338"/>
        </p:xfrm>
        <a:graphic>
          <a:graphicData uri="http://schemas.openxmlformats.org/presentationml/2006/ole">
            <mc:AlternateContent xmlns:mc="http://schemas.openxmlformats.org/markup-compatibility/2006">
              <mc:Choice xmlns:v="urn:schemas-microsoft-com:vml" Requires="v">
                <p:oleObj spid="_x0000_s110650" name="Equation" r:id="rId5" imgW="3759120" imgH="1422360" progId="Equation.3">
                  <p:embed/>
                </p:oleObj>
              </mc:Choice>
              <mc:Fallback>
                <p:oleObj name="Equation" r:id="rId5" imgW="3759120" imgH="1422360" progId="Equation.3">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75331" y="3733800"/>
                        <a:ext cx="6126162" cy="2319338"/>
                      </a:xfrm>
                      <a:prstGeom prst="rect">
                        <a:avLst/>
                      </a:prstGeom>
                      <a:solidFill>
                        <a:srgbClr val="DDD9C3"/>
                      </a:solidFill>
                    </p:spPr>
                  </p:pic>
                </p:oleObj>
              </mc:Fallback>
            </mc:AlternateContent>
          </a:graphicData>
        </a:graphic>
      </p:graphicFrame>
      <p:sp>
        <p:nvSpPr>
          <p:cNvPr id="6" name="Rounded Rectangle 5"/>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3.15</a:t>
            </a:r>
            <a:endParaRPr lang="en-US" sz="1600" b="1" dirty="0">
              <a:solidFill>
                <a:schemeClr val="tx1"/>
              </a:solidFill>
            </a:endParaRPr>
          </a:p>
        </p:txBody>
      </p:sp>
      <p:sp>
        <p:nvSpPr>
          <p:cNvPr id="7" name="TextBox 6"/>
          <p:cNvSpPr txBox="1"/>
          <p:nvPr/>
        </p:nvSpPr>
        <p:spPr>
          <a:xfrm>
            <a:off x="1295400" y="6400800"/>
            <a:ext cx="60960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extLst>
      <p:ext uri="{BB962C8B-B14F-4D97-AF65-F5344CB8AC3E}">
        <p14:creationId xmlns:p14="http://schemas.microsoft.com/office/powerpoint/2010/main" val="8639220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152400"/>
            <a:ext cx="8229600" cy="1219200"/>
          </a:xfrm>
        </p:spPr>
        <p:txBody>
          <a:bodyPr/>
          <a:lstStyle/>
          <a:p>
            <a:pPr eaLnBrk="1" hangingPunct="1"/>
            <a:r>
              <a:rPr lang="en-US" sz="3200" dirty="0" smtClean="0"/>
              <a:t>Choosing a Forecasting Technique</a:t>
            </a:r>
          </a:p>
        </p:txBody>
      </p:sp>
      <p:sp>
        <p:nvSpPr>
          <p:cNvPr id="17411" name="Rectangle 3"/>
          <p:cNvSpPr>
            <a:spLocks noGrp="1" noChangeArrowheads="1"/>
          </p:cNvSpPr>
          <p:nvPr>
            <p:ph idx="1"/>
          </p:nvPr>
        </p:nvSpPr>
        <p:spPr/>
        <p:txBody>
          <a:bodyPr/>
          <a:lstStyle/>
          <a:p>
            <a:pPr eaLnBrk="1" hangingPunct="1"/>
            <a:r>
              <a:rPr lang="en-US" dirty="0" smtClean="0"/>
              <a:t>Factors to consider</a:t>
            </a:r>
          </a:p>
          <a:p>
            <a:pPr lvl="1" eaLnBrk="1" hangingPunct="1"/>
            <a:r>
              <a:rPr lang="en-US" dirty="0" smtClean="0"/>
              <a:t>Cost</a:t>
            </a:r>
          </a:p>
          <a:p>
            <a:pPr lvl="1" eaLnBrk="1" hangingPunct="1"/>
            <a:r>
              <a:rPr lang="en-US" dirty="0" smtClean="0"/>
              <a:t>Accuracy</a:t>
            </a:r>
          </a:p>
          <a:p>
            <a:pPr lvl="1" eaLnBrk="1" hangingPunct="1"/>
            <a:r>
              <a:rPr lang="en-US" dirty="0" smtClean="0"/>
              <a:t>Availability of historical data</a:t>
            </a:r>
          </a:p>
          <a:p>
            <a:pPr lvl="1" eaLnBrk="1" hangingPunct="1"/>
            <a:r>
              <a:rPr lang="en-US" dirty="0" smtClean="0"/>
              <a:t>Availability of forecasting software</a:t>
            </a:r>
          </a:p>
          <a:p>
            <a:pPr lvl="1" eaLnBrk="1" hangingPunct="1"/>
            <a:r>
              <a:rPr lang="en-US" dirty="0" smtClean="0"/>
              <a:t>Time needed to gather and analyze data and prepare a forecast</a:t>
            </a:r>
          </a:p>
          <a:p>
            <a:pPr lvl="1" eaLnBrk="1" hangingPunct="1"/>
            <a:r>
              <a:rPr lang="en-US" dirty="0" smtClean="0"/>
              <a:t>Forecast horizon</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3.16</a:t>
            </a:r>
            <a:endParaRPr lang="en-US" sz="1600" b="1" dirty="0">
              <a:solidFill>
                <a:schemeClr val="tx1"/>
              </a:solidFill>
            </a:endParaRPr>
          </a:p>
        </p:txBody>
      </p:sp>
      <p:sp>
        <p:nvSpPr>
          <p:cNvPr id="2" name="TextBox 1"/>
          <p:cNvSpPr txBox="1"/>
          <p:nvPr/>
        </p:nvSpPr>
        <p:spPr>
          <a:xfrm>
            <a:off x="1295400" y="6324600"/>
            <a:ext cx="68580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152400"/>
            <a:ext cx="8229600" cy="1219200"/>
          </a:xfrm>
        </p:spPr>
        <p:txBody>
          <a:bodyPr/>
          <a:lstStyle/>
          <a:p>
            <a:pPr eaLnBrk="1" hangingPunct="1"/>
            <a:r>
              <a:rPr lang="en-US" sz="3200" dirty="0" smtClean="0"/>
              <a:t>Two Important Aspects of Forecasts</a:t>
            </a:r>
          </a:p>
        </p:txBody>
      </p:sp>
      <p:sp>
        <p:nvSpPr>
          <p:cNvPr id="18435" name="Rectangle 3"/>
          <p:cNvSpPr>
            <a:spLocks noGrp="1" noChangeArrowheads="1"/>
          </p:cNvSpPr>
          <p:nvPr>
            <p:ph idx="1"/>
          </p:nvPr>
        </p:nvSpPr>
        <p:spPr/>
        <p:txBody>
          <a:bodyPr/>
          <a:lstStyle/>
          <a:p>
            <a:pPr eaLnBrk="1" hangingPunct="1"/>
            <a:r>
              <a:rPr lang="en-US" dirty="0" smtClean="0"/>
              <a:t>Expected </a:t>
            </a:r>
            <a:r>
              <a:rPr lang="en-US" u="sng" dirty="0" smtClean="0"/>
              <a:t>level</a:t>
            </a:r>
            <a:r>
              <a:rPr lang="en-US" dirty="0" smtClean="0"/>
              <a:t> of demand</a:t>
            </a:r>
          </a:p>
          <a:p>
            <a:pPr lvl="1" eaLnBrk="1" hangingPunct="1"/>
            <a:r>
              <a:rPr lang="en-US" dirty="0" smtClean="0"/>
              <a:t>The level of demand may be a function of some </a:t>
            </a:r>
            <a:r>
              <a:rPr lang="en-US" u="sng" dirty="0" smtClean="0"/>
              <a:t>structural variation</a:t>
            </a:r>
            <a:r>
              <a:rPr lang="en-US" dirty="0" smtClean="0"/>
              <a:t> such as trend or seasonal variation</a:t>
            </a:r>
          </a:p>
          <a:p>
            <a:pPr eaLnBrk="1" hangingPunct="1"/>
            <a:r>
              <a:rPr lang="en-US" dirty="0" smtClean="0"/>
              <a:t>Accuracy</a:t>
            </a:r>
          </a:p>
          <a:p>
            <a:pPr lvl="1" eaLnBrk="1" hangingPunct="1"/>
            <a:r>
              <a:rPr lang="en-US" dirty="0" smtClean="0"/>
              <a:t>Related to the potential size of forecast error</a:t>
            </a:r>
          </a:p>
        </p:txBody>
      </p:sp>
      <p:sp>
        <p:nvSpPr>
          <p:cNvPr id="3" name="TextBox 2"/>
          <p:cNvSpPr txBox="1"/>
          <p:nvPr/>
        </p:nvSpPr>
        <p:spPr>
          <a:xfrm>
            <a:off x="533400" y="6248400"/>
            <a:ext cx="75438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Content Placeholder 2"/>
          <p:cNvSpPr>
            <a:spLocks noGrp="1"/>
          </p:cNvSpPr>
          <p:nvPr>
            <p:ph idx="1"/>
          </p:nvPr>
        </p:nvSpPr>
        <p:spPr/>
        <p:txBody>
          <a:bodyPr>
            <a:normAutofit/>
          </a:bodyPr>
          <a:lstStyle/>
          <a:p>
            <a:pPr eaLnBrk="1" hangingPunct="1"/>
            <a:r>
              <a:rPr lang="en-US" sz="2400" b="0" dirty="0" smtClean="0"/>
              <a:t>The better forecasts are, the more able organizations will be to take advantage of future opportunities and reduce potential risks</a:t>
            </a:r>
          </a:p>
          <a:p>
            <a:pPr lvl="1" eaLnBrk="1" hangingPunct="1"/>
            <a:r>
              <a:rPr lang="en-US" sz="2000" dirty="0" smtClean="0"/>
              <a:t>A worthwhile strategy is to work to improve short-term forecasts</a:t>
            </a:r>
          </a:p>
          <a:p>
            <a:pPr lvl="2" eaLnBrk="1" hangingPunct="1"/>
            <a:r>
              <a:rPr lang="en-US" sz="2000" dirty="0" smtClean="0"/>
              <a:t>Accurate up-to-date information can have a significant effect on forecast accuracy:</a:t>
            </a:r>
          </a:p>
          <a:p>
            <a:pPr lvl="3" eaLnBrk="1" hangingPunct="1"/>
            <a:r>
              <a:rPr lang="en-US" sz="1800" dirty="0" smtClean="0"/>
              <a:t>Prices</a:t>
            </a:r>
          </a:p>
          <a:p>
            <a:pPr lvl="3" eaLnBrk="1" hangingPunct="1"/>
            <a:r>
              <a:rPr lang="en-US" sz="1800" dirty="0" smtClean="0"/>
              <a:t>Demand</a:t>
            </a:r>
          </a:p>
          <a:p>
            <a:pPr lvl="3" eaLnBrk="1" hangingPunct="1"/>
            <a:r>
              <a:rPr lang="en-US" sz="1800" dirty="0" smtClean="0"/>
              <a:t>Other important variables</a:t>
            </a:r>
          </a:p>
          <a:p>
            <a:pPr lvl="1" eaLnBrk="1" hangingPunct="1"/>
            <a:r>
              <a:rPr lang="en-US" sz="2000" dirty="0" smtClean="0"/>
              <a:t>Reduce the time horizon forecasts have to cover</a:t>
            </a:r>
          </a:p>
          <a:p>
            <a:pPr lvl="1" eaLnBrk="1" hangingPunct="1"/>
            <a:r>
              <a:rPr lang="en-US" sz="2000" dirty="0" smtClean="0"/>
              <a:t>Sharing forecasts or demand data through the supply chain can improve forecast quality</a:t>
            </a:r>
          </a:p>
        </p:txBody>
      </p:sp>
      <p:sp>
        <p:nvSpPr>
          <p:cNvPr id="19459" name="Title 1"/>
          <p:cNvSpPr>
            <a:spLocks noGrp="1"/>
          </p:cNvSpPr>
          <p:nvPr>
            <p:ph type="title"/>
          </p:nvPr>
        </p:nvSpPr>
        <p:spPr>
          <a:xfrm>
            <a:off x="304800" y="152400"/>
            <a:ext cx="8229600" cy="1219200"/>
          </a:xfrm>
        </p:spPr>
        <p:txBody>
          <a:bodyPr/>
          <a:lstStyle/>
          <a:p>
            <a:pPr eaLnBrk="1" hangingPunct="1"/>
            <a:r>
              <a:rPr lang="en-US" dirty="0" smtClean="0"/>
              <a:t>Operations Strategy</a:t>
            </a:r>
          </a:p>
        </p:txBody>
      </p:sp>
      <p:sp>
        <p:nvSpPr>
          <p:cNvPr id="2" name="TextBox 1"/>
          <p:cNvSpPr txBox="1"/>
          <p:nvPr/>
        </p:nvSpPr>
        <p:spPr>
          <a:xfrm>
            <a:off x="914400" y="6248400"/>
            <a:ext cx="70866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normAutofit/>
          </a:bodyPr>
          <a:lstStyle/>
          <a:p>
            <a:pPr eaLnBrk="1" hangingPunct="1">
              <a:lnSpc>
                <a:spcPct val="80000"/>
              </a:lnSpc>
            </a:pPr>
            <a:r>
              <a:rPr lang="en-US" sz="2400" b="1" dirty="0" smtClean="0"/>
              <a:t>Plan the system</a:t>
            </a:r>
          </a:p>
          <a:p>
            <a:pPr lvl="1" eaLnBrk="1" hangingPunct="1">
              <a:lnSpc>
                <a:spcPct val="80000"/>
              </a:lnSpc>
            </a:pPr>
            <a:r>
              <a:rPr lang="en-US" sz="2000" dirty="0" smtClean="0"/>
              <a:t>Generally involves long-range plans related to:</a:t>
            </a:r>
          </a:p>
          <a:p>
            <a:pPr lvl="2" eaLnBrk="1" hangingPunct="1">
              <a:lnSpc>
                <a:spcPct val="80000"/>
              </a:lnSpc>
            </a:pPr>
            <a:r>
              <a:rPr lang="en-US" sz="2000" dirty="0" smtClean="0"/>
              <a:t>Types of products and services to offer</a:t>
            </a:r>
          </a:p>
          <a:p>
            <a:pPr lvl="2" eaLnBrk="1" hangingPunct="1">
              <a:lnSpc>
                <a:spcPct val="80000"/>
              </a:lnSpc>
            </a:pPr>
            <a:r>
              <a:rPr lang="en-US" sz="2000" dirty="0" smtClean="0"/>
              <a:t>Facility and equipment levels</a:t>
            </a:r>
          </a:p>
          <a:p>
            <a:pPr lvl="2" eaLnBrk="1" hangingPunct="1">
              <a:lnSpc>
                <a:spcPct val="80000"/>
              </a:lnSpc>
            </a:pPr>
            <a:r>
              <a:rPr lang="en-US" sz="2000" dirty="0" smtClean="0"/>
              <a:t>Facility location</a:t>
            </a:r>
          </a:p>
          <a:p>
            <a:pPr eaLnBrk="1" hangingPunct="1">
              <a:lnSpc>
                <a:spcPct val="80000"/>
              </a:lnSpc>
            </a:pPr>
            <a:r>
              <a:rPr lang="en-US" sz="2400" b="1" dirty="0" smtClean="0"/>
              <a:t>Plan the use of the system</a:t>
            </a:r>
          </a:p>
          <a:p>
            <a:pPr lvl="1" eaLnBrk="1" hangingPunct="1">
              <a:lnSpc>
                <a:spcPct val="80000"/>
              </a:lnSpc>
            </a:pPr>
            <a:r>
              <a:rPr lang="en-US" sz="2000" dirty="0" smtClean="0"/>
              <a:t>Generally involves short- and medium-range plans related to:</a:t>
            </a:r>
          </a:p>
          <a:p>
            <a:pPr lvl="2" eaLnBrk="1" hangingPunct="1">
              <a:lnSpc>
                <a:spcPct val="80000"/>
              </a:lnSpc>
            </a:pPr>
            <a:r>
              <a:rPr lang="en-US" sz="2000" dirty="0" smtClean="0"/>
              <a:t>Inventory management</a:t>
            </a:r>
          </a:p>
          <a:p>
            <a:pPr lvl="2" eaLnBrk="1" hangingPunct="1">
              <a:lnSpc>
                <a:spcPct val="80000"/>
              </a:lnSpc>
            </a:pPr>
            <a:r>
              <a:rPr lang="en-US" sz="2000" dirty="0" smtClean="0"/>
              <a:t>Workforce levels</a:t>
            </a:r>
          </a:p>
          <a:p>
            <a:pPr lvl="2" eaLnBrk="1" hangingPunct="1">
              <a:lnSpc>
                <a:spcPct val="80000"/>
              </a:lnSpc>
            </a:pPr>
            <a:r>
              <a:rPr lang="en-US" sz="2000" dirty="0" smtClean="0"/>
              <a:t>Purchasing</a:t>
            </a:r>
          </a:p>
          <a:p>
            <a:pPr lvl="2" eaLnBrk="1" hangingPunct="1">
              <a:lnSpc>
                <a:spcPct val="80000"/>
              </a:lnSpc>
            </a:pPr>
            <a:r>
              <a:rPr lang="en-US" sz="2000" dirty="0" smtClean="0"/>
              <a:t>Production</a:t>
            </a:r>
          </a:p>
          <a:p>
            <a:pPr lvl="2" eaLnBrk="1" hangingPunct="1">
              <a:lnSpc>
                <a:spcPct val="80000"/>
              </a:lnSpc>
            </a:pPr>
            <a:r>
              <a:rPr lang="en-US" sz="2000" dirty="0" smtClean="0"/>
              <a:t>Budgeting</a:t>
            </a:r>
          </a:p>
          <a:p>
            <a:pPr lvl="2" eaLnBrk="1" hangingPunct="1">
              <a:lnSpc>
                <a:spcPct val="80000"/>
              </a:lnSpc>
            </a:pPr>
            <a:r>
              <a:rPr lang="en-US" sz="2000" dirty="0" smtClean="0"/>
              <a:t>Scheduling</a:t>
            </a:r>
          </a:p>
          <a:p>
            <a:pPr lvl="2" eaLnBrk="1" hangingPunct="1">
              <a:lnSpc>
                <a:spcPct val="80000"/>
              </a:lnSpc>
            </a:pPr>
            <a:endParaRPr lang="en-US" sz="2000" dirty="0" smtClean="0"/>
          </a:p>
        </p:txBody>
      </p:sp>
      <p:sp>
        <p:nvSpPr>
          <p:cNvPr id="9218" name="Rectangle 2"/>
          <p:cNvSpPr>
            <a:spLocks noGrp="1" noChangeArrowheads="1"/>
          </p:cNvSpPr>
          <p:nvPr>
            <p:ph type="title"/>
          </p:nvPr>
        </p:nvSpPr>
        <p:spPr/>
        <p:txBody>
          <a:bodyPr/>
          <a:lstStyle/>
          <a:p>
            <a:pPr eaLnBrk="1" hangingPunct="1"/>
            <a:r>
              <a:rPr lang="en-US" sz="3200" dirty="0" smtClean="0"/>
              <a:t>Forecast Uses</a:t>
            </a:r>
          </a:p>
        </p:txBody>
      </p:sp>
      <p:sp>
        <p:nvSpPr>
          <p:cNvPr id="2" name="TextBox 1"/>
          <p:cNvSpPr txBox="1"/>
          <p:nvPr/>
        </p:nvSpPr>
        <p:spPr>
          <a:xfrm>
            <a:off x="381000" y="6324600"/>
            <a:ext cx="79248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p:txBody>
          <a:bodyPr/>
          <a:lstStyle/>
          <a:p>
            <a:pPr marL="533400" indent="-533400" eaLnBrk="1" hangingPunct="1">
              <a:lnSpc>
                <a:spcPct val="90000"/>
              </a:lnSpc>
              <a:buFontTx/>
              <a:buAutoNum type="arabicPeriod"/>
            </a:pPr>
            <a:r>
              <a:rPr lang="en-US" sz="2400" b="0" dirty="0" smtClean="0"/>
              <a:t>Techniques assume some underlying causal system that existed in the past will persist into the future</a:t>
            </a:r>
          </a:p>
          <a:p>
            <a:pPr marL="533400" indent="-533400" eaLnBrk="1" hangingPunct="1">
              <a:lnSpc>
                <a:spcPct val="90000"/>
              </a:lnSpc>
              <a:buFontTx/>
              <a:buAutoNum type="arabicPeriod"/>
            </a:pPr>
            <a:r>
              <a:rPr lang="en-US" sz="2400" b="0" dirty="0" smtClean="0"/>
              <a:t>Forecasts are not perfect</a:t>
            </a:r>
          </a:p>
          <a:p>
            <a:pPr marL="533400" indent="-533400" eaLnBrk="1" hangingPunct="1">
              <a:lnSpc>
                <a:spcPct val="90000"/>
              </a:lnSpc>
              <a:buFontTx/>
              <a:buAutoNum type="arabicPeriod"/>
            </a:pPr>
            <a:r>
              <a:rPr lang="en-US" sz="2400" b="0" dirty="0" smtClean="0"/>
              <a:t>Forecasts for groups of items are more accurate than those for individual items</a:t>
            </a:r>
          </a:p>
          <a:p>
            <a:pPr marL="533400" indent="-533400" eaLnBrk="1" hangingPunct="1">
              <a:lnSpc>
                <a:spcPct val="90000"/>
              </a:lnSpc>
              <a:buFontTx/>
              <a:buAutoNum type="arabicPeriod"/>
            </a:pPr>
            <a:r>
              <a:rPr lang="en-US" sz="2400" b="0" dirty="0" smtClean="0"/>
              <a:t>Forecast accuracy decreases as the forecasting horizon increases</a:t>
            </a:r>
          </a:p>
        </p:txBody>
      </p:sp>
      <p:sp>
        <p:nvSpPr>
          <p:cNvPr id="19458" name="Rectangle 2"/>
          <p:cNvSpPr>
            <a:spLocks noGrp="1" noChangeArrowheads="1"/>
          </p:cNvSpPr>
          <p:nvPr>
            <p:ph type="title"/>
          </p:nvPr>
        </p:nvSpPr>
        <p:spPr/>
        <p:txBody>
          <a:bodyPr/>
          <a:lstStyle/>
          <a:p>
            <a:pPr eaLnBrk="1" hangingPunct="1"/>
            <a:r>
              <a:rPr lang="en-US" sz="3200" dirty="0" smtClean="0"/>
              <a:t>Features Common to All Forecasts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3.1</a:t>
            </a:r>
            <a:endParaRPr lang="en-US" sz="1600" b="1" dirty="0">
              <a:solidFill>
                <a:schemeClr val="tx1"/>
              </a:solidFill>
            </a:endParaRPr>
          </a:p>
        </p:txBody>
      </p:sp>
      <p:sp>
        <p:nvSpPr>
          <p:cNvPr id="2" name="TextBox 1"/>
          <p:cNvSpPr txBox="1"/>
          <p:nvPr/>
        </p:nvSpPr>
        <p:spPr>
          <a:xfrm>
            <a:off x="1295400" y="6324600"/>
            <a:ext cx="70866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04800" y="152400"/>
            <a:ext cx="8229600" cy="1219200"/>
          </a:xfrm>
        </p:spPr>
        <p:txBody>
          <a:bodyPr/>
          <a:lstStyle/>
          <a:p>
            <a:pPr eaLnBrk="1" hangingPunct="1"/>
            <a:r>
              <a:rPr lang="en-US" sz="3200" dirty="0" smtClean="0"/>
              <a:t>Forecasts Are </a:t>
            </a:r>
            <a:r>
              <a:rPr lang="en-US" dirty="0"/>
              <a:t>N</a:t>
            </a:r>
            <a:r>
              <a:rPr lang="en-US" sz="3200" dirty="0" smtClean="0"/>
              <a:t>ot Perfect</a:t>
            </a:r>
          </a:p>
        </p:txBody>
      </p:sp>
      <p:sp>
        <p:nvSpPr>
          <p:cNvPr id="22531" name="Rectangle 3"/>
          <p:cNvSpPr>
            <a:spLocks noGrp="1" noChangeArrowheads="1"/>
          </p:cNvSpPr>
          <p:nvPr>
            <p:ph idx="1"/>
          </p:nvPr>
        </p:nvSpPr>
        <p:spPr/>
        <p:txBody>
          <a:bodyPr>
            <a:normAutofit/>
          </a:bodyPr>
          <a:lstStyle/>
          <a:p>
            <a:pPr marL="274320" lvl="1">
              <a:spcBef>
                <a:spcPts val="600"/>
              </a:spcBef>
            </a:pPr>
            <a:r>
              <a:rPr lang="en-US" sz="2800" dirty="0" smtClean="0">
                <a:solidFill>
                  <a:schemeClr val="tx1"/>
                </a:solidFill>
              </a:rPr>
              <a:t>Forecasts are not perfect:</a:t>
            </a:r>
          </a:p>
          <a:p>
            <a:pPr marL="640080" lvl="2">
              <a:spcBef>
                <a:spcPts val="600"/>
              </a:spcBef>
            </a:pPr>
            <a:r>
              <a:rPr lang="en-US" sz="2400" dirty="0" smtClean="0">
                <a:solidFill>
                  <a:schemeClr val="tx2"/>
                </a:solidFill>
              </a:rPr>
              <a:t>Because </a:t>
            </a:r>
            <a:r>
              <a:rPr lang="en-US" sz="2400" dirty="0">
                <a:solidFill>
                  <a:schemeClr val="tx2"/>
                </a:solidFill>
              </a:rPr>
              <a:t>random variation is always present, there will always be some residual error, even if all other factors have been accounted for</a:t>
            </a:r>
            <a:r>
              <a:rPr lang="en-US" sz="2400" dirty="0" smtClean="0">
                <a:solidFill>
                  <a:schemeClr val="tx2"/>
                </a:solidFill>
              </a:rPr>
              <a:t>.</a:t>
            </a:r>
            <a:endParaRPr lang="en-US" sz="2400" dirty="0">
              <a:solidFill>
                <a:schemeClr val="tx2"/>
              </a:solidFill>
            </a:endParaRPr>
          </a:p>
        </p:txBody>
      </p:sp>
      <p:sp>
        <p:nvSpPr>
          <p:cNvPr id="7" name="Rounded Rectangle 6"/>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3.2</a:t>
            </a:r>
            <a:endParaRPr lang="en-US" sz="1600" b="1" dirty="0">
              <a:solidFill>
                <a:schemeClr val="tx1"/>
              </a:solidFill>
            </a:endParaRPr>
          </a:p>
        </p:txBody>
      </p:sp>
      <p:sp>
        <p:nvSpPr>
          <p:cNvPr id="2" name="TextBox 1"/>
          <p:cNvSpPr txBox="1"/>
          <p:nvPr/>
        </p:nvSpPr>
        <p:spPr>
          <a:xfrm>
            <a:off x="1295400" y="6324600"/>
            <a:ext cx="7010400" cy="800219"/>
          </a:xfrm>
          <a:prstGeom prst="rect">
            <a:avLst/>
          </a:prstGeom>
          <a:noFill/>
        </p:spPr>
        <p:txBody>
          <a:bodyPr wrap="square" rtlCol="0">
            <a:spAutoFit/>
          </a:bodyPr>
          <a:lstStyle/>
          <a:p>
            <a:pPr marL="0" lvl="1"/>
            <a:r>
              <a:rPr lang="en-US" sz="1100" dirty="0">
                <a:latin typeface="+mj-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lstStyle/>
          <a:p>
            <a:pPr marL="533400" indent="-533400" eaLnBrk="1" hangingPunct="1">
              <a:buFontTx/>
              <a:buNone/>
            </a:pPr>
            <a:r>
              <a:rPr lang="en-US" sz="2400" b="0" dirty="0" smtClean="0"/>
              <a:t>The forecast</a:t>
            </a:r>
          </a:p>
          <a:p>
            <a:pPr marL="533400" indent="-533400" eaLnBrk="1" hangingPunct="1"/>
            <a:r>
              <a:rPr lang="en-US" sz="2400" b="0" dirty="0"/>
              <a:t>S</a:t>
            </a:r>
            <a:r>
              <a:rPr lang="en-US" sz="2400" b="0" dirty="0" smtClean="0"/>
              <a:t>hould be </a:t>
            </a:r>
            <a:r>
              <a:rPr lang="en-US" sz="2400" b="0" i="1" dirty="0" smtClean="0"/>
              <a:t>timely</a:t>
            </a:r>
          </a:p>
          <a:p>
            <a:pPr marL="533400" indent="-533400" eaLnBrk="1" hangingPunct="1"/>
            <a:r>
              <a:rPr lang="en-US" sz="2400" b="0" dirty="0" smtClean="0"/>
              <a:t>Should be </a:t>
            </a:r>
            <a:r>
              <a:rPr lang="en-US" sz="2400" b="0" i="1" dirty="0" smtClean="0"/>
              <a:t>accurate</a:t>
            </a:r>
          </a:p>
          <a:p>
            <a:pPr marL="533400" indent="-533400"/>
            <a:r>
              <a:rPr lang="en-US" sz="2400" b="0" dirty="0"/>
              <a:t>Should </a:t>
            </a:r>
            <a:r>
              <a:rPr lang="en-US" sz="2400" b="0" dirty="0" smtClean="0"/>
              <a:t>be </a:t>
            </a:r>
            <a:r>
              <a:rPr lang="en-US" sz="2400" b="0" i="1" dirty="0" smtClean="0"/>
              <a:t>reliable</a:t>
            </a:r>
          </a:p>
          <a:p>
            <a:pPr marL="533400" indent="-533400"/>
            <a:r>
              <a:rPr lang="en-US" sz="2400" b="0" dirty="0"/>
              <a:t>Should </a:t>
            </a:r>
            <a:r>
              <a:rPr lang="en-US" sz="2400" b="0" dirty="0" smtClean="0"/>
              <a:t>be expressed in </a:t>
            </a:r>
            <a:r>
              <a:rPr lang="en-US" sz="2400" b="0" i="1" dirty="0" smtClean="0"/>
              <a:t>meaningful units</a:t>
            </a:r>
          </a:p>
          <a:p>
            <a:pPr marL="533400" indent="-533400"/>
            <a:r>
              <a:rPr lang="en-US" sz="2400" b="0" dirty="0"/>
              <a:t>Should </a:t>
            </a:r>
            <a:r>
              <a:rPr lang="en-US" sz="2400" b="0" dirty="0" smtClean="0"/>
              <a:t>be </a:t>
            </a:r>
            <a:r>
              <a:rPr lang="en-US" sz="2400" b="0" i="1" dirty="0" smtClean="0"/>
              <a:t>in writing</a:t>
            </a:r>
          </a:p>
          <a:p>
            <a:pPr marL="533400" indent="-533400" eaLnBrk="1" hangingPunct="1"/>
            <a:r>
              <a:rPr lang="en-US" sz="2400" b="0" dirty="0"/>
              <a:t>T</a:t>
            </a:r>
            <a:r>
              <a:rPr lang="en-US" sz="2400" b="0" dirty="0" smtClean="0"/>
              <a:t>echnique should be </a:t>
            </a:r>
            <a:r>
              <a:rPr lang="en-US" sz="2400" b="0" i="1" dirty="0" smtClean="0"/>
              <a:t>simple to understand and use</a:t>
            </a:r>
          </a:p>
          <a:p>
            <a:pPr marL="533400" indent="-533400"/>
            <a:r>
              <a:rPr lang="en-US" sz="2400" b="0" dirty="0"/>
              <a:t>Should </a:t>
            </a:r>
            <a:r>
              <a:rPr lang="en-US" sz="2400" b="0" dirty="0" smtClean="0"/>
              <a:t>be </a:t>
            </a:r>
            <a:r>
              <a:rPr lang="en-US" sz="2400" b="0" i="1" dirty="0" smtClean="0"/>
              <a:t>cost-effective</a:t>
            </a:r>
          </a:p>
        </p:txBody>
      </p:sp>
      <p:sp>
        <p:nvSpPr>
          <p:cNvPr id="20482" name="Rectangle 2"/>
          <p:cNvSpPr>
            <a:spLocks noGrp="1" noChangeArrowheads="1"/>
          </p:cNvSpPr>
          <p:nvPr>
            <p:ph type="title"/>
          </p:nvPr>
        </p:nvSpPr>
        <p:spPr/>
        <p:txBody>
          <a:bodyPr/>
          <a:lstStyle/>
          <a:p>
            <a:pPr eaLnBrk="1" hangingPunct="1"/>
            <a:r>
              <a:rPr lang="en-US" sz="3200" dirty="0" smtClean="0"/>
              <a:t>Elements of a Good Forecast</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3.3</a:t>
            </a:r>
            <a:endParaRPr lang="en-US" sz="1600" b="1" dirty="0">
              <a:solidFill>
                <a:schemeClr val="tx1"/>
              </a:solidFill>
            </a:endParaRPr>
          </a:p>
        </p:txBody>
      </p:sp>
      <p:sp>
        <p:nvSpPr>
          <p:cNvPr id="3" name="TextBox 2"/>
          <p:cNvSpPr txBox="1"/>
          <p:nvPr/>
        </p:nvSpPr>
        <p:spPr>
          <a:xfrm>
            <a:off x="1295400" y="6248400"/>
            <a:ext cx="6934200" cy="800219"/>
          </a:xfrm>
          <a:prstGeom prst="rect">
            <a:avLst/>
          </a:prstGeom>
          <a:noFill/>
        </p:spPr>
        <p:txBody>
          <a:bodyPr wrap="square" rtlCol="0">
            <a:spAutoFit/>
          </a:bodyPr>
          <a:lstStyle/>
          <a:p>
            <a:pPr marL="0" lvl="1"/>
            <a:r>
              <a:rPr lang="en-US" sz="1100" dirty="0">
                <a:latin typeface="+mn-lt"/>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p:txBody>
          <a:bodyPr/>
          <a:lstStyle/>
          <a:p>
            <a:pPr marL="533400" indent="-533400" eaLnBrk="1" hangingPunct="1">
              <a:buFontTx/>
              <a:buAutoNum type="arabicPeriod"/>
            </a:pPr>
            <a:r>
              <a:rPr lang="en-US" b="0" dirty="0" smtClean="0"/>
              <a:t>Determine the purpose of the forecast</a:t>
            </a:r>
          </a:p>
          <a:p>
            <a:pPr marL="533400" indent="-533400" eaLnBrk="1" hangingPunct="1">
              <a:buFontTx/>
              <a:buAutoNum type="arabicPeriod"/>
            </a:pPr>
            <a:r>
              <a:rPr lang="en-US" b="0" dirty="0" smtClean="0"/>
              <a:t>Establish a time horizon</a:t>
            </a:r>
          </a:p>
          <a:p>
            <a:pPr marL="533400" indent="-533400" eaLnBrk="1" hangingPunct="1">
              <a:buFontTx/>
              <a:buAutoNum type="arabicPeriod"/>
            </a:pPr>
            <a:r>
              <a:rPr lang="en-US" b="0" dirty="0" smtClean="0"/>
              <a:t>Obtain, clean, and analyze appropriate data</a:t>
            </a:r>
          </a:p>
          <a:p>
            <a:pPr marL="533400" indent="-533400" eaLnBrk="1" hangingPunct="1">
              <a:buFontTx/>
              <a:buAutoNum type="arabicPeriod"/>
            </a:pPr>
            <a:r>
              <a:rPr lang="en-US" b="0" dirty="0" smtClean="0"/>
              <a:t>Select a forecasting technique</a:t>
            </a:r>
          </a:p>
          <a:p>
            <a:pPr marL="533400" indent="-533400" eaLnBrk="1" hangingPunct="1">
              <a:buFontTx/>
              <a:buAutoNum type="arabicPeriod"/>
            </a:pPr>
            <a:r>
              <a:rPr lang="en-US" b="0" dirty="0" smtClean="0"/>
              <a:t>Make the forecast</a:t>
            </a:r>
          </a:p>
          <a:p>
            <a:pPr marL="533400" indent="-533400" eaLnBrk="1" hangingPunct="1">
              <a:buFontTx/>
              <a:buAutoNum type="arabicPeriod"/>
            </a:pPr>
            <a:r>
              <a:rPr lang="en-US" b="0" dirty="0" smtClean="0"/>
              <a:t>Monitor the forecast errors</a:t>
            </a:r>
          </a:p>
        </p:txBody>
      </p:sp>
      <p:sp>
        <p:nvSpPr>
          <p:cNvPr id="21506" name="Rectangle 2"/>
          <p:cNvSpPr>
            <a:spLocks noGrp="1" noChangeArrowheads="1"/>
          </p:cNvSpPr>
          <p:nvPr>
            <p:ph type="title"/>
          </p:nvPr>
        </p:nvSpPr>
        <p:spPr/>
        <p:txBody>
          <a:bodyPr/>
          <a:lstStyle/>
          <a:p>
            <a:pPr eaLnBrk="1" hangingPunct="1"/>
            <a:r>
              <a:rPr lang="en-US" sz="3200" dirty="0" smtClean="0"/>
              <a:t>Steps in the Forecasting Process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3.4</a:t>
            </a:r>
            <a:endParaRPr lang="en-US" sz="1600" b="1" dirty="0">
              <a:solidFill>
                <a:schemeClr val="tx1"/>
              </a:solidFill>
            </a:endParaRPr>
          </a:p>
        </p:txBody>
      </p:sp>
      <p:sp>
        <p:nvSpPr>
          <p:cNvPr id="2" name="TextBox 1"/>
          <p:cNvSpPr txBox="1"/>
          <p:nvPr/>
        </p:nvSpPr>
        <p:spPr>
          <a:xfrm>
            <a:off x="1295400" y="6248400"/>
            <a:ext cx="6858000" cy="800219"/>
          </a:xfrm>
          <a:prstGeom prst="rect">
            <a:avLst/>
          </a:prstGeom>
          <a:noFill/>
        </p:spPr>
        <p:txBody>
          <a:bodyPr wrap="square" rtlCol="0">
            <a:spAutoFit/>
          </a:bodyPr>
          <a:lstStyle/>
          <a:p>
            <a:pPr marL="0" lvl="1"/>
            <a:r>
              <a:rPr lang="en-US" sz="1100" dirty="0">
                <a:solidFill>
                  <a:prstClr val="black"/>
                </a:solidFill>
                <a:latin typeface="Constantia"/>
              </a:rPr>
              <a:t>Copyright ©2018 McGraw-Hill Higher Education.  All rights reserved. No reproduction or distribution without the prior written consent of McGraw-Hill Education</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evenson 11th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Stevenson 12th - Theme</Template>
  <TotalTime>2731</TotalTime>
  <Words>2734</Words>
  <Application>Microsoft Office PowerPoint</Application>
  <PresentationFormat>On-screen Show (4:3)</PresentationFormat>
  <Paragraphs>412</Paragraphs>
  <Slides>40</Slides>
  <Notes>40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Stevenson 11th Theme</vt:lpstr>
      <vt:lpstr>Equation</vt:lpstr>
      <vt:lpstr>Chapter 3 </vt:lpstr>
      <vt:lpstr>Chapter 3: Learning Objectives</vt:lpstr>
      <vt:lpstr>Forecast</vt:lpstr>
      <vt:lpstr>Two Important Aspects of Forecasts</vt:lpstr>
      <vt:lpstr>Forecast Uses</vt:lpstr>
      <vt:lpstr>Features Common to All Forecasts</vt:lpstr>
      <vt:lpstr>Forecasts Are Not Perfect</vt:lpstr>
      <vt:lpstr>Elements of a Good Forecast</vt:lpstr>
      <vt:lpstr>Steps in the Forecasting Process</vt:lpstr>
      <vt:lpstr>Forecast Accuracy and Control</vt:lpstr>
      <vt:lpstr>Forecast Accuracy Metrics</vt:lpstr>
      <vt:lpstr>Forecast Error Calculation</vt:lpstr>
      <vt:lpstr>Forecasting Approaches</vt:lpstr>
      <vt:lpstr>Qualitative Forecasts</vt:lpstr>
      <vt:lpstr>Time-Series Forecasts</vt:lpstr>
      <vt:lpstr>Time-Series Behaviors</vt:lpstr>
      <vt:lpstr>Trends and Seasonality</vt:lpstr>
      <vt:lpstr>Cycles and Variations</vt:lpstr>
      <vt:lpstr>Time-Series Forecasting - Naïve Forecast</vt:lpstr>
      <vt:lpstr>Time-Series Forecasting - Averaging</vt:lpstr>
      <vt:lpstr>Moving Average</vt:lpstr>
      <vt:lpstr>Moving Average (cont.)</vt:lpstr>
      <vt:lpstr>Weighted Moving Average</vt:lpstr>
      <vt:lpstr>Exponential Smoothing</vt:lpstr>
      <vt:lpstr>Linear Trend</vt:lpstr>
      <vt:lpstr>Estimating Slope and Intercept</vt:lpstr>
      <vt:lpstr>Trend-Adjusted Exponential Smoothing</vt:lpstr>
      <vt:lpstr>Trend-Adjusted Exponential Smoothing (cont.)</vt:lpstr>
      <vt:lpstr>Techniques for Seasonality</vt:lpstr>
      <vt:lpstr>Seasonal Relatives</vt:lpstr>
      <vt:lpstr>Associative Forecasting Techniques</vt:lpstr>
      <vt:lpstr>Simple Linear Regression</vt:lpstr>
      <vt:lpstr>Least Squares Line</vt:lpstr>
      <vt:lpstr>Correlation Coefficient</vt:lpstr>
      <vt:lpstr>Simple Linear Regression Assumptions</vt:lpstr>
      <vt:lpstr>Issues to Consider:</vt:lpstr>
      <vt:lpstr>Monitoring the Forecast</vt:lpstr>
      <vt:lpstr>Control Chart Construction</vt:lpstr>
      <vt:lpstr>Choosing a Forecasting Technique</vt:lpstr>
      <vt:lpstr>Operations Strategy</vt:lpstr>
    </vt:vector>
  </TitlesOfParts>
  <Company>Old Dominion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staff</dc:creator>
  <cp:lastModifiedBy>491</cp:lastModifiedBy>
  <cp:revision>132</cp:revision>
  <dcterms:created xsi:type="dcterms:W3CDTF">2008-06-26T23:48:25Z</dcterms:created>
  <dcterms:modified xsi:type="dcterms:W3CDTF">2017-10-03T17:53:22Z</dcterms:modified>
</cp:coreProperties>
</file>