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1"/>
  </p:notesMasterIdLst>
  <p:sldIdLst>
    <p:sldId id="256" r:id="rId2"/>
    <p:sldId id="258" r:id="rId3"/>
    <p:sldId id="257" r:id="rId4"/>
    <p:sldId id="259" r:id="rId5"/>
    <p:sldId id="260" r:id="rId6"/>
    <p:sldId id="261" r:id="rId7"/>
    <p:sldId id="262" r:id="rId8"/>
    <p:sldId id="263" r:id="rId9"/>
    <p:sldId id="264" r:id="rId1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70780" autoAdjust="0"/>
  </p:normalViewPr>
  <p:slideViewPr>
    <p:cSldViewPr>
      <p:cViewPr varScale="1">
        <p:scale>
          <a:sx n="51" d="100"/>
          <a:sy n="51" d="100"/>
        </p:scale>
        <p:origin x="-1914" y="-90"/>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418E187-0BDC-4864-A6C0-BF4BD490DABB}" type="datetimeFigureOut">
              <a:rPr lang="en-US" smtClean="0"/>
              <a:t>9/2/2017</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B7AEF67-27D3-4845-9BDB-34E3F21B967E}" type="slidenum">
              <a:rPr lang="en-US" smtClean="0"/>
              <a:t>‹#›</a:t>
            </a:fld>
            <a:endParaRPr lang="en-US"/>
          </a:p>
        </p:txBody>
      </p:sp>
    </p:spTree>
    <p:extLst>
      <p:ext uri="{BB962C8B-B14F-4D97-AF65-F5344CB8AC3E}">
        <p14:creationId xmlns:p14="http://schemas.microsoft.com/office/powerpoint/2010/main" val="228192662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Text-to-speech</a:t>
            </a:r>
            <a:r>
              <a:rPr lang="en-US" baseline="0" dirty="0" smtClean="0"/>
              <a:t> software converts written words into speech. TS is basically a computer or smartphone application that reads out written words such as speech </a:t>
            </a:r>
            <a:r>
              <a:rPr lang="en-US" baseline="0" dirty="0" smtClean="0"/>
              <a:t>(</a:t>
            </a:r>
            <a:r>
              <a:rPr lang="en-US" dirty="0" err="1" smtClean="0"/>
              <a:t>Neese</a:t>
            </a:r>
            <a:r>
              <a:rPr lang="en-US" dirty="0" smtClean="0"/>
              <a:t>, 2015)</a:t>
            </a:r>
            <a:r>
              <a:rPr lang="en-US" baseline="0" dirty="0" smtClean="0"/>
              <a:t>.  This means that student with sight impairments or physical conditions can listen to written instructions or explanation about math's without having to seek assistance from other people. For instance, Intel Reader uses the TTS technology to read printed text out loud. It involves a camera that captures printed text, which converts the text into digital media and reads it aloud </a:t>
            </a:r>
            <a:r>
              <a:rPr lang="en-US" baseline="0" dirty="0" smtClean="0"/>
              <a:t>(</a:t>
            </a:r>
            <a:r>
              <a:rPr lang="en-US" dirty="0" err="1" smtClean="0"/>
              <a:t>Neese</a:t>
            </a:r>
            <a:r>
              <a:rPr lang="en-US" dirty="0" smtClean="0"/>
              <a:t>, 2015)</a:t>
            </a:r>
            <a:r>
              <a:rPr lang="en-US" baseline="0" dirty="0" smtClean="0"/>
              <a:t>. The device is mobile meaning it is comfortable to use in any environment.  </a:t>
            </a:r>
            <a:endParaRPr lang="en-US" dirty="0"/>
          </a:p>
        </p:txBody>
      </p:sp>
      <p:sp>
        <p:nvSpPr>
          <p:cNvPr id="4" name="Slide Number Placeholder 3"/>
          <p:cNvSpPr>
            <a:spLocks noGrp="1"/>
          </p:cNvSpPr>
          <p:nvPr>
            <p:ph type="sldNum" sz="quarter" idx="10"/>
          </p:nvPr>
        </p:nvSpPr>
        <p:spPr/>
        <p:txBody>
          <a:bodyPr/>
          <a:lstStyle/>
          <a:p>
            <a:fld id="{FB7AEF67-27D3-4845-9BDB-34E3F21B967E}" type="slidenum">
              <a:rPr lang="en-US" smtClean="0"/>
              <a:t>3</a:t>
            </a:fld>
            <a:endParaRPr lang="en-US"/>
          </a:p>
        </p:txBody>
      </p:sp>
    </p:spTree>
    <p:extLst>
      <p:ext uri="{BB962C8B-B14F-4D97-AF65-F5344CB8AC3E}">
        <p14:creationId xmlns:p14="http://schemas.microsoft.com/office/powerpoint/2010/main" val="160590772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Talking calculators are normal calculators</a:t>
            </a:r>
            <a:r>
              <a:rPr lang="en-US" baseline="0" dirty="0" smtClean="0"/>
              <a:t> that feature an in-built speech synthesizer, which means that they can read out loud each number, symbol, or operation that the user keys in the calculator. This technology can be helpful to student with visual impairment as well as those who struggle with mathematics. This technology is aligned to standards of special education where quantitative or technical information can be converted or expressed in visual or digital (speech) format such as an equation (</a:t>
            </a:r>
            <a:r>
              <a:rPr lang="en-US" dirty="0" err="1" smtClean="0"/>
              <a:t>Raskind</a:t>
            </a:r>
            <a:r>
              <a:rPr lang="en-US" dirty="0" smtClean="0"/>
              <a:t> &amp; Stanberry, 2015)</a:t>
            </a:r>
            <a:r>
              <a:rPr lang="en-US" baseline="0" dirty="0" smtClean="0"/>
              <a:t>. Students can use the calculator to plan their learning process effectively. </a:t>
            </a:r>
          </a:p>
          <a:p>
            <a:r>
              <a:rPr lang="en-US" baseline="0" dirty="0" smtClean="0"/>
              <a:t>  </a:t>
            </a:r>
            <a:endParaRPr lang="en-US" dirty="0"/>
          </a:p>
        </p:txBody>
      </p:sp>
      <p:sp>
        <p:nvSpPr>
          <p:cNvPr id="4" name="Slide Number Placeholder 3"/>
          <p:cNvSpPr>
            <a:spLocks noGrp="1"/>
          </p:cNvSpPr>
          <p:nvPr>
            <p:ph type="sldNum" sz="quarter" idx="10"/>
          </p:nvPr>
        </p:nvSpPr>
        <p:spPr/>
        <p:txBody>
          <a:bodyPr/>
          <a:lstStyle/>
          <a:p>
            <a:fld id="{FB7AEF67-27D3-4845-9BDB-34E3F21B967E}" type="slidenum">
              <a:rPr lang="en-US" smtClean="0"/>
              <a:t>4</a:t>
            </a:fld>
            <a:endParaRPr lang="en-US"/>
          </a:p>
        </p:txBody>
      </p:sp>
    </p:spTree>
    <p:extLst>
      <p:ext uri="{BB962C8B-B14F-4D97-AF65-F5344CB8AC3E}">
        <p14:creationId xmlns:p14="http://schemas.microsoft.com/office/powerpoint/2010/main" val="333336887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Virtual </a:t>
            </a:r>
            <a:r>
              <a:rPr lang="en-US" dirty="0" err="1" smtClean="0"/>
              <a:t>manipulatives</a:t>
            </a:r>
            <a:r>
              <a:rPr lang="en-US" dirty="0" smtClean="0"/>
              <a:t> are mathematical and geometry tools or </a:t>
            </a:r>
            <a:r>
              <a:rPr lang="en-US" dirty="0" err="1" smtClean="0"/>
              <a:t>manipulatives</a:t>
            </a:r>
            <a:r>
              <a:rPr lang="en-US" dirty="0" smtClean="0"/>
              <a:t> presented in a visual format usually</a:t>
            </a:r>
            <a:r>
              <a:rPr lang="en-US" baseline="0" dirty="0" smtClean="0"/>
              <a:t> through a computer or smartphone. Students can manipulate different tools such as coins, base ten blocks, fraction bars, rulers, tangrams, and spinners among others (</a:t>
            </a:r>
            <a:r>
              <a:rPr lang="en-US" dirty="0" smtClean="0"/>
              <a:t>Special Education Guide, 2016)</a:t>
            </a:r>
            <a:r>
              <a:rPr lang="en-US" baseline="0" dirty="0" smtClean="0"/>
              <a:t>. Student with special needs can gain a lot from this technology. Special educators can also be able to teach algebra effectively. The technology allows students to access and virtually manipulate different mathematical problems in an effective manner. </a:t>
            </a:r>
            <a:endParaRPr lang="en-US" dirty="0"/>
          </a:p>
        </p:txBody>
      </p:sp>
      <p:sp>
        <p:nvSpPr>
          <p:cNvPr id="4" name="Slide Number Placeholder 3"/>
          <p:cNvSpPr>
            <a:spLocks noGrp="1"/>
          </p:cNvSpPr>
          <p:nvPr>
            <p:ph type="sldNum" sz="quarter" idx="10"/>
          </p:nvPr>
        </p:nvSpPr>
        <p:spPr/>
        <p:txBody>
          <a:bodyPr/>
          <a:lstStyle/>
          <a:p>
            <a:fld id="{FB7AEF67-27D3-4845-9BDB-34E3F21B967E}" type="slidenum">
              <a:rPr lang="en-US" smtClean="0"/>
              <a:t>5</a:t>
            </a:fld>
            <a:endParaRPr lang="en-US"/>
          </a:p>
        </p:txBody>
      </p:sp>
    </p:spTree>
    <p:extLst>
      <p:ext uri="{BB962C8B-B14F-4D97-AF65-F5344CB8AC3E}">
        <p14:creationId xmlns:p14="http://schemas.microsoft.com/office/powerpoint/2010/main" val="132692265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FM systems</a:t>
            </a:r>
            <a:r>
              <a:rPr lang="en-US" baseline="0" dirty="0" smtClean="0"/>
              <a:t> are similar to radio technologies. They use a transmitter microphone as well as a receiver to enable the student an instructor maintain a reliable sound level despite background noise or distance </a:t>
            </a:r>
            <a:r>
              <a:rPr lang="en-US" baseline="0" dirty="0" smtClean="0"/>
              <a:t>(</a:t>
            </a:r>
            <a:r>
              <a:rPr lang="en-US" dirty="0" err="1" smtClean="0"/>
              <a:t>Neese</a:t>
            </a:r>
            <a:r>
              <a:rPr lang="en-US" dirty="0" smtClean="0"/>
              <a:t>, 2015)</a:t>
            </a:r>
            <a:r>
              <a:rPr lang="en-US" baseline="0" dirty="0" smtClean="0"/>
              <a:t>. This is very effective for students with </a:t>
            </a:r>
            <a:r>
              <a:rPr lang="en-US" baseline="0" dirty="0" err="1" smtClean="0"/>
              <a:t>sensorineural</a:t>
            </a:r>
            <a:r>
              <a:rPr lang="en-US" baseline="0" dirty="0" smtClean="0"/>
              <a:t> hearing loss. In terms of standards, this technology ensures that students focus on what the teacher is instructing without having any challenges </a:t>
            </a:r>
            <a:r>
              <a:rPr lang="en-US" baseline="0" dirty="0" smtClean="0"/>
              <a:t>(</a:t>
            </a:r>
            <a:r>
              <a:rPr lang="en-US" dirty="0" err="1" smtClean="0"/>
              <a:t>Neese</a:t>
            </a:r>
            <a:r>
              <a:rPr lang="en-US" dirty="0" smtClean="0"/>
              <a:t>, 2015)</a:t>
            </a:r>
            <a:r>
              <a:rPr lang="en-US" baseline="0" dirty="0" smtClean="0"/>
              <a:t>. Moreover, it helps students focus on the instruction being offered rather than having to struggle with background noise or distance. </a:t>
            </a:r>
            <a:endParaRPr lang="en-US" dirty="0"/>
          </a:p>
        </p:txBody>
      </p:sp>
      <p:sp>
        <p:nvSpPr>
          <p:cNvPr id="4" name="Slide Number Placeholder 3"/>
          <p:cNvSpPr>
            <a:spLocks noGrp="1"/>
          </p:cNvSpPr>
          <p:nvPr>
            <p:ph type="sldNum" sz="quarter" idx="10"/>
          </p:nvPr>
        </p:nvSpPr>
        <p:spPr/>
        <p:txBody>
          <a:bodyPr/>
          <a:lstStyle/>
          <a:p>
            <a:fld id="{FB7AEF67-27D3-4845-9BDB-34E3F21B967E}" type="slidenum">
              <a:rPr lang="en-US" smtClean="0"/>
              <a:t>6</a:t>
            </a:fld>
            <a:endParaRPr lang="en-US"/>
          </a:p>
        </p:txBody>
      </p:sp>
    </p:spTree>
    <p:extLst>
      <p:ext uri="{BB962C8B-B14F-4D97-AF65-F5344CB8AC3E}">
        <p14:creationId xmlns:p14="http://schemas.microsoft.com/office/powerpoint/2010/main" val="387911605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Sip-and-Puff systems are switch devices used</a:t>
            </a:r>
            <a:r>
              <a:rPr lang="en-US" baseline="0" dirty="0" smtClean="0"/>
              <a:t> to replace the standard keyboard and mouse technology </a:t>
            </a:r>
            <a:r>
              <a:rPr lang="en-US" baseline="0" dirty="0" smtClean="0"/>
              <a:t>(</a:t>
            </a:r>
            <a:r>
              <a:rPr lang="en-US" dirty="0" err="1" smtClean="0"/>
              <a:t>Neese</a:t>
            </a:r>
            <a:r>
              <a:rPr lang="en-US" dirty="0" smtClean="0"/>
              <a:t>, 2015)</a:t>
            </a:r>
            <a:r>
              <a:rPr lang="en-US" baseline="0" dirty="0" smtClean="0"/>
              <a:t>. They allow for students with mobility exceptionalities to effectively input and manipulate information on computers. These can help students with disabilities to utilize other assistive technologies. For instance, the Jouse3 allow students to control a computer using their tongue, cheek, chin, or mouth. </a:t>
            </a:r>
            <a:endParaRPr lang="en-US" dirty="0"/>
          </a:p>
        </p:txBody>
      </p:sp>
      <p:sp>
        <p:nvSpPr>
          <p:cNvPr id="4" name="Slide Number Placeholder 3"/>
          <p:cNvSpPr>
            <a:spLocks noGrp="1"/>
          </p:cNvSpPr>
          <p:nvPr>
            <p:ph type="sldNum" sz="quarter" idx="10"/>
          </p:nvPr>
        </p:nvSpPr>
        <p:spPr/>
        <p:txBody>
          <a:bodyPr/>
          <a:lstStyle/>
          <a:p>
            <a:fld id="{FB7AEF67-27D3-4845-9BDB-34E3F21B967E}" type="slidenum">
              <a:rPr lang="en-US" smtClean="0"/>
              <a:t>7</a:t>
            </a:fld>
            <a:endParaRPr lang="en-US"/>
          </a:p>
        </p:txBody>
      </p:sp>
    </p:spTree>
    <p:extLst>
      <p:ext uri="{BB962C8B-B14F-4D97-AF65-F5344CB8AC3E}">
        <p14:creationId xmlns:p14="http://schemas.microsoft.com/office/powerpoint/2010/main" val="117621461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Math simulations are visual simulations of basic and complex</a:t>
            </a:r>
            <a:r>
              <a:rPr lang="en-US" baseline="0" dirty="0" smtClean="0"/>
              <a:t> math concepts. These simulations offer the basic concepts behind some math problems or concepts. Special needs students with difficulty in math can rely on these simulations to acquire the basic concepts or equations or formulas. For instance, the NASA website offer animated simulations for students and teachers to input math problems and get an output (</a:t>
            </a:r>
            <a:r>
              <a:rPr lang="en-US" dirty="0" err="1" smtClean="0"/>
              <a:t>Neese</a:t>
            </a:r>
            <a:r>
              <a:rPr lang="en-US" dirty="0" smtClean="0"/>
              <a:t>, 2015)</a:t>
            </a:r>
            <a:r>
              <a:rPr lang="en-US" baseline="0" dirty="0" smtClean="0"/>
              <a:t>. </a:t>
            </a:r>
            <a:endParaRPr lang="en-US" dirty="0"/>
          </a:p>
        </p:txBody>
      </p:sp>
      <p:sp>
        <p:nvSpPr>
          <p:cNvPr id="4" name="Slide Number Placeholder 3"/>
          <p:cNvSpPr>
            <a:spLocks noGrp="1"/>
          </p:cNvSpPr>
          <p:nvPr>
            <p:ph type="sldNum" sz="quarter" idx="10"/>
          </p:nvPr>
        </p:nvSpPr>
        <p:spPr/>
        <p:txBody>
          <a:bodyPr/>
          <a:lstStyle/>
          <a:p>
            <a:fld id="{FB7AEF67-27D3-4845-9BDB-34E3F21B967E}" type="slidenum">
              <a:rPr lang="en-US" smtClean="0"/>
              <a:t>8</a:t>
            </a:fld>
            <a:endParaRPr lang="en-US"/>
          </a:p>
        </p:txBody>
      </p:sp>
    </p:spTree>
    <p:extLst>
      <p:ext uri="{BB962C8B-B14F-4D97-AF65-F5344CB8AC3E}">
        <p14:creationId xmlns:p14="http://schemas.microsoft.com/office/powerpoint/2010/main" val="105277821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B7AEF67-27D3-4845-9BDB-34E3F21B967E}" type="slidenum">
              <a:rPr lang="en-US" smtClean="0"/>
              <a:t>9</a:t>
            </a:fld>
            <a:endParaRPr lang="en-US"/>
          </a:p>
        </p:txBody>
      </p:sp>
    </p:spTree>
    <p:extLst>
      <p:ext uri="{BB962C8B-B14F-4D97-AF65-F5344CB8AC3E}">
        <p14:creationId xmlns:p14="http://schemas.microsoft.com/office/powerpoint/2010/main" val="217157338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3" name="Group 42"/>
          <p:cNvGrpSpPr/>
          <p:nvPr/>
        </p:nvGrpSpPr>
        <p:grpSpPr>
          <a:xfrm>
            <a:off x="-382404" y="0"/>
            <a:ext cx="9932332" cy="6858000"/>
            <a:chOff x="-382404" y="0"/>
            <a:chExt cx="9932332" cy="6858000"/>
          </a:xfrm>
        </p:grpSpPr>
        <p:grpSp>
          <p:nvGrpSpPr>
            <p:cNvPr id="44" name="Group 44"/>
            <p:cNvGrpSpPr/>
            <p:nvPr/>
          </p:nvGrpSpPr>
          <p:grpSpPr>
            <a:xfrm>
              <a:off x="0" y="0"/>
              <a:ext cx="9144000" cy="6858000"/>
              <a:chOff x="0" y="0"/>
              <a:chExt cx="9144000" cy="6858000"/>
            </a:xfrm>
          </p:grpSpPr>
          <p:grpSp>
            <p:nvGrpSpPr>
              <p:cNvPr id="70" name="Group 4"/>
              <p:cNvGrpSpPr/>
              <p:nvPr/>
            </p:nvGrpSpPr>
            <p:grpSpPr>
              <a:xfrm>
                <a:off x="0" y="0"/>
                <a:ext cx="2514600" cy="6858000"/>
                <a:chOff x="0" y="0"/>
                <a:chExt cx="2514600" cy="6858000"/>
              </a:xfrm>
            </p:grpSpPr>
            <p:sp>
              <p:nvSpPr>
                <p:cNvPr id="115" name="Rectangle 11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6"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7"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1" name="Group 5"/>
              <p:cNvGrpSpPr/>
              <p:nvPr/>
            </p:nvGrpSpPr>
            <p:grpSpPr>
              <a:xfrm>
                <a:off x="422910" y="0"/>
                <a:ext cx="2514600" cy="6858000"/>
                <a:chOff x="0" y="0"/>
                <a:chExt cx="2514600" cy="6858000"/>
              </a:xfrm>
            </p:grpSpPr>
            <p:sp>
              <p:nvSpPr>
                <p:cNvPr id="85" name="Rectangle 8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85"/>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Rectangle 11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3"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1" name="Rectangle 80"/>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5" name="Freeform 44"/>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Freeform 50"/>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2" name="Freeform 51"/>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3" name="Hexagon 52"/>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Hexagon 54"/>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Hexagon 56"/>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Freeform 57"/>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Hexagon 58"/>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Hexagon 60"/>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Hexagon 62"/>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Freeform 67"/>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Freeform 68"/>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Rectangle 45"/>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Rectangle 46"/>
          <p:cNvSpPr/>
          <p:nvPr/>
        </p:nvSpPr>
        <p:spPr>
          <a:xfrm>
            <a:off x="4649096" y="-21511"/>
            <a:ext cx="3505200" cy="2312889"/>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4733365" y="2708476"/>
            <a:ext cx="3313355" cy="1702160"/>
          </a:xfrm>
        </p:spPr>
        <p:txBody>
          <a:bodyPr>
            <a:normAutofit/>
          </a:bodyPr>
          <a:lstStyle>
            <a:lvl1pPr>
              <a:defRPr sz="3600"/>
            </a:lvl1pPr>
          </a:lstStyle>
          <a:p>
            <a:r>
              <a:rPr lang="en-US" smtClean="0"/>
              <a:t>Click to edit Master title style</a:t>
            </a:r>
            <a:endParaRPr lang="en-US" dirty="0"/>
          </a:p>
        </p:txBody>
      </p:sp>
      <p:sp>
        <p:nvSpPr>
          <p:cNvPr id="3" name="Subtitle 2"/>
          <p:cNvSpPr>
            <a:spLocks noGrp="1"/>
          </p:cNvSpPr>
          <p:nvPr>
            <p:ph type="subTitle" idx="1"/>
          </p:nvPr>
        </p:nvSpPr>
        <p:spPr>
          <a:xfrm>
            <a:off x="4733365" y="4421080"/>
            <a:ext cx="3309803" cy="1260629"/>
          </a:xfrm>
        </p:spPr>
        <p:txBody>
          <a:bodyPr>
            <a:normAutofit/>
          </a:bodyPr>
          <a:lstStyle>
            <a:lvl1pPr marL="0" indent="0" algn="l">
              <a:buNone/>
              <a:defRPr sz="1800">
                <a:solidFill>
                  <a:srgbClr val="42424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a:xfrm>
            <a:off x="4738744" y="1516828"/>
            <a:ext cx="2133600" cy="750981"/>
          </a:xfrm>
        </p:spPr>
        <p:txBody>
          <a:bodyPr anchor="b"/>
          <a:lstStyle>
            <a:lvl1pPr algn="l">
              <a:defRPr sz="2400"/>
            </a:lvl1pPr>
          </a:lstStyle>
          <a:p>
            <a:fld id="{B8F6400C-356A-4283-9228-CD958278F934}" type="datetimeFigureOut">
              <a:rPr lang="en-US" smtClean="0"/>
              <a:t>9/2/2017</a:t>
            </a:fld>
            <a:endParaRPr lang="en-US"/>
          </a:p>
        </p:txBody>
      </p:sp>
      <p:sp>
        <p:nvSpPr>
          <p:cNvPr id="50" name="Rectangle 49"/>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Footer Placeholder 4"/>
          <p:cNvSpPr>
            <a:spLocks noGrp="1"/>
          </p:cNvSpPr>
          <p:nvPr>
            <p:ph type="ftr" sz="quarter" idx="11"/>
          </p:nvPr>
        </p:nvSpPr>
        <p:spPr>
          <a:xfrm>
            <a:off x="5303520" y="5719966"/>
            <a:ext cx="2831592" cy="365125"/>
          </a:xfrm>
        </p:spPr>
        <p:txBody>
          <a:bodyPr>
            <a:normAutofit/>
          </a:bodyPr>
          <a:lstStyle>
            <a:lvl1pPr>
              <a:defRPr>
                <a:solidFill>
                  <a:schemeClr val="accent1"/>
                </a:solidFill>
              </a:defRPr>
            </a:lvl1pPr>
          </a:lstStyle>
          <a:p>
            <a:endParaRPr lang="en-US"/>
          </a:p>
        </p:txBody>
      </p:sp>
      <p:sp>
        <p:nvSpPr>
          <p:cNvPr id="6" name="Slide Number Placeholder 5"/>
          <p:cNvSpPr>
            <a:spLocks noGrp="1"/>
          </p:cNvSpPr>
          <p:nvPr>
            <p:ph type="sldNum" sz="quarter" idx="12"/>
          </p:nvPr>
        </p:nvSpPr>
        <p:spPr>
          <a:xfrm>
            <a:off x="4649096" y="5719966"/>
            <a:ext cx="643666" cy="365125"/>
          </a:xfrm>
        </p:spPr>
        <p:txBody>
          <a:bodyPr/>
          <a:lstStyle>
            <a:lvl1pPr>
              <a:defRPr>
                <a:solidFill>
                  <a:schemeClr val="accent1"/>
                </a:solidFill>
              </a:defRPr>
            </a:lvl1pPr>
          </a:lstStyle>
          <a:p>
            <a:fld id="{2E51864C-4449-4D33-9916-DBD072AD7CC4}" type="slidenum">
              <a:rPr lang="en-US" smtClean="0"/>
              <a:t>‹#›</a:t>
            </a:fld>
            <a:endParaRPr lang="en-US"/>
          </a:p>
        </p:txBody>
      </p:sp>
      <p:sp>
        <p:nvSpPr>
          <p:cNvPr id="89" name="Rectangle 88"/>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8F6400C-356A-4283-9228-CD958278F934}" type="datetimeFigureOut">
              <a:rPr lang="en-US" smtClean="0"/>
              <a:t>9/2/2017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E51864C-4449-4D33-9916-DBD072AD7CC4}"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030147"/>
            <a:ext cx="1484453" cy="4780344"/>
          </a:xfrm>
        </p:spPr>
        <p:txBody>
          <a:bodyPr vert="eaVert" anchor="ctr"/>
          <a:lstStyle/>
          <a:p>
            <a:r>
              <a:rPr lang="en-US" smtClean="0"/>
              <a:t>Click to edit Master title style</a:t>
            </a:r>
            <a:endParaRPr lang="en-US"/>
          </a:p>
        </p:txBody>
      </p:sp>
      <p:sp>
        <p:nvSpPr>
          <p:cNvPr id="3" name="Vertical Text Placeholder 2"/>
          <p:cNvSpPr>
            <a:spLocks noGrp="1"/>
          </p:cNvSpPr>
          <p:nvPr>
            <p:ph type="body" orient="vert" idx="1"/>
          </p:nvPr>
        </p:nvSpPr>
        <p:spPr>
          <a:xfrm>
            <a:off x="1053296" y="1030147"/>
            <a:ext cx="5423704" cy="4780344"/>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8F6400C-356A-4283-9228-CD958278F934}" type="datetimeFigureOut">
              <a:rPr lang="en-US" smtClean="0"/>
              <a:t>9/2/2017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E51864C-4449-4D33-9916-DBD072AD7CC4}"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8F6400C-356A-4283-9228-CD958278F934}" type="datetimeFigureOut">
              <a:rPr lang="en-US" smtClean="0"/>
              <a:t>9/2/2017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E51864C-4449-4D33-9916-DBD072AD7CC4}"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58645" y="2900829"/>
            <a:ext cx="6637468" cy="1362075"/>
          </a:xfrm>
        </p:spPr>
        <p:txBody>
          <a:bodyPr anchor="b"/>
          <a:lstStyle>
            <a:lvl1pPr algn="l">
              <a:defRPr sz="4000" b="0" cap="none" baseline="0"/>
            </a:lvl1pPr>
          </a:lstStyle>
          <a:p>
            <a:r>
              <a:rPr lang="en-US" smtClean="0"/>
              <a:t>Click to edit Master title style</a:t>
            </a:r>
            <a:endParaRPr lang="en-US" dirty="0"/>
          </a:p>
        </p:txBody>
      </p:sp>
      <p:sp>
        <p:nvSpPr>
          <p:cNvPr id="3" name="Text Placeholder 2"/>
          <p:cNvSpPr>
            <a:spLocks noGrp="1"/>
          </p:cNvSpPr>
          <p:nvPr>
            <p:ph type="body" idx="1"/>
          </p:nvPr>
        </p:nvSpPr>
        <p:spPr>
          <a:xfrm>
            <a:off x="1258645" y="4267200"/>
            <a:ext cx="6637467" cy="1520413"/>
          </a:xfrm>
        </p:spPr>
        <p:txBody>
          <a:bodyPr anchor="t"/>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8F6400C-356A-4283-9228-CD958278F934}" type="datetimeFigureOut">
              <a:rPr lang="en-US" smtClean="0"/>
              <a:t>9/2/2017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E51864C-4449-4D33-9916-DBD072AD7CC4}"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5" name="Date Placeholder 4"/>
          <p:cNvSpPr>
            <a:spLocks noGrp="1"/>
          </p:cNvSpPr>
          <p:nvPr>
            <p:ph type="dt" sz="half" idx="10"/>
          </p:nvPr>
        </p:nvSpPr>
        <p:spPr/>
        <p:txBody>
          <a:bodyPr/>
          <a:lstStyle/>
          <a:p>
            <a:fld id="{B8F6400C-356A-4283-9228-CD958278F934}" type="datetimeFigureOut">
              <a:rPr lang="en-US" smtClean="0"/>
              <a:t>9/2/2017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E51864C-4449-4D33-9916-DBD072AD7CC4}" type="slidenum">
              <a:rPr lang="en-US" smtClean="0"/>
              <a:t>‹#›</a:t>
            </a:fld>
            <a:endParaRPr lang="en-US"/>
          </a:p>
        </p:txBody>
      </p:sp>
      <p:sp>
        <p:nvSpPr>
          <p:cNvPr id="9" name="Content Placeholder 8"/>
          <p:cNvSpPr>
            <a:spLocks noGrp="1"/>
          </p:cNvSpPr>
          <p:nvPr>
            <p:ph sz="quarter" idx="13"/>
          </p:nvPr>
        </p:nvSpPr>
        <p:spPr>
          <a:xfrm>
            <a:off x="1042416" y="2313432"/>
            <a:ext cx="3419856" cy="349300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1" name="Content Placeholder 10"/>
          <p:cNvSpPr>
            <a:spLocks noGrp="1"/>
          </p:cNvSpPr>
          <p:nvPr>
            <p:ph sz="quarter" idx="14"/>
          </p:nvPr>
        </p:nvSpPr>
        <p:spPr>
          <a:xfrm>
            <a:off x="4645152" y="2313431"/>
            <a:ext cx="3419856" cy="349300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1412111" y="2316009"/>
            <a:ext cx="3057148"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041721" y="2974694"/>
            <a:ext cx="3419856"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11837" y="2316010"/>
            <a:ext cx="3055717"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152" y="2974694"/>
            <a:ext cx="3419856"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B8F6400C-356A-4283-9228-CD958278F934}" type="datetimeFigureOut">
              <a:rPr lang="en-US" smtClean="0"/>
              <a:t>9/2/2017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E51864C-4449-4D33-9916-DBD072AD7CC4}"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B8F6400C-356A-4283-9228-CD958278F934}" type="datetimeFigureOut">
              <a:rPr lang="en-US" smtClean="0"/>
              <a:t>9/2/2017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E51864C-4449-4D33-9916-DBD072AD7CC4}"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8F6400C-356A-4283-9228-CD958278F934}" type="datetimeFigureOut">
              <a:rPr lang="en-US" smtClean="0"/>
              <a:t>9/2/2017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E51864C-4449-4D33-9916-DBD072AD7CC4}"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grpSp>
        <p:nvGrpSpPr>
          <p:cNvPr id="44" name="Group 43"/>
          <p:cNvGrpSpPr/>
          <p:nvPr/>
        </p:nvGrpSpPr>
        <p:grpSpPr>
          <a:xfrm>
            <a:off x="-382404" y="0"/>
            <a:ext cx="9932332" cy="6858000"/>
            <a:chOff x="-382404" y="0"/>
            <a:chExt cx="9932332" cy="6858000"/>
          </a:xfrm>
        </p:grpSpPr>
        <p:grpSp>
          <p:nvGrpSpPr>
            <p:cNvPr id="45" name="Group 44"/>
            <p:cNvGrpSpPr/>
            <p:nvPr/>
          </p:nvGrpSpPr>
          <p:grpSpPr>
            <a:xfrm>
              <a:off x="0" y="0"/>
              <a:ext cx="9144000" cy="6858000"/>
              <a:chOff x="0" y="0"/>
              <a:chExt cx="9144000" cy="6858000"/>
            </a:xfrm>
          </p:grpSpPr>
          <p:grpSp>
            <p:nvGrpSpPr>
              <p:cNvPr id="72" name="Group 4"/>
              <p:cNvGrpSpPr/>
              <p:nvPr/>
            </p:nvGrpSpPr>
            <p:grpSpPr>
              <a:xfrm>
                <a:off x="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3" name="Group 5"/>
              <p:cNvGrpSpPr/>
              <p:nvPr/>
            </p:nvGrpSpPr>
            <p:grpSpPr>
              <a:xfrm>
                <a:off x="42291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4"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Rectangle 79"/>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7" name="Freeform 46"/>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Freeform 49"/>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Freeform 50"/>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2" name="Hexagon 51"/>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Hexagon 52"/>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Hexagon 54"/>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Freeform 58"/>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Hexagon 62"/>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Hexagon 67"/>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Hexagon 68"/>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Freeform 69"/>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Freeform 70"/>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Rectangle 45"/>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Rectangle 56"/>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B8F6400C-356A-4283-9228-CD958278F934}" type="datetimeFigureOut">
              <a:rPr lang="en-US" smtClean="0"/>
              <a:t>9/2/2017</a:t>
            </a:fld>
            <a:endParaRPr lang="en-US"/>
          </a:p>
        </p:txBody>
      </p:sp>
      <p:sp>
        <p:nvSpPr>
          <p:cNvPr id="7" name="Slide Number Placeholder 6"/>
          <p:cNvSpPr>
            <a:spLocks noGrp="1"/>
          </p:cNvSpPr>
          <p:nvPr>
            <p:ph type="sldNum" sz="quarter" idx="12"/>
          </p:nvPr>
        </p:nvSpPr>
        <p:spPr/>
        <p:txBody>
          <a:bodyPr/>
          <a:lstStyle/>
          <a:p>
            <a:fld id="{2E51864C-4449-4D33-9916-DBD072AD7CC4}" type="slidenum">
              <a:rPr lang="en-US" smtClean="0"/>
              <a:t>‹#›</a:t>
            </a:fld>
            <a:endParaRPr lang="en-US"/>
          </a:p>
        </p:txBody>
      </p:sp>
      <p:sp>
        <p:nvSpPr>
          <p:cNvPr id="58" name="Rectangle 57"/>
          <p:cNvSpPr/>
          <p:nvPr/>
        </p:nvSpPr>
        <p:spPr>
          <a:xfrm>
            <a:off x="905571" y="601883"/>
            <a:ext cx="3562257" cy="5648445"/>
          </a:xfrm>
          <a:prstGeom prst="rect">
            <a:avLst/>
          </a:prstGeom>
          <a:solidFill>
            <a:schemeClr val="bg1"/>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1145894" y="856527"/>
            <a:ext cx="3090440" cy="5150734"/>
          </a:xfrm>
        </p:spPr>
        <p:txBody>
          <a:bodyPr/>
          <a:lstStyle>
            <a:lvl1pPr>
              <a:defRPr sz="2400"/>
            </a:lvl1pPr>
            <a:lvl2pPr>
              <a:defRPr sz="2200"/>
            </a:lvl2pPr>
            <a:lvl3pPr>
              <a:defRPr sz="2000"/>
            </a:lvl3pPr>
            <a:lvl4pPr>
              <a:defRPr sz="1800"/>
            </a:lvl4pPr>
            <a:lvl5pPr>
              <a:defRPr sz="16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1" name="Rectangle 60"/>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Footer Placeholder 5"/>
          <p:cNvSpPr>
            <a:spLocks noGrp="1"/>
          </p:cNvSpPr>
          <p:nvPr>
            <p:ph type="ftr" sz="quarter" idx="11"/>
          </p:nvPr>
        </p:nvSpPr>
        <p:spPr>
          <a:xfrm>
            <a:off x="4641448" y="5724835"/>
            <a:ext cx="3493664" cy="365125"/>
          </a:xfrm>
        </p:spPr>
        <p:txBody>
          <a:bodyPr>
            <a:normAutofit/>
          </a:bodyPr>
          <a:lstStyle/>
          <a:p>
            <a:endParaRPr lang="en-US"/>
          </a:p>
        </p:txBody>
      </p:sp>
      <p:sp>
        <p:nvSpPr>
          <p:cNvPr id="2" name="Title 1"/>
          <p:cNvSpPr>
            <a:spLocks noGrp="1"/>
          </p:cNvSpPr>
          <p:nvPr>
            <p:ph type="title"/>
          </p:nvPr>
        </p:nvSpPr>
        <p:spPr>
          <a:xfrm>
            <a:off x="4739833" y="2657434"/>
            <a:ext cx="3304572" cy="1463153"/>
          </a:xfrm>
        </p:spPr>
        <p:txBody>
          <a:bodyPr anchor="b">
            <a:normAutofit/>
          </a:bodyPr>
          <a:lstStyle>
            <a:lvl1pPr algn="l">
              <a:defRPr sz="2800" b="0"/>
            </a:lvl1pPr>
          </a:lstStyle>
          <a:p>
            <a:r>
              <a:rPr lang="en-US" smtClean="0"/>
              <a:t>Click to edit Master title style</a:t>
            </a:r>
            <a:endParaRPr lang="en-US"/>
          </a:p>
        </p:txBody>
      </p:sp>
      <p:sp>
        <p:nvSpPr>
          <p:cNvPr id="4" name="Text Placeholder 3"/>
          <p:cNvSpPr>
            <a:spLocks noGrp="1"/>
          </p:cNvSpPr>
          <p:nvPr>
            <p:ph type="body" sz="half" idx="2"/>
          </p:nvPr>
        </p:nvSpPr>
        <p:spPr>
          <a:xfrm>
            <a:off x="4736592" y="4136994"/>
            <a:ext cx="3298784" cy="1517904"/>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grpSp>
        <p:nvGrpSpPr>
          <p:cNvPr id="44" name="Group 43"/>
          <p:cNvGrpSpPr/>
          <p:nvPr/>
        </p:nvGrpSpPr>
        <p:grpSpPr>
          <a:xfrm>
            <a:off x="-382404" y="0"/>
            <a:ext cx="9932332" cy="6858000"/>
            <a:chOff x="-382404" y="0"/>
            <a:chExt cx="9932332" cy="6858000"/>
          </a:xfrm>
        </p:grpSpPr>
        <p:grpSp>
          <p:nvGrpSpPr>
            <p:cNvPr id="45" name="Group 44"/>
            <p:cNvGrpSpPr/>
            <p:nvPr/>
          </p:nvGrpSpPr>
          <p:grpSpPr>
            <a:xfrm>
              <a:off x="0" y="0"/>
              <a:ext cx="9144000" cy="6858000"/>
              <a:chOff x="0" y="0"/>
              <a:chExt cx="9144000" cy="6858000"/>
            </a:xfrm>
          </p:grpSpPr>
          <p:grpSp>
            <p:nvGrpSpPr>
              <p:cNvPr id="75" name="Group 4"/>
              <p:cNvGrpSpPr/>
              <p:nvPr/>
            </p:nvGrpSpPr>
            <p:grpSpPr>
              <a:xfrm>
                <a:off x="0" y="0"/>
                <a:ext cx="2514600" cy="6858000"/>
                <a:chOff x="0" y="0"/>
                <a:chExt cx="2514600" cy="6858000"/>
              </a:xfrm>
            </p:grpSpPr>
            <p:sp>
              <p:nvSpPr>
                <p:cNvPr id="87" name="Rectangle 8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8"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9"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6" name="Group 5"/>
              <p:cNvGrpSpPr/>
              <p:nvPr/>
            </p:nvGrpSpPr>
            <p:grpSpPr>
              <a:xfrm>
                <a:off x="42291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Rectangle 84"/>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85"/>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7" name="Group 9"/>
              <p:cNvGrpSpPr/>
              <p:nvPr/>
            </p:nvGrpSpPr>
            <p:grpSpPr>
              <a:xfrm rot="10800000">
                <a:off x="662940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8" name="Rectangle 77"/>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Rectangle 79"/>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Freeform 45"/>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7" name="Freeform 46"/>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Freeform 49"/>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Hexagon 50"/>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Hexagon 51"/>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Hexagon 60"/>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Freeform 62"/>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Hexagon 67"/>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Hexagon 68"/>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Hexagon 69"/>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Hexagon 70"/>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2" name="Hexagon 71"/>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3" name="Freeform 72"/>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4" name="Freeform 73"/>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94" name="Rectangle 93"/>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1" name="Rectangle 100"/>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2" name="Rectangle 101"/>
          <p:cNvSpPr/>
          <p:nvPr/>
        </p:nvSpPr>
        <p:spPr>
          <a:xfrm>
            <a:off x="905571" y="601883"/>
            <a:ext cx="3562257" cy="5648445"/>
          </a:xfrm>
          <a:prstGeom prst="rect">
            <a:avLst/>
          </a:prstGeom>
          <a:solidFill>
            <a:srgbClr val="FFFFFF"/>
          </a:solidFill>
          <a:ln w="3175">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Rectangle 104"/>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4734424" y="2660904"/>
            <a:ext cx="3300984" cy="1463040"/>
          </a:xfrm>
        </p:spPr>
        <p:txBody>
          <a:bodyPr anchor="b">
            <a:normAutofit/>
          </a:bodyPr>
          <a:lstStyle>
            <a:lvl1pPr algn="l">
              <a:defRPr sz="2800" b="0"/>
            </a:lvl1pPr>
          </a:lstStyle>
          <a:p>
            <a:r>
              <a:rPr lang="en-US" smtClean="0"/>
              <a:t>Click to edit Master title style</a:t>
            </a:r>
            <a:endParaRPr lang="en-US"/>
          </a:p>
        </p:txBody>
      </p:sp>
      <p:sp>
        <p:nvSpPr>
          <p:cNvPr id="3" name="Picture Placeholder 2"/>
          <p:cNvSpPr>
            <a:spLocks noGrp="1"/>
          </p:cNvSpPr>
          <p:nvPr>
            <p:ph type="pic" idx="1"/>
          </p:nvPr>
        </p:nvSpPr>
        <p:spPr>
          <a:xfrm>
            <a:off x="1005208" y="693795"/>
            <a:ext cx="3359623" cy="5468112"/>
          </a:xfrm>
        </p:spPr>
        <p:txBody>
          <a:bodyPr/>
          <a:lstStyle>
            <a:lvl1pPr marL="0" indent="0">
              <a:buNone/>
              <a:defRPr sz="3200">
                <a:solidFill>
                  <a:schemeClr val="accent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4734630" y="4133088"/>
            <a:ext cx="3300573" cy="1519561"/>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8F6400C-356A-4283-9228-CD958278F934}" type="datetimeFigureOut">
              <a:rPr lang="en-US" smtClean="0"/>
              <a:t>9/2/2017</a:t>
            </a:fld>
            <a:endParaRPr lang="en-US"/>
          </a:p>
        </p:txBody>
      </p:sp>
      <p:sp>
        <p:nvSpPr>
          <p:cNvPr id="6" name="Footer Placeholder 5"/>
          <p:cNvSpPr>
            <a:spLocks noGrp="1"/>
          </p:cNvSpPr>
          <p:nvPr>
            <p:ph type="ftr" sz="quarter" idx="11"/>
          </p:nvPr>
        </p:nvSpPr>
        <p:spPr>
          <a:xfrm>
            <a:off x="4641448" y="5724835"/>
            <a:ext cx="3493664" cy="365125"/>
          </a:xfrm>
        </p:spPr>
        <p:txBody>
          <a:bodyPr>
            <a:normAutofit/>
          </a:bodyPr>
          <a:lstStyle/>
          <a:p>
            <a:endParaRPr lang="en-US"/>
          </a:p>
        </p:txBody>
      </p:sp>
      <p:sp>
        <p:nvSpPr>
          <p:cNvPr id="7" name="Slide Number Placeholder 6"/>
          <p:cNvSpPr>
            <a:spLocks noGrp="1"/>
          </p:cNvSpPr>
          <p:nvPr>
            <p:ph type="sldNum" sz="quarter" idx="12"/>
          </p:nvPr>
        </p:nvSpPr>
        <p:spPr/>
        <p:txBody>
          <a:bodyPr/>
          <a:lstStyle/>
          <a:p>
            <a:fld id="{2E51864C-4449-4D33-9916-DBD072AD7CC4}"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42" name="Group 41"/>
          <p:cNvGrpSpPr/>
          <p:nvPr/>
        </p:nvGrpSpPr>
        <p:grpSpPr>
          <a:xfrm>
            <a:off x="-304800" y="0"/>
            <a:ext cx="9932332" cy="6858000"/>
            <a:chOff x="-382404" y="0"/>
            <a:chExt cx="9932332" cy="6858000"/>
          </a:xfrm>
        </p:grpSpPr>
        <p:grpSp>
          <p:nvGrpSpPr>
            <p:cNvPr id="43" name="Group 44"/>
            <p:cNvGrpSpPr/>
            <p:nvPr/>
          </p:nvGrpSpPr>
          <p:grpSpPr>
            <a:xfrm>
              <a:off x="0" y="0"/>
              <a:ext cx="9144000" cy="6858000"/>
              <a:chOff x="0" y="0"/>
              <a:chExt cx="9144000" cy="6858000"/>
            </a:xfrm>
          </p:grpSpPr>
          <p:grpSp>
            <p:nvGrpSpPr>
              <p:cNvPr id="101" name="Group 4"/>
              <p:cNvGrpSpPr/>
              <p:nvPr/>
            </p:nvGrpSpPr>
            <p:grpSpPr>
              <a:xfrm>
                <a:off x="0" y="0"/>
                <a:ext cx="2514600" cy="6858000"/>
                <a:chOff x="0" y="0"/>
                <a:chExt cx="2514600" cy="6858000"/>
              </a:xfrm>
            </p:grpSpPr>
            <p:sp>
              <p:nvSpPr>
                <p:cNvPr id="113" name="Rectangle 112"/>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5"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2" name="Group 5"/>
              <p:cNvGrpSpPr/>
              <p:nvPr/>
            </p:nvGrpSpPr>
            <p:grpSpPr>
              <a:xfrm>
                <a:off x="422910" y="0"/>
                <a:ext cx="2514600" cy="6858000"/>
                <a:chOff x="0" y="0"/>
                <a:chExt cx="2514600" cy="6858000"/>
              </a:xfrm>
            </p:grpSpPr>
            <p:sp>
              <p:nvSpPr>
                <p:cNvPr id="110" name="Rectangle 109"/>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1" name="Rectangle 110"/>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2" name="Rectangle 111"/>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3" name="Group 9"/>
              <p:cNvGrpSpPr/>
              <p:nvPr/>
            </p:nvGrpSpPr>
            <p:grpSpPr>
              <a:xfrm rot="10800000">
                <a:off x="6629400" y="0"/>
                <a:ext cx="2514600" cy="6858000"/>
                <a:chOff x="0" y="0"/>
                <a:chExt cx="2514600" cy="6858000"/>
              </a:xfrm>
            </p:grpSpPr>
            <p:sp>
              <p:nvSpPr>
                <p:cNvPr id="107" name="Rectangle 10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8" name="Rectangle 107"/>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9" name="Rectangle 108"/>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04" name="Rectangle 103"/>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Rectangle 104"/>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6" name="Rectangle 105"/>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4" name="Freeform 43"/>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5" name="Freeform 44"/>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6" name="Freeform 45"/>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7" name="Freeform 46"/>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Hexagon 49"/>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Hexagon 50"/>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Hexagon 51"/>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Hexagon 52"/>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Freeform 54"/>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Hexagon 56"/>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Hexagon 57"/>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Hexagon 58"/>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5" name="Hexagon 94"/>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6" name="Hexagon 95"/>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7" name="Hexagon 96"/>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8" name="Hexagon 97"/>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9" name="Freeform 98"/>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0" name="Freeform 99"/>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66" name="Rectangle 65"/>
          <p:cNvSpPr/>
          <p:nvPr/>
        </p:nvSpPr>
        <p:spPr>
          <a:xfrm>
            <a:off x="457200" y="333487"/>
            <a:ext cx="8229600" cy="6185647"/>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Rectangle 69"/>
          <p:cNvSpPr/>
          <p:nvPr/>
        </p:nvSpPr>
        <p:spPr>
          <a:xfrm>
            <a:off x="4561242" y="-21511"/>
            <a:ext cx="3679116" cy="699244"/>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Rectangle 70"/>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1043490" y="1027664"/>
            <a:ext cx="7024744" cy="1143000"/>
          </a:xfrm>
          <a:prstGeom prst="rect">
            <a:avLst/>
          </a:prstGeom>
        </p:spPr>
        <p:txBody>
          <a:bodyPr vert="horz" lIns="91440" tIns="45720" rIns="91440" bIns="45720" rtlCol="0" anchor="b">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43492" y="2323652"/>
            <a:ext cx="6777317" cy="3508977"/>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5997388" y="224492"/>
            <a:ext cx="2133600" cy="365125"/>
          </a:xfrm>
          <a:prstGeom prst="rect">
            <a:avLst/>
          </a:prstGeom>
        </p:spPr>
        <p:txBody>
          <a:bodyPr vert="horz" lIns="91440" tIns="45720" rIns="91440" bIns="45720" rtlCol="0" anchor="ctr"/>
          <a:lstStyle>
            <a:lvl1pPr algn="r">
              <a:defRPr sz="1200">
                <a:solidFill>
                  <a:srgbClr val="FEFEFE"/>
                </a:solidFill>
              </a:defRPr>
            </a:lvl1pPr>
          </a:lstStyle>
          <a:p>
            <a:fld id="{B8F6400C-356A-4283-9228-CD958278F934}" type="datetimeFigureOut">
              <a:rPr lang="en-US" smtClean="0"/>
              <a:t>9/2/2017</a:t>
            </a:fld>
            <a:endParaRPr lang="en-US"/>
          </a:p>
        </p:txBody>
      </p:sp>
      <p:sp>
        <p:nvSpPr>
          <p:cNvPr id="5" name="Footer Placeholder 4"/>
          <p:cNvSpPr>
            <a:spLocks noGrp="1"/>
          </p:cNvSpPr>
          <p:nvPr>
            <p:ph type="ftr" sz="quarter" idx="3"/>
          </p:nvPr>
        </p:nvSpPr>
        <p:spPr>
          <a:xfrm>
            <a:off x="4641448" y="5852160"/>
            <a:ext cx="3502152" cy="365125"/>
          </a:xfrm>
          <a:prstGeom prst="rect">
            <a:avLst/>
          </a:prstGeom>
        </p:spPr>
        <p:txBody>
          <a:bodyPr vert="horz" lIns="91440" tIns="45720" rIns="91440" bIns="45720" rtlCol="0" anchor="ctr"/>
          <a:lstStyle>
            <a:lvl1pPr algn="r">
              <a:defRPr sz="1200">
                <a:solidFill>
                  <a:schemeClr val="accent1"/>
                </a:solidFill>
              </a:defRPr>
            </a:lvl1pPr>
          </a:lstStyle>
          <a:p>
            <a:endParaRPr lang="en-US"/>
          </a:p>
        </p:txBody>
      </p:sp>
      <p:sp>
        <p:nvSpPr>
          <p:cNvPr id="6" name="Slide Number Placeholder 5"/>
          <p:cNvSpPr>
            <a:spLocks noGrp="1"/>
          </p:cNvSpPr>
          <p:nvPr>
            <p:ph type="sldNum" sz="quarter" idx="4"/>
          </p:nvPr>
        </p:nvSpPr>
        <p:spPr>
          <a:xfrm>
            <a:off x="4649096" y="224491"/>
            <a:ext cx="1332156" cy="365125"/>
          </a:xfrm>
          <a:prstGeom prst="rect">
            <a:avLst/>
          </a:prstGeom>
        </p:spPr>
        <p:txBody>
          <a:bodyPr vert="horz" lIns="91440" tIns="45720" rIns="91440" bIns="45720" rtlCol="0" anchor="ctr"/>
          <a:lstStyle>
            <a:lvl1pPr algn="l">
              <a:defRPr sz="1200">
                <a:solidFill>
                  <a:srgbClr val="FEFEFE"/>
                </a:solidFill>
              </a:defRPr>
            </a:lvl1pPr>
          </a:lstStyle>
          <a:p>
            <a:fld id="{2E51864C-4449-4D33-9916-DBD072AD7CC4}"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spcBef>
          <a:spcPct val="0"/>
        </a:spcBef>
        <a:buNone/>
        <a:defRPr sz="40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274320" algn="l" defTabSz="914400" rtl="0" eaLnBrk="1" latinLnBrk="0" hangingPunct="1">
        <a:spcBef>
          <a:spcPct val="20000"/>
        </a:spcBef>
        <a:buClr>
          <a:schemeClr val="accent1"/>
        </a:buClr>
        <a:buSzPct val="76000"/>
        <a:buFont typeface="Wingdings 2" pitchFamily="18" charset="2"/>
        <a:buChar char=""/>
        <a:defRPr sz="2400" kern="1200">
          <a:solidFill>
            <a:schemeClr val="tx2"/>
          </a:solidFill>
          <a:latin typeface="+mn-lt"/>
          <a:ea typeface="+mn-ea"/>
          <a:cs typeface="+mn-cs"/>
        </a:defRPr>
      </a:lvl1pPr>
      <a:lvl2pPr marL="640080" indent="-274320" algn="l" defTabSz="914400" rtl="0" eaLnBrk="1" latinLnBrk="0" hangingPunct="1">
        <a:spcBef>
          <a:spcPct val="20000"/>
        </a:spcBef>
        <a:buClr>
          <a:schemeClr val="accent1"/>
        </a:buClr>
        <a:buSzPct val="76000"/>
        <a:buFont typeface="Wingdings 2" pitchFamily="18" charset="2"/>
        <a:buChar char=""/>
        <a:defRPr sz="2200" kern="1200">
          <a:solidFill>
            <a:schemeClr val="tx2"/>
          </a:solidFill>
          <a:latin typeface="+mn-lt"/>
          <a:ea typeface="+mn-ea"/>
          <a:cs typeface="+mn-cs"/>
        </a:defRPr>
      </a:lvl2pPr>
      <a:lvl3pPr marL="914400" indent="-228600" algn="l" defTabSz="914400" rtl="0" eaLnBrk="1" latinLnBrk="0" hangingPunct="1">
        <a:spcBef>
          <a:spcPct val="20000"/>
        </a:spcBef>
        <a:buClr>
          <a:schemeClr val="accent1"/>
        </a:buClr>
        <a:buSzPct val="76000"/>
        <a:buFont typeface="Wingdings 2" pitchFamily="18" charset="2"/>
        <a:buChar char=""/>
        <a:defRPr sz="2000" kern="1200">
          <a:solidFill>
            <a:schemeClr val="tx2"/>
          </a:solidFill>
          <a:latin typeface="+mn-lt"/>
          <a:ea typeface="+mn-ea"/>
          <a:cs typeface="+mn-cs"/>
        </a:defRPr>
      </a:lvl3pPr>
      <a:lvl4pPr marL="1124712" indent="-228600" algn="l" defTabSz="914400" rtl="0" eaLnBrk="1" latinLnBrk="0" hangingPunct="1">
        <a:spcBef>
          <a:spcPct val="20000"/>
        </a:spcBef>
        <a:buClr>
          <a:schemeClr val="accent1"/>
        </a:buClr>
        <a:buSzPct val="76000"/>
        <a:buFont typeface="Wingdings 2" pitchFamily="18" charset="2"/>
        <a:buChar char=""/>
        <a:defRPr sz="1800" kern="1200">
          <a:solidFill>
            <a:schemeClr val="tx2"/>
          </a:solidFill>
          <a:latin typeface="+mn-lt"/>
          <a:ea typeface="+mn-ea"/>
          <a:cs typeface="+mn-cs"/>
        </a:defRPr>
      </a:lvl4pPr>
      <a:lvl5pPr marL="1325880" indent="-228600" algn="l" defTabSz="914400" rtl="0" eaLnBrk="1" latinLnBrk="0" hangingPunct="1">
        <a:spcBef>
          <a:spcPct val="20000"/>
        </a:spcBef>
        <a:buClr>
          <a:schemeClr val="accent1"/>
        </a:buClr>
        <a:buSzPct val="76000"/>
        <a:buFont typeface="Wingdings 2" pitchFamily="18" charset="2"/>
        <a:buChar char=""/>
        <a:defRPr sz="1600" kern="1200" baseline="0">
          <a:solidFill>
            <a:schemeClr val="tx2"/>
          </a:solidFill>
          <a:latin typeface="+mn-lt"/>
          <a:ea typeface="+mn-ea"/>
          <a:cs typeface="+mn-cs"/>
        </a:defRPr>
      </a:lvl5pPr>
      <a:lvl6pPr marL="1517904"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6pPr>
      <a:lvl7pPr marL="1719072"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7pPr>
      <a:lvl8pPr marL="1920240"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8pPr>
      <a:lvl9pPr marL="2121408"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www.teachthought.com/technology/15-assistive-technology-tools-resources-for-students-with-disabilities/" TargetMode="External"/><Relationship Id="rId2" Type="http://schemas.openxmlformats.org/officeDocument/2006/relationships/notesSlide" Target="../notesSlides/notesSlide7.xml"/><Relationship Id="rId1" Type="http://schemas.openxmlformats.org/officeDocument/2006/relationships/slideLayout" Target="../slideLayouts/slideLayout2.xml"/><Relationship Id="rId5" Type="http://schemas.openxmlformats.org/officeDocument/2006/relationships/hyperlink" Target="http://www.readingrockets.org/article/assistive-technology-kids-learning-disabilities-overview" TargetMode="External"/><Relationship Id="rId4" Type="http://schemas.openxmlformats.org/officeDocument/2006/relationships/hyperlink" Target="http://www.specialeducationguide.com/pre-k-12/tools-and-research/7-apps-to-use-as-assistive-technology/"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Assistive Math Technologies</a:t>
            </a:r>
            <a:endParaRPr lang="en-US" dirty="0"/>
          </a:p>
        </p:txBody>
      </p:sp>
      <p:sp>
        <p:nvSpPr>
          <p:cNvPr id="3" name="Subtitle 2"/>
          <p:cNvSpPr>
            <a:spLocks noGrp="1"/>
          </p:cNvSpPr>
          <p:nvPr>
            <p:ph type="subTitle" idx="1"/>
          </p:nvPr>
        </p:nvSpPr>
        <p:spPr/>
        <p:txBody>
          <a:bodyPr/>
          <a:lstStyle/>
          <a:p>
            <a:r>
              <a:rPr lang="en-US" dirty="0" smtClean="0">
                <a:solidFill>
                  <a:schemeClr val="tx1"/>
                </a:solidFill>
              </a:rPr>
              <a:t>Student’s Name</a:t>
            </a:r>
          </a:p>
          <a:p>
            <a:r>
              <a:rPr lang="en-US" dirty="0" smtClean="0">
                <a:solidFill>
                  <a:schemeClr val="tx1"/>
                </a:solidFill>
              </a:rPr>
              <a:t>Institutional Affiliation</a:t>
            </a:r>
            <a:endParaRPr lang="en-US" dirty="0">
              <a:solidFill>
                <a:schemeClr val="tx1"/>
              </a:solidFill>
            </a:endParaRPr>
          </a:p>
        </p:txBody>
      </p:sp>
    </p:spTree>
    <p:extLst>
      <p:ext uri="{BB962C8B-B14F-4D97-AF65-F5344CB8AC3E}">
        <p14:creationId xmlns:p14="http://schemas.microsoft.com/office/powerpoint/2010/main" val="152590395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Introduction </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According to NEA, the U.S enrollment for students with special needs or for special education has increased by 30% in the past decade </a:t>
            </a:r>
            <a:r>
              <a:rPr lang="en-US" baseline="0" dirty="0" smtClean="0"/>
              <a:t>(</a:t>
            </a:r>
            <a:r>
              <a:rPr lang="en-US" dirty="0" err="1" smtClean="0"/>
              <a:t>Neese</a:t>
            </a:r>
            <a:r>
              <a:rPr lang="en-US" dirty="0" smtClean="0"/>
              <a:t>, 2015)</a:t>
            </a:r>
            <a:r>
              <a:rPr lang="en-US" dirty="0" smtClean="0"/>
              <a:t>. </a:t>
            </a:r>
          </a:p>
          <a:p>
            <a:r>
              <a:rPr lang="en-US" dirty="0" smtClean="0"/>
              <a:t>However, the supply of special education teachers and instructors has not been adequate.</a:t>
            </a:r>
          </a:p>
          <a:p>
            <a:r>
              <a:rPr lang="en-US" dirty="0" smtClean="0"/>
              <a:t>A key solution for this issue is assistive technologies to enable students with exceptionalities learn effectively. </a:t>
            </a:r>
            <a:endParaRPr lang="en-US" dirty="0"/>
          </a:p>
        </p:txBody>
      </p:sp>
    </p:spTree>
    <p:extLst>
      <p:ext uri="{BB962C8B-B14F-4D97-AF65-F5344CB8AC3E}">
        <p14:creationId xmlns:p14="http://schemas.microsoft.com/office/powerpoint/2010/main" val="252565421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High-tech Technologies: Text to Speech</a:t>
            </a:r>
            <a:endParaRPr lang="en-US" dirty="0"/>
          </a:p>
        </p:txBody>
      </p:sp>
      <p:sp>
        <p:nvSpPr>
          <p:cNvPr id="3" name="Content Placeholder 2"/>
          <p:cNvSpPr>
            <a:spLocks noGrp="1"/>
          </p:cNvSpPr>
          <p:nvPr>
            <p:ph idx="1"/>
          </p:nvPr>
        </p:nvSpPr>
        <p:spPr/>
        <p:txBody>
          <a:bodyPr/>
          <a:lstStyle/>
          <a:p>
            <a:r>
              <a:rPr lang="en-US" dirty="0" smtClean="0"/>
              <a:t>Text-to-speech (TTS) software converts written text into speech </a:t>
            </a:r>
            <a:r>
              <a:rPr lang="en-US" baseline="0" dirty="0" smtClean="0"/>
              <a:t>(</a:t>
            </a:r>
            <a:r>
              <a:rPr lang="en-US" dirty="0" err="1" smtClean="0"/>
              <a:t>Neese</a:t>
            </a:r>
            <a:r>
              <a:rPr lang="en-US" dirty="0" smtClean="0"/>
              <a:t>, 2015)</a:t>
            </a:r>
            <a:r>
              <a:rPr lang="en-US" dirty="0" smtClean="0"/>
              <a:t>. </a:t>
            </a:r>
          </a:p>
          <a:p>
            <a:r>
              <a:rPr lang="en-US" dirty="0" smtClean="0"/>
              <a:t>Helps students with dyslexia, blindness, and visual impairment among others. </a:t>
            </a:r>
          </a:p>
          <a:p>
            <a:r>
              <a:rPr lang="en-US" dirty="0" smtClean="0"/>
              <a:t>allows student to understand written words without assistance of others. </a:t>
            </a:r>
            <a:endParaRPr lang="en-US" dirty="0"/>
          </a:p>
        </p:txBody>
      </p:sp>
    </p:spTree>
    <p:extLst>
      <p:ext uri="{BB962C8B-B14F-4D97-AF65-F5344CB8AC3E}">
        <p14:creationId xmlns:p14="http://schemas.microsoft.com/office/powerpoint/2010/main" val="396909021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High-tech: Talking Calculator</a:t>
            </a:r>
            <a:endParaRPr lang="en-US" dirty="0"/>
          </a:p>
        </p:txBody>
      </p:sp>
      <p:sp>
        <p:nvSpPr>
          <p:cNvPr id="3" name="Content Placeholder 2"/>
          <p:cNvSpPr>
            <a:spLocks noGrp="1"/>
          </p:cNvSpPr>
          <p:nvPr>
            <p:ph idx="1"/>
          </p:nvPr>
        </p:nvSpPr>
        <p:spPr/>
        <p:txBody>
          <a:bodyPr>
            <a:normAutofit lnSpcReduction="10000"/>
          </a:bodyPr>
          <a:lstStyle/>
          <a:p>
            <a:r>
              <a:rPr lang="en-US" dirty="0" smtClean="0"/>
              <a:t>Has a built-in speech synthesizer.</a:t>
            </a:r>
          </a:p>
          <a:p>
            <a:r>
              <a:rPr lang="en-US" dirty="0" smtClean="0"/>
              <a:t>Reads loud every operation, number, symbol key the user presses </a:t>
            </a:r>
            <a:r>
              <a:rPr lang="en-US" baseline="0" dirty="0" smtClean="0"/>
              <a:t>(</a:t>
            </a:r>
            <a:r>
              <a:rPr lang="en-US" dirty="0" err="1" smtClean="0"/>
              <a:t>Raskind</a:t>
            </a:r>
            <a:r>
              <a:rPr lang="en-US" dirty="0" smtClean="0"/>
              <a:t> &amp; Stanberry, 2015)</a:t>
            </a:r>
            <a:r>
              <a:rPr lang="en-US" dirty="0" smtClean="0"/>
              <a:t>. </a:t>
            </a:r>
          </a:p>
          <a:p>
            <a:r>
              <a:rPr lang="en-US" dirty="0" smtClean="0"/>
              <a:t>Can help student’s with visual disabilities and learning or intellectual exceptionalities. </a:t>
            </a:r>
          </a:p>
          <a:p>
            <a:r>
              <a:rPr lang="en-US" dirty="0" smtClean="0"/>
              <a:t>Helps students to complete math queries while confirming answers. </a:t>
            </a:r>
            <a:endParaRPr lang="en-US" dirty="0"/>
          </a:p>
        </p:txBody>
      </p:sp>
    </p:spTree>
    <p:extLst>
      <p:ext uri="{BB962C8B-B14F-4D97-AF65-F5344CB8AC3E}">
        <p14:creationId xmlns:p14="http://schemas.microsoft.com/office/powerpoint/2010/main" val="411544087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High-tech: Virtual </a:t>
            </a:r>
            <a:r>
              <a:rPr lang="en-US" dirty="0" err="1" smtClean="0"/>
              <a:t>Manipulatives</a:t>
            </a:r>
            <a:endParaRPr lang="en-US" dirty="0"/>
          </a:p>
        </p:txBody>
      </p:sp>
      <p:sp>
        <p:nvSpPr>
          <p:cNvPr id="3" name="Content Placeholder 2"/>
          <p:cNvSpPr>
            <a:spLocks noGrp="1"/>
          </p:cNvSpPr>
          <p:nvPr>
            <p:ph idx="1"/>
          </p:nvPr>
        </p:nvSpPr>
        <p:spPr/>
        <p:txBody>
          <a:bodyPr/>
          <a:lstStyle/>
          <a:p>
            <a:r>
              <a:rPr lang="en-US" dirty="0" smtClean="0"/>
              <a:t>Apply visuals  for math instruction. </a:t>
            </a:r>
          </a:p>
          <a:p>
            <a:r>
              <a:rPr lang="en-US" dirty="0" smtClean="0"/>
              <a:t>Include all types of </a:t>
            </a:r>
            <a:r>
              <a:rPr lang="en-US" dirty="0" err="1" smtClean="0"/>
              <a:t>manipulatives</a:t>
            </a:r>
            <a:r>
              <a:rPr lang="en-US" dirty="0" smtClean="0"/>
              <a:t> in math.</a:t>
            </a:r>
          </a:p>
          <a:p>
            <a:r>
              <a:rPr lang="en-US" dirty="0" smtClean="0"/>
              <a:t>Can help students with special needs. </a:t>
            </a:r>
          </a:p>
          <a:p>
            <a:r>
              <a:rPr lang="en-US" dirty="0" smtClean="0"/>
              <a:t>It conforms to basic standards based on its ability to access math tools/objects virtually </a:t>
            </a:r>
            <a:r>
              <a:rPr lang="en-US" baseline="0" dirty="0" smtClean="0"/>
              <a:t>(</a:t>
            </a:r>
            <a:r>
              <a:rPr lang="en-US" dirty="0" smtClean="0"/>
              <a:t>Special Education Guide, 2016)</a:t>
            </a:r>
            <a:r>
              <a:rPr lang="en-US" dirty="0" smtClean="0"/>
              <a:t>.</a:t>
            </a:r>
          </a:p>
          <a:p>
            <a:r>
              <a:rPr lang="en-US" dirty="0" smtClean="0"/>
              <a:t>Students can assess and plan for their lessons. </a:t>
            </a:r>
            <a:endParaRPr lang="en-US" dirty="0"/>
          </a:p>
        </p:txBody>
      </p:sp>
    </p:spTree>
    <p:extLst>
      <p:ext uri="{BB962C8B-B14F-4D97-AF65-F5344CB8AC3E}">
        <p14:creationId xmlns:p14="http://schemas.microsoft.com/office/powerpoint/2010/main" val="35152979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Low-tech: FM Systems</a:t>
            </a:r>
            <a:endParaRPr lang="en-US" dirty="0"/>
          </a:p>
        </p:txBody>
      </p:sp>
      <p:sp>
        <p:nvSpPr>
          <p:cNvPr id="3" name="Content Placeholder 2"/>
          <p:cNvSpPr>
            <a:spLocks noGrp="1"/>
          </p:cNvSpPr>
          <p:nvPr>
            <p:ph idx="1"/>
          </p:nvPr>
        </p:nvSpPr>
        <p:spPr/>
        <p:txBody>
          <a:bodyPr/>
          <a:lstStyle/>
          <a:p>
            <a:r>
              <a:rPr lang="en-US" dirty="0" smtClean="0"/>
              <a:t>Use radio broadcast technology </a:t>
            </a:r>
            <a:r>
              <a:rPr lang="en-US" baseline="0" dirty="0" smtClean="0"/>
              <a:t>(</a:t>
            </a:r>
            <a:r>
              <a:rPr lang="en-US" dirty="0" err="1" smtClean="0"/>
              <a:t>Neese</a:t>
            </a:r>
            <a:r>
              <a:rPr lang="en-US" dirty="0" smtClean="0"/>
              <a:t>, 2015)</a:t>
            </a:r>
            <a:r>
              <a:rPr lang="en-US" dirty="0" smtClean="0"/>
              <a:t>.</a:t>
            </a:r>
          </a:p>
          <a:p>
            <a:r>
              <a:rPr lang="en-US" dirty="0" smtClean="0"/>
              <a:t>Helps students with hearing loss or impairments.</a:t>
            </a:r>
          </a:p>
          <a:p>
            <a:r>
              <a:rPr lang="en-US" dirty="0" smtClean="0"/>
              <a:t>Enables students to effectively focus on the instructor. </a:t>
            </a:r>
            <a:endParaRPr lang="en-US" dirty="0"/>
          </a:p>
        </p:txBody>
      </p:sp>
    </p:spTree>
    <p:extLst>
      <p:ext uri="{BB962C8B-B14F-4D97-AF65-F5344CB8AC3E}">
        <p14:creationId xmlns:p14="http://schemas.microsoft.com/office/powerpoint/2010/main" val="119118872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Low-tech: Sip-and Puff Systems</a:t>
            </a:r>
            <a:endParaRPr lang="en-US" dirty="0"/>
          </a:p>
        </p:txBody>
      </p:sp>
      <p:sp>
        <p:nvSpPr>
          <p:cNvPr id="3" name="Content Placeholder 2"/>
          <p:cNvSpPr>
            <a:spLocks noGrp="1"/>
          </p:cNvSpPr>
          <p:nvPr>
            <p:ph idx="1"/>
          </p:nvPr>
        </p:nvSpPr>
        <p:spPr/>
        <p:txBody>
          <a:bodyPr>
            <a:normAutofit lnSpcReduction="10000"/>
          </a:bodyPr>
          <a:lstStyle/>
          <a:p>
            <a:r>
              <a:rPr lang="en-US" dirty="0" smtClean="0"/>
              <a:t>Switch devices that replace mouse or keyboard </a:t>
            </a:r>
            <a:r>
              <a:rPr lang="en-US" baseline="0" dirty="0" smtClean="0"/>
              <a:t>(</a:t>
            </a:r>
            <a:r>
              <a:rPr lang="en-US" dirty="0" err="1" smtClean="0"/>
              <a:t>Neese</a:t>
            </a:r>
            <a:r>
              <a:rPr lang="en-US" dirty="0" smtClean="0"/>
              <a:t>, 2015)</a:t>
            </a:r>
            <a:r>
              <a:rPr lang="en-US" dirty="0" smtClean="0"/>
              <a:t>.</a:t>
            </a:r>
          </a:p>
          <a:p>
            <a:r>
              <a:rPr lang="en-US" dirty="0" smtClean="0"/>
              <a:t>Help students with mobility challenges. </a:t>
            </a:r>
          </a:p>
          <a:p>
            <a:r>
              <a:rPr lang="en-US" dirty="0" smtClean="0"/>
              <a:t>Students can use their mouth, chin, legs, or hands to control computers </a:t>
            </a:r>
            <a:r>
              <a:rPr lang="en-US" baseline="0" dirty="0" smtClean="0"/>
              <a:t>(</a:t>
            </a:r>
            <a:r>
              <a:rPr lang="en-US" dirty="0" err="1" smtClean="0"/>
              <a:t>Neese</a:t>
            </a:r>
            <a:r>
              <a:rPr lang="en-US" dirty="0" smtClean="0"/>
              <a:t>, 2015)</a:t>
            </a:r>
            <a:r>
              <a:rPr lang="en-US" dirty="0" smtClean="0"/>
              <a:t>. </a:t>
            </a:r>
          </a:p>
          <a:p>
            <a:r>
              <a:rPr lang="en-US" dirty="0" smtClean="0"/>
              <a:t>Enables math’s students plan </a:t>
            </a:r>
            <a:r>
              <a:rPr lang="en-US" dirty="0" err="1" smtClean="0"/>
              <a:t>andd</a:t>
            </a:r>
            <a:r>
              <a:rPr lang="en-US" dirty="0" smtClean="0"/>
              <a:t> use other assistive technologies such as virtual </a:t>
            </a:r>
            <a:r>
              <a:rPr lang="en-US" dirty="0" err="1" smtClean="0"/>
              <a:t>manipulatives</a:t>
            </a:r>
            <a:r>
              <a:rPr lang="en-US" dirty="0" smtClean="0"/>
              <a:t>. </a:t>
            </a:r>
            <a:endParaRPr lang="en-US" dirty="0"/>
          </a:p>
        </p:txBody>
      </p:sp>
    </p:spTree>
    <p:extLst>
      <p:ext uri="{BB962C8B-B14F-4D97-AF65-F5344CB8AC3E}">
        <p14:creationId xmlns:p14="http://schemas.microsoft.com/office/powerpoint/2010/main" val="107594399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Low-Tech: Math Simulations</a:t>
            </a:r>
            <a:endParaRPr lang="en-US" dirty="0"/>
          </a:p>
        </p:txBody>
      </p:sp>
      <p:sp>
        <p:nvSpPr>
          <p:cNvPr id="3" name="Content Placeholder 2"/>
          <p:cNvSpPr>
            <a:spLocks noGrp="1"/>
          </p:cNvSpPr>
          <p:nvPr>
            <p:ph idx="1"/>
          </p:nvPr>
        </p:nvSpPr>
        <p:spPr/>
        <p:txBody>
          <a:bodyPr/>
          <a:lstStyle/>
          <a:p>
            <a:r>
              <a:rPr lang="en-US" dirty="0" smtClean="0"/>
              <a:t>Visual math’s concepts </a:t>
            </a:r>
            <a:r>
              <a:rPr lang="en-US" baseline="0" dirty="0" smtClean="0"/>
              <a:t>(</a:t>
            </a:r>
            <a:r>
              <a:rPr lang="en-US" dirty="0" err="1" smtClean="0"/>
              <a:t>Neese</a:t>
            </a:r>
            <a:r>
              <a:rPr lang="en-US" dirty="0" smtClean="0"/>
              <a:t>, 2015)</a:t>
            </a:r>
            <a:r>
              <a:rPr lang="en-US" dirty="0" smtClean="0"/>
              <a:t>.</a:t>
            </a:r>
          </a:p>
          <a:p>
            <a:r>
              <a:rPr lang="en-US" dirty="0" smtClean="0"/>
              <a:t>Relies on video and visual technology.</a:t>
            </a:r>
          </a:p>
          <a:p>
            <a:r>
              <a:rPr lang="en-US" dirty="0" smtClean="0"/>
              <a:t>Can assist students with special needs to understand math concepts.</a:t>
            </a:r>
          </a:p>
          <a:p>
            <a:r>
              <a:rPr lang="en-US" dirty="0" smtClean="0"/>
              <a:t>Offers clear instruction for students.</a:t>
            </a:r>
            <a:endParaRPr lang="en-US" dirty="0"/>
          </a:p>
        </p:txBody>
      </p:sp>
    </p:spTree>
    <p:extLst>
      <p:ext uri="{BB962C8B-B14F-4D97-AF65-F5344CB8AC3E}">
        <p14:creationId xmlns:p14="http://schemas.microsoft.com/office/powerpoint/2010/main" val="211755389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References </a:t>
            </a:r>
            <a:endParaRPr lang="en-US" dirty="0"/>
          </a:p>
        </p:txBody>
      </p:sp>
      <p:sp>
        <p:nvSpPr>
          <p:cNvPr id="3" name="Content Placeholder 2"/>
          <p:cNvSpPr>
            <a:spLocks noGrp="1"/>
          </p:cNvSpPr>
          <p:nvPr>
            <p:ph idx="1"/>
          </p:nvPr>
        </p:nvSpPr>
        <p:spPr/>
        <p:txBody>
          <a:bodyPr>
            <a:normAutofit fontScale="70000" lnSpcReduction="20000"/>
          </a:bodyPr>
          <a:lstStyle/>
          <a:p>
            <a:r>
              <a:rPr lang="en-US" dirty="0" err="1" smtClean="0"/>
              <a:t>Neese</a:t>
            </a:r>
            <a:r>
              <a:rPr lang="en-US" dirty="0" smtClean="0"/>
              <a:t>, B., (2015). </a:t>
            </a:r>
            <a:r>
              <a:rPr lang="en-US" i="1" dirty="0" smtClean="0"/>
              <a:t>15 Assistive Technology Tools &amp; Resources For Students With Disabilities</a:t>
            </a:r>
            <a:r>
              <a:rPr lang="en-US" dirty="0" smtClean="0"/>
              <a:t>. Retrieved from </a:t>
            </a:r>
            <a:r>
              <a:rPr lang="en-US" dirty="0" smtClean="0">
                <a:hlinkClick r:id="rId3"/>
              </a:rPr>
              <a:t>http://www.teachthought.com/technology/15-assistive-technology-tools-resources-for-students-with-disabilities/</a:t>
            </a:r>
            <a:endParaRPr lang="en-US" dirty="0" smtClean="0"/>
          </a:p>
          <a:p>
            <a:r>
              <a:rPr lang="en-US" dirty="0" smtClean="0"/>
              <a:t>Special Education Guide, (2016). </a:t>
            </a:r>
            <a:r>
              <a:rPr lang="en-US" i="1" dirty="0" smtClean="0"/>
              <a:t>7 Apps to Use as Assistive Technology</a:t>
            </a:r>
            <a:r>
              <a:rPr lang="en-US" dirty="0" smtClean="0"/>
              <a:t>. Retrieved from </a:t>
            </a:r>
            <a:r>
              <a:rPr lang="en-US" dirty="0" smtClean="0">
                <a:hlinkClick r:id="rId4"/>
              </a:rPr>
              <a:t>http://www.specialeducationguide.com/pre-k-12/tools-and-research/7-apps-to-use-as-assistive-technology/</a:t>
            </a:r>
            <a:endParaRPr lang="en-US" dirty="0" smtClean="0"/>
          </a:p>
          <a:p>
            <a:r>
              <a:rPr lang="en-US" dirty="0" err="1" smtClean="0"/>
              <a:t>Raskind</a:t>
            </a:r>
            <a:r>
              <a:rPr lang="en-US" dirty="0" smtClean="0"/>
              <a:t>, M. &amp; Stanberry, K., (2015). </a:t>
            </a:r>
            <a:r>
              <a:rPr lang="en-US" i="1" dirty="0"/>
              <a:t>Assistive Technology for Kids with Learning Disabilities: An </a:t>
            </a:r>
            <a:r>
              <a:rPr lang="en-US" i="1" dirty="0" smtClean="0"/>
              <a:t>Overview</a:t>
            </a:r>
            <a:r>
              <a:rPr lang="en-US" dirty="0" smtClean="0"/>
              <a:t>. Retrieved from </a:t>
            </a:r>
            <a:r>
              <a:rPr lang="en-US" dirty="0" smtClean="0">
                <a:hlinkClick r:id="rId5"/>
              </a:rPr>
              <a:t>http://www.readingrockets.org/article/assistive-technology-kids-learning-disabilities-overview</a:t>
            </a:r>
            <a:endParaRPr lang="en-US" dirty="0" smtClean="0"/>
          </a:p>
          <a:p>
            <a:endParaRPr lang="en-US" dirty="0"/>
          </a:p>
          <a:p>
            <a:endParaRPr lang="en-US" dirty="0"/>
          </a:p>
        </p:txBody>
      </p:sp>
    </p:spTree>
    <p:extLst>
      <p:ext uri="{BB962C8B-B14F-4D97-AF65-F5344CB8AC3E}">
        <p14:creationId xmlns:p14="http://schemas.microsoft.com/office/powerpoint/2010/main" val="4013560189"/>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ustin">
  <a:themeElements>
    <a:clrScheme name="Austin">
      <a:dk1>
        <a:sysClr val="windowText" lastClr="000000"/>
      </a:dk1>
      <a:lt1>
        <a:sysClr val="window" lastClr="FFFFFF"/>
      </a:lt1>
      <a:dk2>
        <a:srgbClr val="3E3D2D"/>
      </a:dk2>
      <a:lt2>
        <a:srgbClr val="CAF278"/>
      </a:lt2>
      <a:accent1>
        <a:srgbClr val="94C600"/>
      </a:accent1>
      <a:accent2>
        <a:srgbClr val="71685A"/>
      </a:accent2>
      <a:accent3>
        <a:srgbClr val="FF6700"/>
      </a:accent3>
      <a:accent4>
        <a:srgbClr val="909465"/>
      </a:accent4>
      <a:accent5>
        <a:srgbClr val="956B43"/>
      </a:accent5>
      <a:accent6>
        <a:srgbClr val="FEA022"/>
      </a:accent6>
      <a:hlink>
        <a:srgbClr val="E68200"/>
      </a:hlink>
      <a:folHlink>
        <a:srgbClr val="FFA94A"/>
      </a:folHlink>
    </a:clrScheme>
    <a:fontScheme name="Austin">
      <a:maj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Austin">
      <a:fillStyleLst>
        <a:solidFill>
          <a:schemeClr val="phClr"/>
        </a:solidFill>
        <a:gradFill rotWithShape="1">
          <a:gsLst>
            <a:gs pos="0">
              <a:schemeClr val="phClr">
                <a:tint val="20000"/>
                <a:satMod val="180000"/>
                <a:lumMod val="98000"/>
              </a:schemeClr>
            </a:gs>
            <a:gs pos="40000">
              <a:schemeClr val="phClr">
                <a:tint val="30000"/>
                <a:satMod val="260000"/>
                <a:lumMod val="84000"/>
              </a:schemeClr>
            </a:gs>
            <a:gs pos="100000">
              <a:schemeClr val="phClr">
                <a:tint val="100000"/>
                <a:satMod val="110000"/>
                <a:lumMod val="100000"/>
              </a:schemeClr>
            </a:gs>
          </a:gsLst>
          <a:lin ang="5040000" scaled="1"/>
        </a:gradFill>
        <a:gradFill rotWithShape="1">
          <a:gsLst>
            <a:gs pos="0">
              <a:schemeClr val="phClr"/>
            </a:gs>
            <a:gs pos="100000">
              <a:schemeClr val="phClr">
                <a:shade val="75000"/>
                <a:satMod val="120000"/>
                <a:lumMod val="9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scene3d>
            <a:camera prst="orthographicFront">
              <a:rot lat="0" lon="0" rev="0"/>
            </a:camera>
            <a:lightRig rig="threePt" dir="tl">
              <a:rot lat="0" lon="0" rev="20400000"/>
            </a:lightRig>
          </a:scene3d>
          <a:sp3d>
            <a:bevelT w="50800" h="12700" prst="softRound"/>
          </a:sp3d>
        </a:effectStyle>
        <a:effectStyle>
          <a:effectLst>
            <a:outerShdw blurRad="44450" dist="50800" dir="5400000" sx="96000" rotWithShape="0">
              <a:srgbClr val="000000">
                <a:alpha val="34000"/>
              </a:srgbClr>
            </a:outerShdw>
          </a:effectLst>
          <a:scene3d>
            <a:camera prst="orthographicFront">
              <a:rot lat="0" lon="0" rev="0"/>
            </a:camera>
            <a:lightRig rig="threePt" dir="tl">
              <a:rot lat="0" lon="0" rev="20400000"/>
            </a:lightRig>
          </a:scene3d>
          <a:sp3d contourW="15875" prstMaterial="metal">
            <a:bevelT w="101600" h="25400" prst="softRound"/>
            <a:contourClr>
              <a:schemeClr val="phClr">
                <a:shade val="30000"/>
              </a:schemeClr>
            </a:contourClr>
          </a:sp3d>
        </a:effectStyle>
      </a:effectStyleLst>
      <a:bgFillStyleLst>
        <a:solidFill>
          <a:schemeClr val="phClr"/>
        </a:solidFill>
        <a:gradFill rotWithShape="1">
          <a:gsLst>
            <a:gs pos="0">
              <a:schemeClr val="phClr">
                <a:shade val="94000"/>
                <a:satMod val="114000"/>
                <a:lumMod val="96000"/>
              </a:schemeClr>
            </a:gs>
            <a:gs pos="62000">
              <a:schemeClr val="phClr">
                <a:tint val="92000"/>
                <a:shade val="66000"/>
                <a:satMod val="110000"/>
                <a:lumMod val="80000"/>
              </a:schemeClr>
            </a:gs>
            <a:gs pos="100000">
              <a:schemeClr val="phClr">
                <a:tint val="89000"/>
                <a:shade val="62000"/>
                <a:satMod val="110000"/>
                <a:lumMod val="72000"/>
              </a:schemeClr>
            </a:gs>
          </a:gsLst>
          <a:lin ang="5400000" scaled="0"/>
        </a:gradFill>
        <a:blipFill rotWithShape="1">
          <a:blip xmlns:r="http://schemas.openxmlformats.org/officeDocument/2006/relationships" r:embed="rId1">
            <a:duotone>
              <a:schemeClr val="phClr">
                <a:tint val="80000"/>
                <a:shade val="58000"/>
              </a:schemeClr>
              <a:schemeClr val="phClr">
                <a:tint val="73000"/>
                <a:shade val="68000"/>
                <a:satMod val="15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Austin</Template>
  <TotalTime>96</TotalTime>
  <Words>975</Words>
  <Application>Microsoft Office PowerPoint</Application>
  <PresentationFormat>On-screen Show (4:3)</PresentationFormat>
  <Paragraphs>54</Paragraphs>
  <Slides>9</Slides>
  <Notes>7</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Austin</vt:lpstr>
      <vt:lpstr>Assistive Math Technologies</vt:lpstr>
      <vt:lpstr>Introduction </vt:lpstr>
      <vt:lpstr>High-tech Technologies: Text to Speech</vt:lpstr>
      <vt:lpstr>High-tech: Talking Calculator</vt:lpstr>
      <vt:lpstr>High-tech: Virtual Manipulatives</vt:lpstr>
      <vt:lpstr>Low-tech: FM Systems</vt:lpstr>
      <vt:lpstr>Low-tech: Sip-and Puff Systems</vt:lpstr>
      <vt:lpstr>Low-Tech: Math Simulations</vt:lpstr>
      <vt:lpstr>References </vt:lpstr>
    </vt:vector>
  </TitlesOfParts>
  <Company>HEAVEN KILLERS RELEASE GROUP</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Iskander</dc:creator>
  <cp:lastModifiedBy>Iskander</cp:lastModifiedBy>
  <cp:revision>31</cp:revision>
  <dcterms:created xsi:type="dcterms:W3CDTF">2017-09-02T09:49:58Z</dcterms:created>
  <dcterms:modified xsi:type="dcterms:W3CDTF">2017-09-02T11:25:59Z</dcterms:modified>
</cp:coreProperties>
</file>