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1506" autoAdjust="0"/>
  </p:normalViewPr>
  <p:slideViewPr>
    <p:cSldViewPr>
      <p:cViewPr varScale="1">
        <p:scale>
          <a:sx n="52" d="100"/>
          <a:sy n="52" d="100"/>
        </p:scale>
        <p:origin x="-1884"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13332E1-450C-4F45-AE73-CE6D949A001F}" type="datetimeFigureOut">
              <a:rPr lang="en-US" smtClean="0"/>
              <a:t>9/5/2017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A6065F1-D163-4AEC-85BB-D437817D85B6}" type="slidenum">
              <a:rPr lang="en-US" smtClean="0"/>
              <a:t>‹#›</a:t>
            </a:fld>
            <a:endParaRPr lang="en-US"/>
          </a:p>
        </p:txBody>
      </p:sp>
    </p:spTree>
    <p:extLst>
      <p:ext uri="{BB962C8B-B14F-4D97-AF65-F5344CB8AC3E}">
        <p14:creationId xmlns:p14="http://schemas.microsoft.com/office/powerpoint/2010/main" val="5586406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proposed program is the Child Support Enforcement program, sponsored</a:t>
            </a:r>
            <a:r>
              <a:rPr lang="en-US" baseline="0" dirty="0" smtClean="0"/>
              <a:t> by the Michigan Department of Health and Human Services. Its main target population are poor families with children aged between 7 and 18 years including teenagers and school-age children. </a:t>
            </a:r>
            <a:endParaRPr lang="en-US" dirty="0"/>
          </a:p>
        </p:txBody>
      </p:sp>
      <p:sp>
        <p:nvSpPr>
          <p:cNvPr id="4" name="Slide Number Placeholder 3"/>
          <p:cNvSpPr>
            <a:spLocks noGrp="1"/>
          </p:cNvSpPr>
          <p:nvPr>
            <p:ph type="sldNum" sz="quarter" idx="10"/>
          </p:nvPr>
        </p:nvSpPr>
        <p:spPr/>
        <p:txBody>
          <a:bodyPr/>
          <a:lstStyle/>
          <a:p>
            <a:fld id="{9A6065F1-D163-4AEC-85BB-D437817D85B6}" type="slidenum">
              <a:rPr lang="en-US" smtClean="0"/>
              <a:t>2</a:t>
            </a:fld>
            <a:endParaRPr lang="en-US"/>
          </a:p>
        </p:txBody>
      </p:sp>
    </p:spTree>
    <p:extLst>
      <p:ext uri="{BB962C8B-B14F-4D97-AF65-F5344CB8AC3E}">
        <p14:creationId xmlns:p14="http://schemas.microsoft.com/office/powerpoint/2010/main" val="7556492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main purpose of the program is empowering both poor and those paying for child support effective services that</a:t>
            </a:r>
            <a:r>
              <a:rPr lang="en-US" baseline="0" dirty="0" smtClean="0"/>
              <a:t> enable easier and effective resolutions to conflicts. By adopting a customer-oriented approach, the program will help parents arrange for both formal and informal child support services. This means that parents will be able to informally support their children based on the numerous benefits it offers in their development.  </a:t>
            </a:r>
            <a:endParaRPr lang="en-US" dirty="0"/>
          </a:p>
        </p:txBody>
      </p:sp>
      <p:sp>
        <p:nvSpPr>
          <p:cNvPr id="4" name="Slide Number Placeholder 3"/>
          <p:cNvSpPr>
            <a:spLocks noGrp="1"/>
          </p:cNvSpPr>
          <p:nvPr>
            <p:ph type="sldNum" sz="quarter" idx="10"/>
          </p:nvPr>
        </p:nvSpPr>
        <p:spPr/>
        <p:txBody>
          <a:bodyPr/>
          <a:lstStyle/>
          <a:p>
            <a:fld id="{9A6065F1-D163-4AEC-85BB-D437817D85B6}" type="slidenum">
              <a:rPr lang="en-US" smtClean="0"/>
              <a:t>3</a:t>
            </a:fld>
            <a:endParaRPr lang="en-US"/>
          </a:p>
        </p:txBody>
      </p:sp>
    </p:spTree>
    <p:extLst>
      <p:ext uri="{BB962C8B-B14F-4D97-AF65-F5344CB8AC3E}">
        <p14:creationId xmlns:p14="http://schemas.microsoft.com/office/powerpoint/2010/main" val="15945019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program in</a:t>
            </a:r>
            <a:r>
              <a:rPr lang="en-US" baseline="0" dirty="0" smtClean="0"/>
              <a:t> terms of both offering formal and informal ways for parents to pay or receive child support services helps with enhancing stability within a family. Most families in the U.S that receive child support often live in poverty especially for single parents. However, with monthly payments of about 200 to 400 USD, these families can become stable and uplifted from poverty (</a:t>
            </a:r>
            <a:r>
              <a:rPr lang="en-US" dirty="0" smtClean="0"/>
              <a:t>California Child Support, 2016)</a:t>
            </a:r>
            <a:r>
              <a:rPr lang="en-US" baseline="0" dirty="0" smtClean="0"/>
              <a:t>. The program also helps in enhancing development. Children grow through different stages questioning their own purpose as well as that of others. Parents can peacefully agree outside of court to support their child willingly enabling more time with both parents and a sense of accountability that boosts the child development </a:t>
            </a:r>
            <a:r>
              <a:rPr lang="en-US" baseline="0" dirty="0" smtClean="0"/>
              <a:t>poverty (</a:t>
            </a:r>
            <a:r>
              <a:rPr lang="en-US" dirty="0" smtClean="0"/>
              <a:t>California Child Support, 2016)</a:t>
            </a:r>
            <a:r>
              <a:rPr lang="en-US" baseline="0" dirty="0" smtClean="0"/>
              <a:t>. Lastly, both parents and children have reduced stress as they can depend on child support rather than struggling each month to foot the bills. </a:t>
            </a:r>
            <a:endParaRPr lang="en-US" dirty="0"/>
          </a:p>
        </p:txBody>
      </p:sp>
      <p:sp>
        <p:nvSpPr>
          <p:cNvPr id="4" name="Slide Number Placeholder 3"/>
          <p:cNvSpPr>
            <a:spLocks noGrp="1"/>
          </p:cNvSpPr>
          <p:nvPr>
            <p:ph type="sldNum" sz="quarter" idx="10"/>
          </p:nvPr>
        </p:nvSpPr>
        <p:spPr/>
        <p:txBody>
          <a:bodyPr/>
          <a:lstStyle/>
          <a:p>
            <a:fld id="{9A6065F1-D163-4AEC-85BB-D437817D85B6}" type="slidenum">
              <a:rPr lang="en-US" smtClean="0"/>
              <a:t>4</a:t>
            </a:fld>
            <a:endParaRPr lang="en-US"/>
          </a:p>
        </p:txBody>
      </p:sp>
    </p:spTree>
    <p:extLst>
      <p:ext uri="{BB962C8B-B14F-4D97-AF65-F5344CB8AC3E}">
        <p14:creationId xmlns:p14="http://schemas.microsoft.com/office/powerpoint/2010/main" val="5572031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main outcomes</a:t>
            </a:r>
            <a:r>
              <a:rPr lang="en-US" baseline="0" dirty="0" smtClean="0"/>
              <a:t> expected being with on-time and full-payment of child support. Most parents that receive child support lack the proper means to meet their financial needs. Enabling them access this support offers a better chance or opportunity for the children to develop </a:t>
            </a:r>
            <a:r>
              <a:rPr lang="en-US" baseline="0" dirty="0" smtClean="0"/>
              <a:t>poverty (</a:t>
            </a:r>
            <a:r>
              <a:rPr lang="en-US" dirty="0" smtClean="0"/>
              <a:t>California Child Support, 2016)</a:t>
            </a:r>
            <a:r>
              <a:rPr lang="en-US" baseline="0" dirty="0" smtClean="0"/>
              <a:t>. The program also aims at easier and effective conflict resolution between parents. This can be achieved by enabling informal child support services as well as a customer-oriented approach to child support services. This will likely increase the need for both parents to be in contact with their children. The main variables or measures include the amount paid in child support, number of custodial parents, development of children, and number of times separated parents come in contact with their children. </a:t>
            </a:r>
            <a:endParaRPr lang="en-US" dirty="0"/>
          </a:p>
        </p:txBody>
      </p:sp>
      <p:sp>
        <p:nvSpPr>
          <p:cNvPr id="4" name="Slide Number Placeholder 3"/>
          <p:cNvSpPr>
            <a:spLocks noGrp="1"/>
          </p:cNvSpPr>
          <p:nvPr>
            <p:ph type="sldNum" sz="quarter" idx="10"/>
          </p:nvPr>
        </p:nvSpPr>
        <p:spPr/>
        <p:txBody>
          <a:bodyPr/>
          <a:lstStyle/>
          <a:p>
            <a:fld id="{9A6065F1-D163-4AEC-85BB-D437817D85B6}" type="slidenum">
              <a:rPr lang="en-US" smtClean="0"/>
              <a:t>5</a:t>
            </a:fld>
            <a:endParaRPr lang="en-US"/>
          </a:p>
        </p:txBody>
      </p:sp>
    </p:spTree>
    <p:extLst>
      <p:ext uri="{BB962C8B-B14F-4D97-AF65-F5344CB8AC3E}">
        <p14:creationId xmlns:p14="http://schemas.microsoft.com/office/powerpoint/2010/main" val="18397234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child support program aligns to the theory of psychosocial development or how children</a:t>
            </a:r>
            <a:r>
              <a:rPr lang="en-US" baseline="0" dirty="0" smtClean="0"/>
              <a:t> develop with the social setting or interactions in their lives. School age children under go increased development in fitting in among their peers. This is where they seek the support of the parents to achieve certain accomplishments that they deem are necessary to fit into society. Moreover, as they grow up they tend to confide in people they are intimate with, which can lead to isolation. This program offers the option of informal child support that has been associated with increased behavioral development rather than formal child support. Overall, teenagers face increased challenges in getting to know who they are and the reasons for their challenges (</a:t>
            </a:r>
            <a:r>
              <a:rPr lang="en-US" dirty="0" smtClean="0"/>
              <a:t>National Conference of State Legislatures, 2012)</a:t>
            </a:r>
            <a:r>
              <a:rPr lang="en-US" baseline="0" dirty="0" smtClean="0"/>
              <a:t>. </a:t>
            </a:r>
            <a:endParaRPr lang="en-US" dirty="0"/>
          </a:p>
        </p:txBody>
      </p:sp>
      <p:sp>
        <p:nvSpPr>
          <p:cNvPr id="4" name="Slide Number Placeholder 3"/>
          <p:cNvSpPr>
            <a:spLocks noGrp="1"/>
          </p:cNvSpPr>
          <p:nvPr>
            <p:ph type="sldNum" sz="quarter" idx="10"/>
          </p:nvPr>
        </p:nvSpPr>
        <p:spPr/>
        <p:txBody>
          <a:bodyPr/>
          <a:lstStyle/>
          <a:p>
            <a:fld id="{9A6065F1-D163-4AEC-85BB-D437817D85B6}" type="slidenum">
              <a:rPr lang="en-US" smtClean="0"/>
              <a:t>6</a:t>
            </a:fld>
            <a:endParaRPr lang="en-US"/>
          </a:p>
        </p:txBody>
      </p:sp>
    </p:spTree>
    <p:extLst>
      <p:ext uri="{BB962C8B-B14F-4D97-AF65-F5344CB8AC3E}">
        <p14:creationId xmlns:p14="http://schemas.microsoft.com/office/powerpoint/2010/main" val="37797840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Research</a:t>
            </a:r>
            <a:r>
              <a:rPr lang="en-US" baseline="0" dirty="0" smtClean="0"/>
              <a:t> has illustrated that child support has reduced poverty among women and children in the U.S In 2010, about 4 million parents paid an estimated 24 billion in child support for children aged 21 years and below </a:t>
            </a:r>
            <a:r>
              <a:rPr lang="en-US" baseline="0" dirty="0" smtClean="0"/>
              <a:t>(</a:t>
            </a:r>
            <a:r>
              <a:rPr lang="en-US" dirty="0" smtClean="0"/>
              <a:t>Moses, 2013)</a:t>
            </a:r>
            <a:r>
              <a:rPr lang="en-US" baseline="0" dirty="0" smtClean="0"/>
              <a:t>. This reduced the poverty of most families. Additionally, the high number of father paying around $400 per month in child support are more likely to see their child once in a while to support their development </a:t>
            </a:r>
            <a:r>
              <a:rPr lang="en-US" baseline="0" dirty="0" smtClean="0"/>
              <a:t>(</a:t>
            </a:r>
            <a:r>
              <a:rPr lang="en-US" dirty="0" smtClean="0"/>
              <a:t>Moses, 2013)</a:t>
            </a:r>
            <a:r>
              <a:rPr lang="en-US" baseline="0" dirty="0" smtClean="0"/>
              <a:t>. Most men also face increased punishment for being too poor to afford child support or make the payments, the new program has the ability to set up informal child support agreements to support fairness. The country is also witnessing a growth in non-traditional families calling for new innovative ways. </a:t>
            </a:r>
            <a:endParaRPr lang="en-US" dirty="0"/>
          </a:p>
        </p:txBody>
      </p:sp>
      <p:sp>
        <p:nvSpPr>
          <p:cNvPr id="4" name="Slide Number Placeholder 3"/>
          <p:cNvSpPr>
            <a:spLocks noGrp="1"/>
          </p:cNvSpPr>
          <p:nvPr>
            <p:ph type="sldNum" sz="quarter" idx="10"/>
          </p:nvPr>
        </p:nvSpPr>
        <p:spPr/>
        <p:txBody>
          <a:bodyPr/>
          <a:lstStyle/>
          <a:p>
            <a:fld id="{9A6065F1-D163-4AEC-85BB-D437817D85B6}" type="slidenum">
              <a:rPr lang="en-US" smtClean="0"/>
              <a:t>7</a:t>
            </a:fld>
            <a:endParaRPr lang="en-US"/>
          </a:p>
        </p:txBody>
      </p:sp>
    </p:spTree>
    <p:extLst>
      <p:ext uri="{BB962C8B-B14F-4D97-AF65-F5344CB8AC3E}">
        <p14:creationId xmlns:p14="http://schemas.microsoft.com/office/powerpoint/2010/main" val="6456198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first modification is introducing informal child support where parents with disputes do not have to go to court to support their child. They can make out-of court arrangements that are informal, but helpful at the end of the day (</a:t>
            </a:r>
            <a:r>
              <a:rPr lang="en-US" dirty="0" smtClean="0"/>
              <a:t>Moses, 2013).</a:t>
            </a:r>
            <a:r>
              <a:rPr lang="en-US" baseline="0" dirty="0" smtClean="0"/>
              <a:t>. It is also key to consider fairness in terms of ensuring that those who pay child support are treated fairly and not being punished for not having any money. Parents can also get visitation assistance and universal mediation. </a:t>
            </a:r>
            <a:endParaRPr lang="en-US" dirty="0"/>
          </a:p>
        </p:txBody>
      </p:sp>
      <p:sp>
        <p:nvSpPr>
          <p:cNvPr id="4" name="Slide Number Placeholder 3"/>
          <p:cNvSpPr>
            <a:spLocks noGrp="1"/>
          </p:cNvSpPr>
          <p:nvPr>
            <p:ph type="sldNum" sz="quarter" idx="10"/>
          </p:nvPr>
        </p:nvSpPr>
        <p:spPr/>
        <p:txBody>
          <a:bodyPr/>
          <a:lstStyle/>
          <a:p>
            <a:fld id="{9A6065F1-D163-4AEC-85BB-D437817D85B6}" type="slidenum">
              <a:rPr lang="en-US" smtClean="0"/>
              <a:t>8</a:t>
            </a:fld>
            <a:endParaRPr lang="en-US"/>
          </a:p>
        </p:txBody>
      </p:sp>
    </p:spTree>
    <p:extLst>
      <p:ext uri="{BB962C8B-B14F-4D97-AF65-F5344CB8AC3E}">
        <p14:creationId xmlns:p14="http://schemas.microsoft.com/office/powerpoint/2010/main" val="26497594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Allowing parents</a:t>
            </a:r>
            <a:r>
              <a:rPr lang="en-US" baseline="0" dirty="0" smtClean="0"/>
              <a:t> to choose between formal and informal settlements on child support matters offers alternatives that could make it easier for families. Moreover, fairness and justice can only be served if such modifications are included. Visitation assistance can easily help a child to psychologically and socially develop since they can see both their parents more often. </a:t>
            </a:r>
          </a:p>
          <a:p>
            <a:endParaRPr lang="en-US" dirty="0"/>
          </a:p>
        </p:txBody>
      </p:sp>
      <p:sp>
        <p:nvSpPr>
          <p:cNvPr id="4" name="Slide Number Placeholder 3"/>
          <p:cNvSpPr>
            <a:spLocks noGrp="1"/>
          </p:cNvSpPr>
          <p:nvPr>
            <p:ph type="sldNum" sz="quarter" idx="10"/>
          </p:nvPr>
        </p:nvSpPr>
        <p:spPr/>
        <p:txBody>
          <a:bodyPr/>
          <a:lstStyle/>
          <a:p>
            <a:fld id="{9A6065F1-D163-4AEC-85BB-D437817D85B6}" type="slidenum">
              <a:rPr lang="en-US" smtClean="0"/>
              <a:t>9</a:t>
            </a:fld>
            <a:endParaRPr lang="en-US"/>
          </a:p>
        </p:txBody>
      </p:sp>
    </p:spTree>
    <p:extLst>
      <p:ext uri="{BB962C8B-B14F-4D97-AF65-F5344CB8AC3E}">
        <p14:creationId xmlns:p14="http://schemas.microsoft.com/office/powerpoint/2010/main" val="16932161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D7B574FB-F4D8-4907-87A9-B52D1D9F7E4B}" type="datetimeFigureOut">
              <a:rPr lang="en-US" smtClean="0"/>
              <a:t>9/5/2017</a:t>
            </a:fld>
            <a:endParaRPr lang="en-US"/>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n-US"/>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7D5EC784-0B9D-484F-BE78-008C6C43C753}" type="slidenum">
              <a:rPr lang="en-US" smtClean="0"/>
              <a:t>‹#›</a:t>
            </a:fld>
            <a:endParaRPr lang="en-US"/>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7B574FB-F4D8-4907-87A9-B52D1D9F7E4B}" type="datetimeFigureOut">
              <a:rPr lang="en-US" smtClean="0"/>
              <a:t>9/5/2017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5EC784-0B9D-484F-BE78-008C6C43C753}"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7B574FB-F4D8-4907-87A9-B52D1D9F7E4B}" type="datetimeFigureOut">
              <a:rPr lang="en-US" smtClean="0"/>
              <a:t>9/5/2017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5EC784-0B9D-484F-BE78-008C6C43C753}"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7B574FB-F4D8-4907-87A9-B52D1D9F7E4B}" type="datetimeFigureOut">
              <a:rPr lang="en-US" smtClean="0"/>
              <a:t>9/5/2017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5EC784-0B9D-484F-BE78-008C6C43C753}"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7B574FB-F4D8-4907-87A9-B52D1D9F7E4B}" type="datetimeFigureOut">
              <a:rPr lang="en-US" smtClean="0"/>
              <a:t>9/5/2017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5EC784-0B9D-484F-BE78-008C6C43C753}"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D7B574FB-F4D8-4907-87A9-B52D1D9F7E4B}" type="datetimeFigureOut">
              <a:rPr lang="en-US" smtClean="0"/>
              <a:t>9/5/2017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D5EC784-0B9D-484F-BE78-008C6C43C753}" type="slidenum">
              <a:rPr lang="en-US" smtClean="0"/>
              <a:t>‹#›</a:t>
            </a:fld>
            <a:endParaRPr lang="en-US"/>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7B574FB-F4D8-4907-87A9-B52D1D9F7E4B}" type="datetimeFigureOut">
              <a:rPr lang="en-US" smtClean="0"/>
              <a:t>9/5/2017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D5EC784-0B9D-484F-BE78-008C6C43C753}"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7B574FB-F4D8-4907-87A9-B52D1D9F7E4B}" type="datetimeFigureOut">
              <a:rPr lang="en-US" smtClean="0"/>
              <a:t>9/5/2017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D5EC784-0B9D-484F-BE78-008C6C43C753}"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B574FB-F4D8-4907-87A9-B52D1D9F7E4B}" type="datetimeFigureOut">
              <a:rPr lang="en-US" smtClean="0"/>
              <a:t>9/5/2017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D5EC784-0B9D-484F-BE78-008C6C43C753}"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D7B574FB-F4D8-4907-87A9-B52D1D9F7E4B}" type="datetimeFigureOut">
              <a:rPr lang="en-US" smtClean="0"/>
              <a:t>9/5/2017</a:t>
            </a:fld>
            <a:endParaRPr lang="en-US"/>
          </a:p>
        </p:txBody>
      </p:sp>
      <p:sp>
        <p:nvSpPr>
          <p:cNvPr id="7" name="Slide Number Placeholder 6"/>
          <p:cNvSpPr>
            <a:spLocks noGrp="1"/>
          </p:cNvSpPr>
          <p:nvPr>
            <p:ph type="sldNum" sz="quarter" idx="12"/>
          </p:nvPr>
        </p:nvSpPr>
        <p:spPr/>
        <p:txBody>
          <a:bodyPr/>
          <a:lstStyle/>
          <a:p>
            <a:fld id="{7D5EC784-0B9D-484F-BE78-008C6C43C753}" type="slidenum">
              <a:rPr lang="en-US" smtClean="0"/>
              <a:t>‹#›</a:t>
            </a:fld>
            <a:endParaRPr lang="en-US"/>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7B574FB-F4D8-4907-87A9-B52D1D9F7E4B}" type="datetimeFigureOut">
              <a:rPr lang="en-US" smtClean="0"/>
              <a:t>9/5/2017</a:t>
            </a:fld>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7" name="Slide Number Placeholder 6"/>
          <p:cNvSpPr>
            <a:spLocks noGrp="1"/>
          </p:cNvSpPr>
          <p:nvPr>
            <p:ph type="sldNum" sz="quarter" idx="12"/>
          </p:nvPr>
        </p:nvSpPr>
        <p:spPr/>
        <p:txBody>
          <a:bodyPr/>
          <a:lstStyle/>
          <a:p>
            <a:fld id="{7D5EC784-0B9D-484F-BE78-008C6C43C753}"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D7B574FB-F4D8-4907-87A9-B52D1D9F7E4B}" type="datetimeFigureOut">
              <a:rPr lang="en-US" smtClean="0"/>
              <a:t>9/5/2017</a:t>
            </a:fld>
            <a:endParaRPr lang="en-US"/>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7D5EC784-0B9D-484F-BE78-008C6C43C753}"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ncsl.org/research/human-services/child-support-basics.aspx" TargetMode="External"/><Relationship Id="rId2" Type="http://schemas.openxmlformats.org/officeDocument/2006/relationships/hyperlink" Target="https://www.co.sutter.ca.us/contents/pdf/css/Secondary_Benefits.pdf"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Child Support Program</a:t>
            </a:r>
            <a:endParaRPr lang="en-US" dirty="0"/>
          </a:p>
        </p:txBody>
      </p:sp>
      <p:sp>
        <p:nvSpPr>
          <p:cNvPr id="3" name="Subtitle 2"/>
          <p:cNvSpPr>
            <a:spLocks noGrp="1"/>
          </p:cNvSpPr>
          <p:nvPr>
            <p:ph type="subTitle" idx="1"/>
          </p:nvPr>
        </p:nvSpPr>
        <p:spPr/>
        <p:txBody>
          <a:bodyPr>
            <a:normAutofit/>
          </a:bodyPr>
          <a:lstStyle/>
          <a:p>
            <a:r>
              <a:rPr lang="en-US" sz="2000" dirty="0" smtClean="0"/>
              <a:t>Student’s Name</a:t>
            </a:r>
          </a:p>
          <a:p>
            <a:r>
              <a:rPr lang="en-US" sz="2000" dirty="0" smtClean="0"/>
              <a:t>Institutional Affiliation </a:t>
            </a:r>
            <a:endParaRPr lang="en-US" sz="2000" dirty="0"/>
          </a:p>
        </p:txBody>
      </p:sp>
    </p:spTree>
    <p:extLst>
      <p:ext uri="{BB962C8B-B14F-4D97-AF65-F5344CB8AC3E}">
        <p14:creationId xmlns:p14="http://schemas.microsoft.com/office/powerpoint/2010/main" val="61931710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California Child Support, (2016). </a:t>
            </a:r>
            <a:r>
              <a:rPr lang="en-US" i="1" dirty="0" smtClean="0"/>
              <a:t>The Secondary Benefits of Paying Child Support.</a:t>
            </a:r>
            <a:r>
              <a:rPr lang="en-US" dirty="0" smtClean="0"/>
              <a:t> Retrieved from </a:t>
            </a:r>
            <a:r>
              <a:rPr lang="en-US" dirty="0" smtClean="0">
                <a:hlinkClick r:id="rId2"/>
              </a:rPr>
              <a:t>https://www.co.sutter.ca.us/contents/pdf/css/Secondary_Benefits.pdf</a:t>
            </a:r>
            <a:endParaRPr lang="en-US" dirty="0" smtClean="0"/>
          </a:p>
          <a:p>
            <a:r>
              <a:rPr lang="en-US" dirty="0"/>
              <a:t>National Conference of State </a:t>
            </a:r>
            <a:r>
              <a:rPr lang="en-US" dirty="0" smtClean="0"/>
              <a:t>Legislatures, (2012). </a:t>
            </a:r>
            <a:r>
              <a:rPr lang="en-US" i="1" dirty="0" smtClean="0"/>
              <a:t>The basics of Child support</a:t>
            </a:r>
            <a:r>
              <a:rPr lang="en-US" dirty="0" smtClean="0"/>
              <a:t>. Retrieved from </a:t>
            </a:r>
            <a:r>
              <a:rPr lang="en-US" dirty="0" smtClean="0">
                <a:hlinkClick r:id="rId3"/>
              </a:rPr>
              <a:t>http://www.ncsl.org/research/human-services/child-support-basics.aspx</a:t>
            </a:r>
            <a:endParaRPr lang="en-US" dirty="0" smtClean="0"/>
          </a:p>
          <a:p>
            <a:r>
              <a:rPr lang="en-US" dirty="0" smtClean="0"/>
              <a:t>Moses, J., (2013). </a:t>
            </a:r>
            <a:r>
              <a:rPr lang="en-US" i="1" dirty="0"/>
              <a:t>A Customer-Oriented Approach to Meeting Child </a:t>
            </a:r>
            <a:r>
              <a:rPr lang="en-US" i="1" dirty="0" smtClean="0"/>
              <a:t>Support Enforcement Goal</a:t>
            </a:r>
            <a:r>
              <a:rPr lang="en-US" dirty="0" smtClean="0"/>
              <a:t>. Retrieved from https://cdn.americanprogress.org/wp-content/uploads/2013/11/ChildSupport.pdf</a:t>
            </a:r>
            <a:endParaRPr lang="en-US" dirty="0"/>
          </a:p>
          <a:p>
            <a:endParaRPr lang="en-US" dirty="0"/>
          </a:p>
        </p:txBody>
      </p:sp>
    </p:spTree>
    <p:extLst>
      <p:ext uri="{BB962C8B-B14F-4D97-AF65-F5344CB8AC3E}">
        <p14:creationId xmlns:p14="http://schemas.microsoft.com/office/powerpoint/2010/main" val="217400718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Child Support Payments</a:t>
            </a:r>
            <a:endParaRPr lang="en-US" dirty="0"/>
          </a:p>
        </p:txBody>
      </p:sp>
      <p:sp>
        <p:nvSpPr>
          <p:cNvPr id="4" name="Content Placeholder 3"/>
          <p:cNvSpPr>
            <a:spLocks noGrp="1"/>
          </p:cNvSpPr>
          <p:nvPr>
            <p:ph idx="1"/>
          </p:nvPr>
        </p:nvSpPr>
        <p:spPr/>
        <p:txBody>
          <a:bodyPr/>
          <a:lstStyle/>
          <a:p>
            <a:r>
              <a:rPr lang="en-US" dirty="0" smtClean="0"/>
              <a:t>Child Support Enforcement Program.</a:t>
            </a:r>
          </a:p>
          <a:p>
            <a:r>
              <a:rPr lang="en-US" dirty="0" smtClean="0"/>
              <a:t>Department of Health and Human Services.</a:t>
            </a:r>
          </a:p>
          <a:p>
            <a:r>
              <a:rPr lang="en-US" dirty="0" smtClean="0"/>
              <a:t>Children aged between 7 and 18 years old. </a:t>
            </a:r>
          </a:p>
          <a:p>
            <a:r>
              <a:rPr lang="en-US" dirty="0" smtClean="0"/>
              <a:t>School-age children and teenagers. </a:t>
            </a:r>
          </a:p>
          <a:p>
            <a:r>
              <a:rPr lang="en-US" dirty="0" smtClean="0"/>
              <a:t>Michigan.</a:t>
            </a:r>
            <a:endParaRPr lang="en-US" dirty="0"/>
          </a:p>
        </p:txBody>
      </p:sp>
    </p:spTree>
    <p:extLst>
      <p:ext uri="{BB962C8B-B14F-4D97-AF65-F5344CB8AC3E}">
        <p14:creationId xmlns:p14="http://schemas.microsoft.com/office/powerpoint/2010/main" val="13987718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71575" y="1314450"/>
            <a:ext cx="6800850" cy="422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p:txBody>
          <a:bodyPr/>
          <a:lstStyle/>
          <a:p>
            <a:r>
              <a:rPr lang="en-US" dirty="0" smtClean="0"/>
              <a:t>Program purpose</a:t>
            </a:r>
            <a:endParaRPr lang="en-US" dirty="0"/>
          </a:p>
        </p:txBody>
      </p:sp>
      <p:sp>
        <p:nvSpPr>
          <p:cNvPr id="3" name="Content Placeholder 2"/>
          <p:cNvSpPr>
            <a:spLocks noGrp="1"/>
          </p:cNvSpPr>
          <p:nvPr>
            <p:ph idx="1"/>
          </p:nvPr>
        </p:nvSpPr>
        <p:spPr/>
        <p:txBody>
          <a:bodyPr/>
          <a:lstStyle/>
          <a:p>
            <a:endParaRPr lang="en-US" dirty="0" smtClean="0"/>
          </a:p>
          <a:p>
            <a:endParaRPr lang="en-US" dirty="0"/>
          </a:p>
          <a:p>
            <a:endParaRPr lang="en-US" dirty="0" smtClean="0"/>
          </a:p>
          <a:p>
            <a:endParaRPr lang="en-US" dirty="0"/>
          </a:p>
          <a:p>
            <a:r>
              <a:rPr lang="en-US" dirty="0" smtClean="0"/>
              <a:t>Formal and informal payment of child support.</a:t>
            </a:r>
          </a:p>
          <a:p>
            <a:r>
              <a:rPr lang="en-US" dirty="0" smtClean="0"/>
              <a:t>Customer-oriented.</a:t>
            </a:r>
          </a:p>
          <a:p>
            <a:r>
              <a:rPr lang="en-US" dirty="0" smtClean="0"/>
              <a:t>Easier planning and resolutions. </a:t>
            </a:r>
          </a:p>
          <a:p>
            <a:endParaRPr lang="en-US" dirty="0" smtClean="0"/>
          </a:p>
          <a:p>
            <a:endParaRPr lang="en-US" dirty="0"/>
          </a:p>
        </p:txBody>
      </p:sp>
    </p:spTree>
    <p:extLst>
      <p:ext uri="{BB962C8B-B14F-4D97-AF65-F5344CB8AC3E}">
        <p14:creationId xmlns:p14="http://schemas.microsoft.com/office/powerpoint/2010/main" val="332140363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Why it’s necessary and appropriate</a:t>
            </a:r>
            <a:endParaRPr lang="en-US" dirty="0"/>
          </a:p>
        </p:txBody>
      </p:sp>
      <p:sp>
        <p:nvSpPr>
          <p:cNvPr id="3" name="Content Placeholder 2"/>
          <p:cNvSpPr>
            <a:spLocks noGrp="1"/>
          </p:cNvSpPr>
          <p:nvPr>
            <p:ph idx="1"/>
          </p:nvPr>
        </p:nvSpPr>
        <p:spPr/>
        <p:txBody>
          <a:bodyPr/>
          <a:lstStyle/>
          <a:p>
            <a:r>
              <a:rPr lang="en-US" dirty="0" smtClean="0"/>
              <a:t>Increase stability.</a:t>
            </a:r>
          </a:p>
          <a:p>
            <a:r>
              <a:rPr lang="en-US" dirty="0" smtClean="0"/>
              <a:t>Enhance development.</a:t>
            </a:r>
          </a:p>
          <a:p>
            <a:r>
              <a:rPr lang="en-US" dirty="0" smtClean="0"/>
              <a:t>Reduce stress.  </a:t>
            </a:r>
            <a:endParaRPr lang="en-US" dirty="0"/>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62400" y="3563112"/>
            <a:ext cx="4464424" cy="297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661455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72584" y="3733800"/>
            <a:ext cx="3886200" cy="29030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p:txBody>
          <a:bodyPr/>
          <a:lstStyle/>
          <a:p>
            <a:r>
              <a:rPr lang="en-US" dirty="0" smtClean="0"/>
              <a:t>Expected Outcomes</a:t>
            </a:r>
            <a:endParaRPr lang="en-US" dirty="0"/>
          </a:p>
        </p:txBody>
      </p:sp>
      <p:sp>
        <p:nvSpPr>
          <p:cNvPr id="3" name="Content Placeholder 2"/>
          <p:cNvSpPr>
            <a:spLocks noGrp="1"/>
          </p:cNvSpPr>
          <p:nvPr>
            <p:ph idx="1"/>
          </p:nvPr>
        </p:nvSpPr>
        <p:spPr/>
        <p:txBody>
          <a:bodyPr/>
          <a:lstStyle/>
          <a:p>
            <a:r>
              <a:rPr lang="en-US" dirty="0" smtClean="0"/>
              <a:t>Full-payment of child support.</a:t>
            </a:r>
          </a:p>
          <a:p>
            <a:r>
              <a:rPr lang="en-US" dirty="0" smtClean="0"/>
              <a:t>Easier and effective resolution.</a:t>
            </a:r>
          </a:p>
          <a:p>
            <a:r>
              <a:rPr lang="en-US" dirty="0" smtClean="0"/>
              <a:t>Increased contact between children and parents.</a:t>
            </a:r>
          </a:p>
          <a:p>
            <a:endParaRPr lang="en-US" dirty="0"/>
          </a:p>
        </p:txBody>
      </p:sp>
    </p:spTree>
    <p:extLst>
      <p:ext uri="{BB962C8B-B14F-4D97-AF65-F5344CB8AC3E}">
        <p14:creationId xmlns:p14="http://schemas.microsoft.com/office/powerpoint/2010/main" val="231521891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Developmental Theory</a:t>
            </a:r>
            <a:endParaRPr lang="en-US" dirty="0"/>
          </a:p>
        </p:txBody>
      </p:sp>
      <p:sp>
        <p:nvSpPr>
          <p:cNvPr id="3" name="Content Placeholder 2"/>
          <p:cNvSpPr>
            <a:spLocks noGrp="1"/>
          </p:cNvSpPr>
          <p:nvPr>
            <p:ph idx="1"/>
          </p:nvPr>
        </p:nvSpPr>
        <p:spPr/>
        <p:txBody>
          <a:bodyPr/>
          <a:lstStyle/>
          <a:p>
            <a:r>
              <a:rPr lang="en-US" dirty="0" smtClean="0"/>
              <a:t>Psychosocial development.</a:t>
            </a:r>
          </a:p>
          <a:p>
            <a:r>
              <a:rPr lang="en-US" dirty="0" smtClean="0"/>
              <a:t>Industry vs. inferiority.</a:t>
            </a:r>
          </a:p>
          <a:p>
            <a:r>
              <a:rPr lang="en-US" dirty="0" smtClean="0"/>
              <a:t>Intimacy vs. isolation.</a:t>
            </a:r>
          </a:p>
          <a:p>
            <a:r>
              <a:rPr lang="en-US" dirty="0" smtClean="0"/>
              <a:t>Teenagers </a:t>
            </a:r>
            <a:endParaRPr lang="en-US" dirty="0"/>
          </a:p>
        </p:txBody>
      </p:sp>
    </p:spTree>
    <p:extLst>
      <p:ext uri="{BB962C8B-B14F-4D97-AF65-F5344CB8AC3E}">
        <p14:creationId xmlns:p14="http://schemas.microsoft.com/office/powerpoint/2010/main" val="232599420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a:t>
            </a:r>
            <a:endParaRPr lang="en-US" dirty="0"/>
          </a:p>
        </p:txBody>
      </p:sp>
      <p:sp>
        <p:nvSpPr>
          <p:cNvPr id="3" name="Content Placeholder 2"/>
          <p:cNvSpPr>
            <a:spLocks noGrp="1"/>
          </p:cNvSpPr>
          <p:nvPr>
            <p:ph idx="1"/>
          </p:nvPr>
        </p:nvSpPr>
        <p:spPr/>
        <p:txBody>
          <a:bodyPr/>
          <a:lstStyle/>
          <a:p>
            <a:r>
              <a:rPr lang="en-US" dirty="0" smtClean="0"/>
              <a:t>Reduction in poverty.</a:t>
            </a:r>
          </a:p>
          <a:p>
            <a:r>
              <a:rPr lang="en-US" dirty="0" smtClean="0"/>
              <a:t>Increased visitation.</a:t>
            </a:r>
          </a:p>
          <a:p>
            <a:r>
              <a:rPr lang="en-US" dirty="0" smtClean="0"/>
              <a:t>Fairness a key concern.</a:t>
            </a:r>
          </a:p>
          <a:p>
            <a:r>
              <a:rPr lang="en-US" dirty="0" smtClean="0"/>
              <a:t>Growth in non-traditional families</a:t>
            </a:r>
            <a:endParaRPr lang="en-US" dirty="0"/>
          </a:p>
        </p:txBody>
      </p:sp>
    </p:spTree>
    <p:extLst>
      <p:ext uri="{BB962C8B-B14F-4D97-AF65-F5344CB8AC3E}">
        <p14:creationId xmlns:p14="http://schemas.microsoft.com/office/powerpoint/2010/main" val="166892352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Program </a:t>
            </a:r>
            <a:r>
              <a:rPr lang="en-US" dirty="0" err="1" smtClean="0"/>
              <a:t>Modifiation</a:t>
            </a:r>
            <a:endParaRPr lang="en-US" dirty="0"/>
          </a:p>
        </p:txBody>
      </p:sp>
      <p:sp>
        <p:nvSpPr>
          <p:cNvPr id="3" name="Content Placeholder 2"/>
          <p:cNvSpPr>
            <a:spLocks noGrp="1"/>
          </p:cNvSpPr>
          <p:nvPr>
            <p:ph idx="1"/>
          </p:nvPr>
        </p:nvSpPr>
        <p:spPr/>
        <p:txBody>
          <a:bodyPr/>
          <a:lstStyle/>
          <a:p>
            <a:r>
              <a:rPr lang="en-US" dirty="0" smtClean="0"/>
              <a:t>Introduce informal child support.</a:t>
            </a:r>
          </a:p>
          <a:p>
            <a:r>
              <a:rPr lang="en-US" dirty="0" smtClean="0"/>
              <a:t>Consider fairness.</a:t>
            </a:r>
          </a:p>
          <a:p>
            <a:r>
              <a:rPr lang="en-US" dirty="0" smtClean="0"/>
              <a:t>Visitation assistance,.</a:t>
            </a:r>
          </a:p>
          <a:p>
            <a:r>
              <a:rPr lang="en-US" dirty="0" smtClean="0"/>
              <a:t>Universal mediation.</a:t>
            </a:r>
            <a:endParaRPr lang="en-US" dirty="0"/>
          </a:p>
        </p:txBody>
      </p:sp>
    </p:spTree>
    <p:extLst>
      <p:ext uri="{BB962C8B-B14F-4D97-AF65-F5344CB8AC3E}">
        <p14:creationId xmlns:p14="http://schemas.microsoft.com/office/powerpoint/2010/main" val="2765929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Modifications</a:t>
            </a:r>
            <a:endParaRPr lang="en-US" dirty="0"/>
          </a:p>
        </p:txBody>
      </p:sp>
      <p:sp>
        <p:nvSpPr>
          <p:cNvPr id="3" name="Content Placeholder 2"/>
          <p:cNvSpPr>
            <a:spLocks noGrp="1"/>
          </p:cNvSpPr>
          <p:nvPr>
            <p:ph idx="1"/>
          </p:nvPr>
        </p:nvSpPr>
        <p:spPr/>
        <p:txBody>
          <a:bodyPr/>
          <a:lstStyle/>
          <a:p>
            <a:r>
              <a:rPr lang="en-US" dirty="0" smtClean="0"/>
              <a:t>Better alternatives.</a:t>
            </a:r>
          </a:p>
          <a:p>
            <a:r>
              <a:rPr lang="en-US" dirty="0" smtClean="0"/>
              <a:t>Equity and justice.</a:t>
            </a:r>
          </a:p>
          <a:p>
            <a:r>
              <a:rPr lang="en-US" dirty="0" smtClean="0"/>
              <a:t>Developmental assistance.</a:t>
            </a:r>
          </a:p>
          <a:p>
            <a:endParaRPr lang="en-US" dirty="0" smtClean="0"/>
          </a:p>
          <a:p>
            <a:endParaRPr lang="en-US" dirty="0"/>
          </a:p>
        </p:txBody>
      </p:sp>
    </p:spTree>
    <p:extLst>
      <p:ext uri="{BB962C8B-B14F-4D97-AF65-F5344CB8AC3E}">
        <p14:creationId xmlns:p14="http://schemas.microsoft.com/office/powerpoint/2010/main" val="150486917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97</TotalTime>
  <Words>1054</Words>
  <Application>Microsoft Office PowerPoint</Application>
  <PresentationFormat>On-screen Show (4:3)</PresentationFormat>
  <Paragraphs>64</Paragraphs>
  <Slides>10</Slides>
  <Notes>8</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Austin</vt:lpstr>
      <vt:lpstr>Child Support Program</vt:lpstr>
      <vt:lpstr>Child Support Payments</vt:lpstr>
      <vt:lpstr>Program purpose</vt:lpstr>
      <vt:lpstr>Why it’s necessary and appropriate</vt:lpstr>
      <vt:lpstr>Expected Outcomes</vt:lpstr>
      <vt:lpstr>Developmental Theory</vt:lpstr>
      <vt:lpstr>Research </vt:lpstr>
      <vt:lpstr>Program Modifiation</vt:lpstr>
      <vt:lpstr>Modifications</vt:lpstr>
      <vt:lpstr>references</vt:lpstr>
    </vt:vector>
  </TitlesOfParts>
  <Company>HEAVEN KILLERS RELEASE GROUP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Iskander</dc:creator>
  <cp:lastModifiedBy>Iskander</cp:lastModifiedBy>
  <cp:revision>20</cp:revision>
  <dcterms:created xsi:type="dcterms:W3CDTF">2017-09-05T06:16:40Z</dcterms:created>
  <dcterms:modified xsi:type="dcterms:W3CDTF">2017-09-05T07:53:54Z</dcterms:modified>
</cp:coreProperties>
</file>