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showOutlineIcons="0">
    <p:restoredLeft sz="15620"/>
    <p:restoredTop sz="94660"/>
  </p:normalViewPr>
  <p:slideViewPr>
    <p:cSldViewPr>
      <p:cViewPr varScale="1">
        <p:scale>
          <a:sx n="49" d="100"/>
          <a:sy n="49" d="100"/>
        </p:scale>
        <p:origin x="-440" y="-64"/>
      </p:cViewPr>
      <p:guideLst>
        <p:guide orient="horz" pos="2160"/>
        <p:guide pos="2880"/>
      </p:guideLst>
    </p:cSldViewPr>
  </p:slideViewPr>
  <p:notesTextViewPr>
    <p:cViewPr>
      <p:scale>
        <a:sx n="100" d="100"/>
        <a:sy n="100" d="100"/>
      </p:scale>
      <p:origin x="0" y="0"/>
    </p:cViewPr>
  </p:notesTextViewPr>
  <p:notesViewPr>
    <p:cSldViewPr>
      <p:cViewPr>
        <p:scale>
          <a:sx n="80" d="100"/>
          <a:sy n="80" d="100"/>
        </p:scale>
        <p:origin x="-504" y="18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E0DB56-90BE-4530-85D6-24DD1E187B12}" type="datetimeFigureOut">
              <a:rPr lang="en-US" smtClean="0"/>
              <a:t>9/8/2017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4FCFF0-14D3-43A6-81E0-955C9EA360E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FCFF0-14D3-43A6-81E0-955C9EA360EB}"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positive purpose element</a:t>
            </a:r>
            <a:r>
              <a:rPr lang="en-US" baseline="0" dirty="0" smtClean="0"/>
              <a:t> was aimed at ensuring that the program produced the appropriate outcome for the patients in accordance with values and preferences. </a:t>
            </a:r>
            <a:r>
              <a:rPr lang="en-US" dirty="0" smtClean="0"/>
              <a:t>Consequently,</a:t>
            </a:r>
            <a:r>
              <a:rPr lang="en-US" baseline="0" dirty="0" smtClean="0"/>
              <a:t> this factor enhanced</a:t>
            </a:r>
            <a:r>
              <a:rPr lang="en-US" dirty="0" smtClean="0"/>
              <a:t> </a:t>
            </a:r>
            <a:r>
              <a:rPr lang="en-US" baseline="0" dirty="0" smtClean="0"/>
              <a:t>equity and accessibility. Community empowerment entailed creating a new identity of the community members that overshadows their past experiences that makes them live in condemnation. Similarly, through educative forums, the program endeavored to eliminate some stereotypes that hindered access to medical care. Incorporating members of the community also eliminated several barriers while ensuring regular follow up on the patients. Additionally, the supportive resources facilitated the effectiveness of medical  treatments.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of the cultural factors resulting to stress are linked to discrimination or stereotypes. As such, the program focused on involving</a:t>
            </a:r>
            <a:r>
              <a:rPr lang="en-US" baseline="0" dirty="0" smtClean="0"/>
              <a:t> the families and community in enlightening forums. Such forums encouraged offering support to the stressed person, rather than discriminating and condemning them. the persons were also offered guidance and counseling services. Besides, promoting health literacy ensured some misconceptions leading to stress causing factors were eliminated. The use of interpreters was essential in breaking the language barrier while addressing the patients experiencing personal stress.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FCFF0-14D3-43A6-81E0-955C9EA360EB}" type="slidenum">
              <a:rPr lang="en-US" smtClean="0"/>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B4FCFF0-14D3-43A6-81E0-955C9EA360EB}"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principles</a:t>
            </a:r>
            <a:r>
              <a:rPr lang="en-US" baseline="0" dirty="0" smtClean="0"/>
              <a:t> applied in this program were aimed at yielding a holistic medical</a:t>
            </a:r>
            <a:r>
              <a:rPr lang="en-US" dirty="0" smtClean="0"/>
              <a:t> </a:t>
            </a:r>
            <a:r>
              <a:rPr lang="en-US" baseline="0" dirty="0" smtClean="0"/>
              <a:t> approach which entails the physical, metal, spiritual, cultural, emotional and social well being of the </a:t>
            </a:r>
            <a:r>
              <a:rPr lang="en-US" dirty="0" smtClean="0"/>
              <a:t>aboriginal and/ or Torres strait islander community in Tasmania. </a:t>
            </a:r>
          </a:p>
          <a:p>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the program had substantial physical and financial resources, it utilized the community's’ human</a:t>
            </a:r>
            <a:r>
              <a:rPr lang="en-US" baseline="0" dirty="0" smtClean="0"/>
              <a:t> resources for various assimilation needs. For instance, the community health service providers were useful when the patients insisted on traditional prescriptions. They also assisted in highlighting the paramount health issues at the time of the program. Also, the local leaders and some members of the community assisted in mobilizing collaboration from the community as well as interpreting. Community amenities were used for communal meetings while the local health care facilities provided some essential information such as patient’s health history and relevant data from real time studies.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Based on their past experiences, the</a:t>
            </a:r>
            <a:r>
              <a:rPr lang="en-US" baseline="0" dirty="0" smtClean="0"/>
              <a:t> </a:t>
            </a:r>
            <a:r>
              <a:rPr lang="en-US" dirty="0" smtClean="0"/>
              <a:t>aboriginal and/ or Torres strait islander people are shy and they have a low self-esteem. As such, sensitive medical services such as those pertaining sexual health, fertility, and other domestic issues are offered by a care giver of same gender.</a:t>
            </a:r>
            <a:r>
              <a:rPr lang="en-US" baseline="0" dirty="0" smtClean="0"/>
              <a:t> Also, there are issues that are regarded as “men’s business” or “women’s business”. Such issues are not supposed to be discusses in the presence of a person of opposite gender. On the hand, the spirituality of this community incorporates the belief in spell and curses which are perceived to result in mental and other illnesses. It is therefore important to consider such elements when handling a patient. Also, due to their negative experiences such as discrimination, people in this community feel more free to be attended by caregivers of their own ethnicity.</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the most important factor to consider while offering health care services for this community is their cultural beliefs.</a:t>
            </a:r>
            <a:r>
              <a:rPr lang="en-US" baseline="0" dirty="0" smtClean="0"/>
              <a:t> If the care providers are not cultural conscious, the people will be reluctant to seek the services. Also, the financial positions of these people is down. As such, offering free medical services ensures that nobody is unable to access the services because of their financial positions. Enlightening the community helps in eliminating some medical stereotypes that may hinders access and equity. Additionally, incorporating the aboriginal staff breaks language barrier and other cultural hindrances.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data base containing</a:t>
            </a:r>
            <a:r>
              <a:rPr lang="en-US" baseline="0" dirty="0" smtClean="0"/>
              <a:t> the patients’ information was secured to ensure that no unauthorized person accessed it. Similarly, a personal responsibility was bestowed on all the staff in protecting the information of the patients. On the other hand, unavoidable disclosure were avoided by ensuring privacy at the health care facilities.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cultural protocols</a:t>
            </a:r>
            <a:r>
              <a:rPr lang="en-US" baseline="0" dirty="0" smtClean="0"/>
              <a:t> involved in the program were two sided. For instance, the program staff were trained on the culture sensitivity issues in that community. Also, the promotion of collaborative engagements assisted in creating a mutual cultural awareness between the community and the program staff. The staff were expected to handle cultural engagements with patience, understanding and professionalism. Additionally, the community empowerment ensured the community cultural identity was put into consideration in order to boost the self esteem of the patients.</a:t>
            </a:r>
            <a:endParaRPr lang="en-US" dirty="0"/>
          </a:p>
        </p:txBody>
      </p:sp>
      <p:sp>
        <p:nvSpPr>
          <p:cNvPr id="4" name="Slide Number Placeholder 3"/>
          <p:cNvSpPr>
            <a:spLocks noGrp="1"/>
          </p:cNvSpPr>
          <p:nvPr>
            <p:ph type="sldNum" sz="quarter" idx="10"/>
          </p:nvPr>
        </p:nvSpPr>
        <p:spPr/>
        <p:txBody>
          <a:bodyPr/>
          <a:lstStyle/>
          <a:p>
            <a:fld id="{FB4FCFF0-14D3-43A6-81E0-955C9EA360EB}"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AE37157-84BB-450F-AD90-C13641E61B00}" type="datetimeFigureOut">
              <a:rPr lang="en-US" smtClean="0"/>
              <a:t>9/8/2017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1C2FB9D-D44E-498D-8623-76B46EE2A91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E37157-84BB-450F-AD90-C13641E61B00}" type="datetimeFigureOut">
              <a:rPr lang="en-US" smtClean="0"/>
              <a:t>9/8/2017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E37157-84BB-450F-AD90-C13641E61B00}" type="datetimeFigureOut">
              <a:rPr lang="en-US" smtClean="0"/>
              <a:t>9/8/2017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E37157-84BB-450F-AD90-C13641E61B00}" type="datetimeFigureOut">
              <a:rPr lang="en-US" smtClean="0"/>
              <a:t>9/8/2017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AE37157-84BB-450F-AD90-C13641E61B00}" type="datetimeFigureOut">
              <a:rPr lang="en-US" smtClean="0"/>
              <a:t>9/8/2017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2FB9D-D44E-498D-8623-76B46EE2A91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E37157-84BB-450F-AD90-C13641E61B00}" type="datetimeFigureOut">
              <a:rPr lang="en-US" smtClean="0"/>
              <a:t>9/8/2017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AE37157-84BB-450F-AD90-C13641E61B00}" type="datetimeFigureOut">
              <a:rPr lang="en-US" smtClean="0"/>
              <a:t>9/8/2017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AE37157-84BB-450F-AD90-C13641E61B00}" type="datetimeFigureOut">
              <a:rPr lang="en-US" smtClean="0"/>
              <a:t>9/8/2017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37157-84BB-450F-AD90-C13641E61B00}" type="datetimeFigureOut">
              <a:rPr lang="en-US" smtClean="0"/>
              <a:t>9/8/2017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E37157-84BB-450F-AD90-C13641E61B00}" type="datetimeFigureOut">
              <a:rPr lang="en-US" smtClean="0"/>
              <a:t>9/8/2017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2FB9D-D44E-498D-8623-76B46EE2A9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AE37157-84BB-450F-AD90-C13641E61B00}" type="datetimeFigureOut">
              <a:rPr lang="en-US" smtClean="0"/>
              <a:t>9/8/2017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1C2FB9D-D44E-498D-8623-76B46EE2A917}"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AE37157-84BB-450F-AD90-C13641E61B00}" type="datetimeFigureOut">
              <a:rPr lang="en-US" smtClean="0"/>
              <a:t>9/8/2017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C2FB9D-D44E-498D-8623-76B46EE2A917}"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90600"/>
            <a:ext cx="8001000" cy="1470025"/>
          </a:xfrm>
        </p:spPr>
        <p:txBody>
          <a:bodyPr>
            <a:normAutofit fontScale="90000"/>
          </a:bodyPr>
          <a:lstStyle/>
          <a:p>
            <a:r>
              <a:rPr lang="en-US" b="1" dirty="0" smtClean="0">
                <a:solidFill>
                  <a:srgbClr val="FF6699"/>
                </a:solidFill>
              </a:rPr>
              <a:t>Working in Aboriginal and/or Torres Strait Islander primary health care context</a:t>
            </a:r>
            <a:r>
              <a:rPr lang="en-US" b="1" dirty="0" smtClean="0"/>
              <a:t/>
            </a:r>
            <a:br>
              <a:rPr lang="en-US" b="1" dirty="0" smtClean="0"/>
            </a:br>
            <a:endParaRPr lang="en-US" dirty="0"/>
          </a:p>
        </p:txBody>
      </p:sp>
      <p:sp>
        <p:nvSpPr>
          <p:cNvPr id="3" name="Subtitle 2"/>
          <p:cNvSpPr>
            <a:spLocks noGrp="1"/>
          </p:cNvSpPr>
          <p:nvPr>
            <p:ph type="subTitle" idx="1"/>
          </p:nvPr>
        </p:nvSpPr>
        <p:spPr/>
        <p:txBody>
          <a:bodyPr/>
          <a:lstStyle/>
          <a:p>
            <a:endParaRPr lang="en-US" dirty="0"/>
          </a:p>
        </p:txBody>
      </p:sp>
      <p:pic>
        <p:nvPicPr>
          <p:cNvPr id="1027" name="Picture 3" descr="C:\Users\USER\AppData\Local\Microsoft\Windows\Temporary Internet Files\Content.IE5\WLSRQLSR\health.care.human.right[1].jpg"/>
          <p:cNvPicPr>
            <a:picLocks noChangeAspect="1" noChangeArrowheads="1"/>
          </p:cNvPicPr>
          <p:nvPr/>
        </p:nvPicPr>
        <p:blipFill>
          <a:blip r:embed="rId3"/>
          <a:srcRect/>
          <a:stretch>
            <a:fillRect/>
          </a:stretch>
        </p:blipFill>
        <p:spPr bwMode="auto">
          <a:xfrm>
            <a:off x="152400" y="1752600"/>
            <a:ext cx="8763000" cy="5105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99"/>
                </a:solidFill>
              </a:rPr>
              <a:t>Advocacy for community members</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Positive purpose.</a:t>
            </a:r>
          </a:p>
          <a:p>
            <a:r>
              <a:rPr lang="en-US" dirty="0" smtClean="0"/>
              <a:t>Community empowerment.</a:t>
            </a:r>
          </a:p>
          <a:p>
            <a:r>
              <a:rPr lang="en-US" dirty="0" smtClean="0"/>
              <a:t>Eliminating stereotypes through education.</a:t>
            </a:r>
          </a:p>
          <a:p>
            <a:r>
              <a:rPr lang="en-US" dirty="0" smtClean="0"/>
              <a:t>Incorporating qualified members of the community in the program</a:t>
            </a:r>
          </a:p>
          <a:p>
            <a:r>
              <a:rPr lang="en-US" dirty="0" smtClean="0"/>
              <a:t>Offering supportive resources such as dietary supplemented feeds for the infants.</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99"/>
                </a:solidFill>
              </a:rPr>
              <a:t>Actions to address cultural factors causing personal stress</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Family and community involvement</a:t>
            </a:r>
          </a:p>
          <a:p>
            <a:r>
              <a:rPr lang="en-US" dirty="0" smtClean="0"/>
              <a:t>Guidance and counseling</a:t>
            </a:r>
          </a:p>
          <a:p>
            <a:r>
              <a:rPr lang="en-US" dirty="0" smtClean="0"/>
              <a:t>Promoting health literacy</a:t>
            </a:r>
          </a:p>
          <a:p>
            <a:r>
              <a:rPr lang="en-US" dirty="0" smtClean="0"/>
              <a:t>Interpreters</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References</a:t>
            </a:r>
            <a:endParaRPr lang="en-US" dirty="0">
              <a:solidFill>
                <a:srgbClr val="FF6699"/>
              </a:solidFill>
            </a:endParaRPr>
          </a:p>
        </p:txBody>
      </p:sp>
      <p:sp>
        <p:nvSpPr>
          <p:cNvPr id="3" name="Content Placeholder 2"/>
          <p:cNvSpPr>
            <a:spLocks noGrp="1"/>
          </p:cNvSpPr>
          <p:nvPr>
            <p:ph idx="1"/>
          </p:nvPr>
        </p:nvSpPr>
        <p:spPr/>
        <p:txBody>
          <a:bodyPr>
            <a:normAutofit lnSpcReduction="10000"/>
          </a:bodyPr>
          <a:lstStyle/>
          <a:p>
            <a:r>
              <a:rPr lang="en-US" dirty="0" smtClean="0"/>
              <a:t>Primary Health Tasmania. (2016). Aboriginal And Torres Strait Islander Peoples Health. Retrieved September 8, 2017, from https://www.bing.com/cr?IG=1748A078AE2E4057BBFCAB2985E32FCC&amp;CID=126DE0A127DD6BDE1BEEEA5626DB6A3C&amp;rd=1&amp;h=KPCxrUq5q4jj7-ohM3Um4B77CloqHrvUq2kA91x0qMY&amp;v=1&amp;r=https%3a%2f%2fwww.primaryhealthtas.com.au%2fsites%2fdefault%2ffiles%2fAboriginal%2520Health%2520Commissioning%2520Intentions%2520Document%2520-%2520Version%25201.0.pdf&amp;p=DevEx,5063.1</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Introduction</a:t>
            </a:r>
            <a:endParaRPr lang="en-US" dirty="0">
              <a:solidFill>
                <a:srgbClr val="FF6699"/>
              </a:solidFill>
            </a:endParaRPr>
          </a:p>
        </p:txBody>
      </p:sp>
      <p:sp>
        <p:nvSpPr>
          <p:cNvPr id="3" name="Content Placeholder 2"/>
          <p:cNvSpPr>
            <a:spLocks noGrp="1"/>
          </p:cNvSpPr>
          <p:nvPr>
            <p:ph idx="1"/>
          </p:nvPr>
        </p:nvSpPr>
        <p:spPr/>
        <p:txBody>
          <a:bodyPr>
            <a:normAutofit/>
          </a:bodyPr>
          <a:lstStyle/>
          <a:p>
            <a:r>
              <a:rPr lang="en-US" dirty="0" smtClean="0"/>
              <a:t>As compared to the rest of the Australian populace, the aboriginal and/ or Torres strait islander community suffer a greater burden of ill health. </a:t>
            </a:r>
          </a:p>
          <a:p>
            <a:r>
              <a:rPr lang="en-US" dirty="0" smtClean="0"/>
              <a:t>they have limited to health facilities, are more likely to be hospitalized, experience higher rates of disabilities and their life expectancy is also lower.</a:t>
            </a:r>
          </a:p>
          <a:p>
            <a:r>
              <a:rPr lang="en-US" dirty="0" smtClean="0"/>
              <a:t>They are more likely to suffer from emotional distress and mental illnesses due to a history characterized by colonization, racism, the stolen generation, among others. (Primary Health Tasmania, 2016)</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Continuation</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As such, the healthy care needs and services offered to the aboriginal and/ or Torres strait islander is unique.</a:t>
            </a:r>
          </a:p>
          <a:p>
            <a:r>
              <a:rPr lang="en-US" dirty="0" smtClean="0"/>
              <a:t> while working under the </a:t>
            </a:r>
            <a:r>
              <a:rPr lang="en-US" dirty="0" smtClean="0"/>
              <a:t>Primary Health Tasmania </a:t>
            </a:r>
            <a:r>
              <a:rPr lang="en-US" dirty="0" smtClean="0"/>
              <a:t>program for Aboriginal People, I realized the elements discussed in this paper.</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6699"/>
                </a:solidFill>
              </a:rPr>
              <a:t>Primary health care principles</a:t>
            </a:r>
            <a:endParaRPr lang="en-US" dirty="0">
              <a:solidFill>
                <a:srgbClr val="FF6699"/>
              </a:solidFill>
            </a:endParaRPr>
          </a:p>
        </p:txBody>
      </p:sp>
      <p:sp>
        <p:nvSpPr>
          <p:cNvPr id="3" name="Content Placeholder 2"/>
          <p:cNvSpPr>
            <a:spLocks noGrp="1"/>
          </p:cNvSpPr>
          <p:nvPr>
            <p:ph idx="1"/>
          </p:nvPr>
        </p:nvSpPr>
        <p:spPr/>
        <p:txBody>
          <a:bodyPr>
            <a:normAutofit/>
          </a:bodyPr>
          <a:lstStyle/>
          <a:p>
            <a:r>
              <a:rPr lang="en-US" dirty="0" smtClean="0"/>
              <a:t>Offering culturally safe and  appropriate services with a sustainable superior quality.</a:t>
            </a:r>
          </a:p>
          <a:p>
            <a:r>
              <a:rPr lang="en-US" dirty="0" smtClean="0"/>
              <a:t>Timely, affordable and accessible services.</a:t>
            </a:r>
          </a:p>
          <a:p>
            <a:r>
              <a:rPr lang="en-US" dirty="0" smtClean="0"/>
              <a:t>Offering tailor made care services based on the patient, family or community background.</a:t>
            </a:r>
          </a:p>
          <a:p>
            <a:r>
              <a:rPr lang="en-US" dirty="0" smtClean="0"/>
              <a:t>Emphasize on preventive care</a:t>
            </a:r>
          </a:p>
          <a:p>
            <a:r>
              <a:rPr lang="en-US" dirty="0" smtClean="0"/>
              <a:t>Well integrated services which include continuity of care and follow ups.</a:t>
            </a:r>
          </a:p>
          <a:p>
            <a:r>
              <a:rPr lang="en-US" dirty="0" smtClean="0"/>
              <a:t>Non discriminatory care services.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Community resources used</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Community leaders to mobilize collaboration</a:t>
            </a:r>
          </a:p>
          <a:p>
            <a:r>
              <a:rPr lang="en-US" dirty="0" smtClean="0"/>
              <a:t>Community members for interpretation</a:t>
            </a:r>
          </a:p>
          <a:p>
            <a:r>
              <a:rPr lang="en-US" dirty="0" smtClean="0"/>
              <a:t>Community amenities such as schools for meetings</a:t>
            </a:r>
          </a:p>
          <a:p>
            <a:r>
              <a:rPr lang="en-US" dirty="0" smtClean="0"/>
              <a:t>Community service providers</a:t>
            </a:r>
          </a:p>
          <a:p>
            <a:r>
              <a:rPr lang="en-US" dirty="0" smtClean="0"/>
              <a:t>Local health care facilities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99"/>
                </a:solidFill>
              </a:rPr>
              <a:t>Community values, beliefs and gender roles adhered to</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Sexual health care provider of same gender with the patient.</a:t>
            </a:r>
          </a:p>
          <a:p>
            <a:r>
              <a:rPr lang="en-US" dirty="0" smtClean="0"/>
              <a:t>Sexually transmitted diseases are perceived with shame and stereotyping.</a:t>
            </a:r>
          </a:p>
          <a:p>
            <a:r>
              <a:rPr lang="en-US" dirty="0" smtClean="0"/>
              <a:t>Spiritual belief versus mental illnesses.</a:t>
            </a:r>
          </a:p>
          <a:p>
            <a:r>
              <a:rPr lang="en-US" dirty="0" smtClean="0"/>
              <a:t>“Men’s business” versus “women’s business” as stated by  the</a:t>
            </a:r>
            <a:r>
              <a:rPr lang="en-US" dirty="0" smtClean="0"/>
              <a:t> Primary Health </a:t>
            </a:r>
            <a:r>
              <a:rPr lang="en-US" dirty="0" smtClean="0"/>
              <a:t>Tasmania (2016).</a:t>
            </a:r>
          </a:p>
          <a:p>
            <a:r>
              <a:rPr lang="en-US" dirty="0" smtClean="0"/>
              <a:t>Preference of </a:t>
            </a:r>
            <a:r>
              <a:rPr lang="en-US" dirty="0" smtClean="0"/>
              <a:t>the aboriginal and/ or Torres strait islander care givers.</a:t>
            </a:r>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6699"/>
                </a:solidFill>
              </a:rPr>
              <a:t>Principles of access, equity and confidentiality</a:t>
            </a:r>
            <a:endParaRPr lang="en-US" dirty="0">
              <a:solidFill>
                <a:srgbClr val="FF6699"/>
              </a:solidFill>
            </a:endParaRPr>
          </a:p>
        </p:txBody>
      </p:sp>
      <p:sp>
        <p:nvSpPr>
          <p:cNvPr id="3" name="Content Placeholder 2"/>
          <p:cNvSpPr>
            <a:spLocks noGrp="1"/>
          </p:cNvSpPr>
          <p:nvPr>
            <p:ph idx="1"/>
          </p:nvPr>
        </p:nvSpPr>
        <p:spPr/>
        <p:txBody>
          <a:bodyPr>
            <a:normAutofit/>
          </a:bodyPr>
          <a:lstStyle/>
          <a:p>
            <a:r>
              <a:rPr lang="en-US" dirty="0" smtClean="0"/>
              <a:t>Offering culture sensitive health care services</a:t>
            </a:r>
          </a:p>
          <a:p>
            <a:r>
              <a:rPr lang="en-US" dirty="0" smtClean="0"/>
              <a:t>Facilitating accessibility to health care for the disabled</a:t>
            </a:r>
          </a:p>
          <a:p>
            <a:r>
              <a:rPr lang="en-US" dirty="0" smtClean="0"/>
              <a:t>Free medical care services for all.</a:t>
            </a:r>
          </a:p>
          <a:p>
            <a:r>
              <a:rPr lang="en-US" dirty="0" smtClean="0"/>
              <a:t>Educating and enlightening the community on the need to seek medical care</a:t>
            </a:r>
          </a:p>
          <a:p>
            <a:r>
              <a:rPr lang="en-US" dirty="0" smtClean="0"/>
              <a:t>Taking the health services to the remote areas.</a:t>
            </a:r>
          </a:p>
          <a:p>
            <a:r>
              <a:rPr lang="en-US" dirty="0" smtClean="0"/>
              <a:t>Incorporating qualified </a:t>
            </a:r>
            <a:r>
              <a:rPr lang="en-US" dirty="0" smtClean="0"/>
              <a:t>aboriginal and/ or Torres strait islander care givers in the program.</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continuation</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Securing the medical data of patients</a:t>
            </a:r>
          </a:p>
          <a:p>
            <a:r>
              <a:rPr lang="en-US" dirty="0" smtClean="0"/>
              <a:t>Avoid unintentional disclosure by all means</a:t>
            </a:r>
          </a:p>
          <a:p>
            <a:r>
              <a:rPr lang="en-US" dirty="0" smtClean="0"/>
              <a:t>Personal duty of confidentiality.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99"/>
                </a:solidFill>
              </a:rPr>
              <a:t>Cultural safety protocols</a:t>
            </a:r>
            <a:endParaRPr lang="en-US" dirty="0">
              <a:solidFill>
                <a:srgbClr val="FF6699"/>
              </a:solidFill>
            </a:endParaRPr>
          </a:p>
        </p:txBody>
      </p:sp>
      <p:sp>
        <p:nvSpPr>
          <p:cNvPr id="3" name="Content Placeholder 2"/>
          <p:cNvSpPr>
            <a:spLocks noGrp="1"/>
          </p:cNvSpPr>
          <p:nvPr>
            <p:ph idx="1"/>
          </p:nvPr>
        </p:nvSpPr>
        <p:spPr/>
        <p:txBody>
          <a:bodyPr/>
          <a:lstStyle/>
          <a:p>
            <a:r>
              <a:rPr lang="en-US" dirty="0" smtClean="0"/>
              <a:t>Cultural sensitivity education.</a:t>
            </a:r>
          </a:p>
          <a:p>
            <a:r>
              <a:rPr lang="en-US" dirty="0" smtClean="0"/>
              <a:t>collaboration.</a:t>
            </a:r>
          </a:p>
          <a:p>
            <a:r>
              <a:rPr lang="en-US" dirty="0" smtClean="0"/>
              <a:t>Respect for cultural engagement.</a:t>
            </a:r>
          </a:p>
          <a:p>
            <a:r>
              <a:rPr lang="en-US" dirty="0" smtClean="0"/>
              <a:t>Community empowerment.</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268</TotalTime>
  <Words>1252</Words>
  <Application>Microsoft Office PowerPoint</Application>
  <PresentationFormat>On-screen Show (4:3)</PresentationFormat>
  <Paragraphs>79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Working in Aboriginal and/or Torres Strait Islander primary health care context </vt:lpstr>
      <vt:lpstr>Introduction</vt:lpstr>
      <vt:lpstr>Continuation</vt:lpstr>
      <vt:lpstr>Primary health care principles</vt:lpstr>
      <vt:lpstr>Community resources used</vt:lpstr>
      <vt:lpstr>Community values, beliefs and gender roles adhered to</vt:lpstr>
      <vt:lpstr>Principles of access, equity and confidentiality</vt:lpstr>
      <vt:lpstr>continuation</vt:lpstr>
      <vt:lpstr>Cultural safety protocols</vt:lpstr>
      <vt:lpstr>Advocacy for community members</vt:lpstr>
      <vt:lpstr>Actions to address cultural factors causing personal stress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in Aboriginal and/or Torres Strait Islander primary health care context</dc:title>
  <dc:creator>USER</dc:creator>
  <cp:lastModifiedBy>USER</cp:lastModifiedBy>
  <cp:revision>4</cp:revision>
  <dcterms:created xsi:type="dcterms:W3CDTF">2017-09-08T06:37:10Z</dcterms:created>
  <dcterms:modified xsi:type="dcterms:W3CDTF">2017-09-08T11:05:55Z</dcterms:modified>
</cp:coreProperties>
</file>