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4" r:id="rId3"/>
    <p:sldId id="259" r:id="rId4"/>
    <p:sldId id="260" r:id="rId5"/>
    <p:sldId id="266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684" autoAdjust="0"/>
  </p:normalViewPr>
  <p:slideViewPr>
    <p:cSldViewPr>
      <p:cViewPr>
        <p:scale>
          <a:sx n="56" d="100"/>
          <a:sy n="56" d="100"/>
        </p:scale>
        <p:origin x="-240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84BB182-4BC9-4706-8AB0-8F3B1BBE1DF4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982ECFA-9A4E-4BDC-9225-F22FF971EF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FF"/>
                </a:solidFill>
              </a:rPr>
              <a:t>Multicultural Education</a:t>
            </a:r>
            <a:endParaRPr lang="en-US" dirty="0">
              <a:solidFill>
                <a:srgbClr val="FF00FF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638300" y="2204244"/>
            <a:ext cx="4876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FF"/>
                </a:solidFill>
              </a:rPr>
              <a:t>Multicultural Education: Personal Definition</a:t>
            </a:r>
            <a:r>
              <a:rPr lang="en-US" b="1" dirty="0" smtClean="0">
                <a:solidFill>
                  <a:srgbClr val="00B0F0"/>
                </a:solidFill>
              </a:rPr>
              <a:t/>
            </a:r>
            <a:br>
              <a:rPr lang="en-US" b="1" dirty="0" smtClean="0">
                <a:solidFill>
                  <a:srgbClr val="00B0F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In my opinion multicultural education is any form of teaching or learning that integrates values, beliefs and cultural point of view of different cultures. </a:t>
            </a:r>
          </a:p>
          <a:p>
            <a:r>
              <a:rPr lang="en-US" dirty="0" smtClean="0"/>
              <a:t>In such an education system or program, the teaching strategies and resources are leveraged in such a way that the cultural backgrounds of all the learners are  understood, appreciated, and incorporated. </a:t>
            </a:r>
          </a:p>
          <a:p>
            <a:r>
              <a:rPr lang="en-US" dirty="0" smtClean="0"/>
              <a:t>As a result, all the learners despite their cultural backgrounds experience a learning experience that upholds their culture and those of others.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FF"/>
                </a:solidFill>
              </a:rPr>
              <a:t>Actual Definition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After the reading the text, I realized that my definition of culture was almost similar to that of Bennett (1995</a:t>
            </a:r>
            <a:r>
              <a:rPr lang="en-US" dirty="0" smtClean="0"/>
              <a:t>), and Keith Wilson (</a:t>
            </a:r>
            <a:r>
              <a:rPr lang="en-US" dirty="0" err="1" smtClean="0"/>
              <a:t>n.d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However</a:t>
            </a:r>
            <a:r>
              <a:rPr lang="en-US" dirty="0"/>
              <a:t>, some important elements of multicultural education were missing in my definition.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such, the complete definition of multicultural education is </a:t>
            </a:r>
            <a:r>
              <a:rPr lang="en-US" dirty="0" smtClean="0"/>
              <a:t>an education approach that is intended to incorporate the cultures of various races in an education system (Wilson, </a:t>
            </a:r>
            <a:r>
              <a:rPr lang="en-US" dirty="0" err="1" smtClean="0"/>
              <a:t>n.d</a:t>
            </a:r>
            <a:r>
              <a:rPr lang="en-US" dirty="0" smtClean="0"/>
              <a:t> ) </a:t>
            </a:r>
          </a:p>
          <a:p>
            <a:r>
              <a:rPr lang="en-US" dirty="0" smtClean="0"/>
              <a:t>It </a:t>
            </a:r>
            <a:r>
              <a:rPr lang="en-US" dirty="0"/>
              <a:t>has a learning climate that upholds positive interracial interactions, a </a:t>
            </a:r>
            <a:r>
              <a:rPr lang="en-US" dirty="0" smtClean="0"/>
              <a:t>multicultural curriculum</a:t>
            </a:r>
            <a:r>
              <a:rPr lang="en-US" dirty="0"/>
              <a:t>, positive teacher expectations, administrative supports, well as teacher training </a:t>
            </a:r>
            <a:r>
              <a:rPr lang="en-US" dirty="0" smtClean="0"/>
              <a:t>workshops (Bennett, 1995).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FF"/>
                </a:solidFill>
              </a:rPr>
              <a:t>Continuation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above five elements of multicultural education are leveraged in a way that they the multicultural education achieves its objectives for the learners, teachers, parents as well as the school </a:t>
            </a:r>
            <a:r>
              <a:rPr lang="en-US" dirty="0" smtClean="0"/>
              <a:t>administrators (Wilson, </a:t>
            </a:r>
            <a:r>
              <a:rPr lang="en-US" dirty="0" err="1" smtClean="0"/>
              <a:t>n.d</a:t>
            </a:r>
            <a:r>
              <a:rPr lang="en-US" dirty="0" smtClean="0"/>
              <a:t>).  </a:t>
            </a:r>
          </a:p>
          <a:p>
            <a:r>
              <a:rPr lang="en-US" dirty="0" smtClean="0"/>
              <a:t>In </a:t>
            </a:r>
            <a:r>
              <a:rPr lang="en-US" dirty="0"/>
              <a:t>addition, a multicultural education system is expected to yield a decline in of segregation among the students, reduced racial tension at school, enhanced ethnic minority retention and classroom performance as well as the incorporation of a multicultural </a:t>
            </a:r>
            <a:r>
              <a:rPr lang="en-US" dirty="0" smtClean="0"/>
              <a:t>curriculum (</a:t>
            </a:r>
            <a:r>
              <a:rPr lang="en-US" dirty="0" smtClean="0"/>
              <a:t>Wilson, </a:t>
            </a:r>
            <a:r>
              <a:rPr lang="en-US" dirty="0" err="1" smtClean="0"/>
              <a:t>n.d</a:t>
            </a:r>
            <a:r>
              <a:rPr lang="en-US" dirty="0" smtClean="0"/>
              <a:t>).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FF"/>
                </a:solidFill>
              </a:rPr>
              <a:t>Multicultural Education Philosophy Statement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view of the definition of multicultural education and its benefits, an appropriate multicultural education philosophy statement would be “</a:t>
            </a:r>
            <a:r>
              <a:rPr lang="en-US" b="1" dirty="0" smtClean="0">
                <a:solidFill>
                  <a:srgbClr val="00B0F0"/>
                </a:solidFill>
              </a:rPr>
              <a:t>Teacher and administration support towards upholding a multicultural curriculum, and positive interracial </a:t>
            </a:r>
            <a:r>
              <a:rPr lang="en-US" b="1" dirty="0" err="1" smtClean="0">
                <a:solidFill>
                  <a:srgbClr val="00B0F0"/>
                </a:solidFill>
              </a:rPr>
              <a:t>interactions;for</a:t>
            </a:r>
            <a:r>
              <a:rPr lang="en-US" b="1" dirty="0" smtClean="0">
                <a:solidFill>
                  <a:srgbClr val="00B0F0"/>
                </a:solidFill>
              </a:rPr>
              <a:t> the benefit of all the school stakeholders.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FF"/>
                </a:solidFill>
              </a:rPr>
              <a:t>Ways of Incorporating my Philosophy </a:t>
            </a:r>
            <a:r>
              <a:rPr lang="en-US" dirty="0">
                <a:solidFill>
                  <a:srgbClr val="FF00FF"/>
                </a:solidFill>
              </a:rPr>
              <a:t>i</a:t>
            </a:r>
            <a:r>
              <a:rPr lang="en-US" dirty="0" smtClean="0">
                <a:solidFill>
                  <a:srgbClr val="FF00FF"/>
                </a:solidFill>
              </a:rPr>
              <a:t>n a Multicultural Classroom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As a teacher </a:t>
            </a:r>
            <a:r>
              <a:rPr lang="en-US" dirty="0" smtClean="0"/>
              <a:t>I </a:t>
            </a:r>
            <a:r>
              <a:rPr lang="en-US" dirty="0"/>
              <a:t>would </a:t>
            </a:r>
            <a:r>
              <a:rPr lang="en-US" dirty="0" smtClean="0"/>
              <a:t>incorporate my </a:t>
            </a:r>
            <a:r>
              <a:rPr lang="en-US" dirty="0"/>
              <a:t>philosophy in a multicultural </a:t>
            </a:r>
            <a:r>
              <a:rPr lang="en-US" dirty="0" smtClean="0"/>
              <a:t>classroom in the following ways:</a:t>
            </a:r>
          </a:p>
          <a:p>
            <a:r>
              <a:rPr lang="en-US" dirty="0" smtClean="0"/>
              <a:t> To start with, I would employ </a:t>
            </a:r>
            <a:r>
              <a:rPr lang="en-US" dirty="0"/>
              <a:t>teaching methods and </a:t>
            </a:r>
            <a:r>
              <a:rPr lang="en-US" dirty="0" smtClean="0"/>
              <a:t>use </a:t>
            </a:r>
            <a:r>
              <a:rPr lang="en-US" dirty="0"/>
              <a:t>learning resources that appreciates and upholds different cultural values, and especially from my learner’s cultural backgrounds. </a:t>
            </a:r>
            <a:endParaRPr lang="en-US" dirty="0" smtClean="0"/>
          </a:p>
          <a:p>
            <a:r>
              <a:rPr lang="en-US" dirty="0" smtClean="0"/>
              <a:t>For instance, every </a:t>
            </a:r>
            <a:r>
              <a:rPr lang="en-US" dirty="0"/>
              <a:t>week, we would learn about a cultural item from different cultures represented in our classroom. Secondly, </a:t>
            </a:r>
            <a:r>
              <a:rPr lang="en-US" dirty="0" smtClean="0"/>
              <a:t>school term, </a:t>
            </a:r>
            <a:r>
              <a:rPr lang="en-US" dirty="0"/>
              <a:t>I would organize an afternoon cultural dance session </a:t>
            </a:r>
            <a:r>
              <a:rPr lang="en-US" dirty="0" smtClean="0"/>
              <a:t> dubbed “For </a:t>
            </a:r>
            <a:r>
              <a:rPr lang="en-US" dirty="0"/>
              <a:t>the Love of Cultural Diversity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 </a:t>
            </a:r>
            <a:r>
              <a:rPr lang="en-US" dirty="0" smtClean="0"/>
              <a:t>I would invite the parents and all the children would collectively make presentations related to various cultures represented in our class or school.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FF"/>
                </a:solidFill>
              </a:rPr>
              <a:t>Obstacles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am likely to face the following obstacles when applying my multicultural education philosophy in the classroom context.</a:t>
            </a:r>
          </a:p>
          <a:p>
            <a:r>
              <a:rPr lang="en-US" dirty="0" smtClean="0"/>
              <a:t>Firstly, </a:t>
            </a:r>
            <a:r>
              <a:rPr lang="en-US" dirty="0"/>
              <a:t>it is not a must that a teacher’s methods are supported by other stakeholders including the administration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In case the </a:t>
            </a:r>
            <a:r>
              <a:rPr lang="en-US" dirty="0" smtClean="0"/>
              <a:t>it opposes </a:t>
            </a:r>
            <a:r>
              <a:rPr lang="en-US" dirty="0"/>
              <a:t>the methods I have proposed, I would try to let the administration see the importance of these methods. </a:t>
            </a:r>
            <a:endParaRPr lang="en-US" dirty="0" smtClean="0"/>
          </a:p>
          <a:p>
            <a:r>
              <a:rPr lang="en-US" dirty="0" smtClean="0"/>
              <a:t>Still</a:t>
            </a:r>
            <a:r>
              <a:rPr lang="en-US" dirty="0"/>
              <a:t>, </a:t>
            </a:r>
            <a:r>
              <a:rPr lang="en-US" dirty="0" smtClean="0"/>
              <a:t>if </a:t>
            </a:r>
            <a:r>
              <a:rPr lang="en-US" dirty="0"/>
              <a:t>for one or another </a:t>
            </a:r>
            <a:r>
              <a:rPr lang="en-US" dirty="0" smtClean="0"/>
              <a:t>reason the administration is not convinced; </a:t>
            </a:r>
            <a:r>
              <a:rPr lang="en-US" dirty="0"/>
              <a:t>I would </a:t>
            </a:r>
            <a:r>
              <a:rPr lang="en-US" dirty="0" smtClean="0"/>
              <a:t>request them to </a:t>
            </a:r>
            <a:r>
              <a:rPr lang="en-US" dirty="0"/>
              <a:t>suggest other suitable ways through which I would apply my multicultural philosophy in the classroom.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FF"/>
                </a:solidFill>
              </a:rPr>
              <a:t>Continuation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second obstacle that I am likely to face is from the parents.</a:t>
            </a:r>
          </a:p>
          <a:p>
            <a:r>
              <a:rPr lang="en-US" dirty="0"/>
              <a:t>For instance, for the weekly cultural items, I would request the students to come with various home items. </a:t>
            </a:r>
            <a:endParaRPr lang="en-US" dirty="0" smtClean="0"/>
          </a:p>
          <a:p>
            <a:r>
              <a:rPr lang="en-US" dirty="0" smtClean="0"/>
              <a:t>Some parents may not be cooperative.</a:t>
            </a:r>
          </a:p>
          <a:p>
            <a:r>
              <a:rPr lang="en-US" dirty="0" smtClean="0"/>
              <a:t>Therefore</a:t>
            </a:r>
            <a:r>
              <a:rPr lang="en-US" dirty="0"/>
              <a:t>, I would communicate with parents before hand, to tell them about the importance of multicultural education, and thus the need for collaboration from home at school.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Bennett, C. (1995). Comprehensive multicultural education: Theory and practice (3rd ed.). Massachusetts: Allen &amp; Bacon.</a:t>
            </a:r>
          </a:p>
          <a:p>
            <a:r>
              <a:rPr lang="en-US" dirty="0"/>
              <a:t>Wilson, K. </a:t>
            </a:r>
            <a:r>
              <a:rPr lang="en-US" i="1" dirty="0"/>
              <a:t>Multicultural Education</a:t>
            </a:r>
            <a:r>
              <a:rPr lang="en-US" dirty="0"/>
              <a:t>. </a:t>
            </a:r>
            <a:r>
              <a:rPr lang="en-US" dirty="0" smtClean="0"/>
              <a:t>(</a:t>
            </a:r>
            <a:r>
              <a:rPr lang="en-US" dirty="0" err="1" smtClean="0"/>
              <a:t>n.d</a:t>
            </a:r>
            <a:r>
              <a:rPr lang="en-US" dirty="0" smtClean="0"/>
              <a:t>)Retrieved </a:t>
            </a:r>
            <a:r>
              <a:rPr lang="en-US" dirty="0"/>
              <a:t>16 April 2018, from http://www.edchange.org/multicultural/papers/keith.html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97</TotalTime>
  <Words>662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Multicultural Education</vt:lpstr>
      <vt:lpstr>Multicultural Education: Personal Definition </vt:lpstr>
      <vt:lpstr>Actual Definition</vt:lpstr>
      <vt:lpstr>Continuation</vt:lpstr>
      <vt:lpstr>Multicultural Education Philosophy Statement</vt:lpstr>
      <vt:lpstr>Ways of Incorporating my Philosophy in a Multicultural Classroom</vt:lpstr>
      <vt:lpstr>Obstacles</vt:lpstr>
      <vt:lpstr>Continuation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Multicultural Education</dc:title>
  <dc:creator>USER</dc:creator>
  <cp:lastModifiedBy>USER</cp:lastModifiedBy>
  <cp:revision>2</cp:revision>
  <dcterms:created xsi:type="dcterms:W3CDTF">2018-04-16T16:20:59Z</dcterms:created>
  <dcterms:modified xsi:type="dcterms:W3CDTF">2018-04-16T17:58:33Z</dcterms:modified>
</cp:coreProperties>
</file>