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1" r:id="rId6"/>
    <p:sldId id="262" r:id="rId7"/>
    <p:sldId id="263" r:id="rId8"/>
    <p:sldId id="260"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80" d="100"/>
          <a:sy n="80" d="100"/>
        </p:scale>
        <p:origin x="378"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en-US" smtClean="0"/>
              <a:t>Click to edit Master title style</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E17C566F-8687-4820-B131-CC16921BBC46}" type="datetimeFigureOut">
              <a:rPr lang="en-US" smtClean="0"/>
              <a:t>4/18/2018</a:t>
            </a:fld>
            <a:endParaRPr lang="en-US"/>
          </a:p>
        </p:txBody>
      </p:sp>
      <p:sp>
        <p:nvSpPr>
          <p:cNvPr id="5" name="Footer Placeholder 4"/>
          <p:cNvSpPr>
            <a:spLocks noGrp="1"/>
          </p:cNvSpPr>
          <p:nvPr>
            <p:ph type="ftr" sz="quarter" idx="11"/>
          </p:nvPr>
        </p:nvSpPr>
        <p:spPr>
          <a:xfrm>
            <a:off x="1876424" y="5410201"/>
            <a:ext cx="5124886" cy="365125"/>
          </a:xfrm>
        </p:spPr>
        <p:txBody>
          <a:bodyPr/>
          <a:lstStyle/>
          <a:p>
            <a:endParaRPr lang="en-US"/>
          </a:p>
        </p:txBody>
      </p:sp>
      <p:sp>
        <p:nvSpPr>
          <p:cNvPr id="6" name="Slide Number Placeholder 5"/>
          <p:cNvSpPr>
            <a:spLocks noGrp="1"/>
          </p:cNvSpPr>
          <p:nvPr>
            <p:ph type="sldNum" sz="quarter" idx="12"/>
          </p:nvPr>
        </p:nvSpPr>
        <p:spPr>
          <a:xfrm>
            <a:off x="9896911" y="5410199"/>
            <a:ext cx="771089" cy="365125"/>
          </a:xfrm>
        </p:spPr>
        <p:txBody>
          <a:bodyPr/>
          <a:lstStyle/>
          <a:p>
            <a:fld id="{583E048B-949D-441B-B6A7-587F26F21B4D}" type="slidenum">
              <a:rPr lang="en-US" smtClean="0"/>
              <a:t>‹#›</a:t>
            </a:fld>
            <a:endParaRPr lang="en-US"/>
          </a:p>
        </p:txBody>
      </p:sp>
    </p:spTree>
    <p:extLst>
      <p:ext uri="{BB962C8B-B14F-4D97-AF65-F5344CB8AC3E}">
        <p14:creationId xmlns:p14="http://schemas.microsoft.com/office/powerpoint/2010/main" val="18242867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n-US" smtClean="0"/>
              <a:t>Click icon to add picture</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17C566F-8687-4820-B131-CC16921BBC46}" type="datetimeFigureOut">
              <a:rPr lang="en-US" smtClean="0"/>
              <a:t>4/18/2018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3E048B-949D-441B-B6A7-587F26F21B4D}" type="slidenum">
              <a:rPr lang="en-US" smtClean="0"/>
              <a:t>‹#›</a:t>
            </a:fld>
            <a:endParaRPr lang="en-US"/>
          </a:p>
        </p:txBody>
      </p:sp>
    </p:spTree>
    <p:extLst>
      <p:ext uri="{BB962C8B-B14F-4D97-AF65-F5344CB8AC3E}">
        <p14:creationId xmlns:p14="http://schemas.microsoft.com/office/powerpoint/2010/main" val="3222168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en-US" smtClean="0"/>
              <a:t>Click to edit Master title style</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17C566F-8687-4820-B131-CC16921BBC46}" type="datetimeFigureOut">
              <a:rPr lang="en-US" smtClean="0"/>
              <a:t>4/18/2018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3E048B-949D-441B-B6A7-587F26F21B4D}" type="slidenum">
              <a:rPr lang="en-US" smtClean="0"/>
              <a:t>‹#›</a:t>
            </a:fld>
            <a:endParaRPr lang="en-US"/>
          </a:p>
        </p:txBody>
      </p:sp>
    </p:spTree>
    <p:extLst>
      <p:ext uri="{BB962C8B-B14F-4D97-AF65-F5344CB8AC3E}">
        <p14:creationId xmlns:p14="http://schemas.microsoft.com/office/powerpoint/2010/main" val="32517409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17C566F-8687-4820-B131-CC16921BBC46}" type="datetimeFigureOut">
              <a:rPr lang="en-US" smtClean="0"/>
              <a:t>4/18/2018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3E048B-949D-441B-B6A7-587F26F21B4D}" type="slidenum">
              <a:rPr lang="en-US" smtClean="0"/>
              <a:t>‹#›</a:t>
            </a:fld>
            <a:endParaRPr lang="en-US"/>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215219793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n-US" smtClean="0"/>
              <a:t>Click to edit Master title style</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17C566F-8687-4820-B131-CC16921BBC46}" type="datetimeFigureOut">
              <a:rPr lang="en-US" smtClean="0"/>
              <a:t>4/18/2018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3E048B-949D-441B-B6A7-587F26F21B4D}" type="slidenum">
              <a:rPr lang="en-US" smtClean="0"/>
              <a:t>‹#›</a:t>
            </a:fld>
            <a:endParaRPr lang="en-US"/>
          </a:p>
        </p:txBody>
      </p:sp>
    </p:spTree>
    <p:extLst>
      <p:ext uri="{BB962C8B-B14F-4D97-AF65-F5344CB8AC3E}">
        <p14:creationId xmlns:p14="http://schemas.microsoft.com/office/powerpoint/2010/main" val="3713297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E17C566F-8687-4820-B131-CC16921BBC46}" type="datetimeFigureOut">
              <a:rPr lang="en-US" smtClean="0"/>
              <a:t>4/18/2018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83E048B-949D-441B-B6A7-587F26F21B4D}" type="slidenum">
              <a:rPr lang="en-US" smtClean="0"/>
              <a:t>‹#›</a:t>
            </a:fld>
            <a:endParaRPr lang="en-US"/>
          </a:p>
        </p:txBody>
      </p:sp>
    </p:spTree>
    <p:extLst>
      <p:ext uri="{BB962C8B-B14F-4D97-AF65-F5344CB8AC3E}">
        <p14:creationId xmlns:p14="http://schemas.microsoft.com/office/powerpoint/2010/main" val="174288122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smtClean="0"/>
              <a:t>Click icon to add picture</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smtClean="0"/>
              <a:t>Click icon to add picture</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smtClean="0"/>
              <a:t>Click icon to add picture</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E17C566F-8687-4820-B131-CC16921BBC46}" type="datetimeFigureOut">
              <a:rPr lang="en-US" smtClean="0"/>
              <a:t>4/18/2018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83E048B-949D-441B-B6A7-587F26F21B4D}" type="slidenum">
              <a:rPr lang="en-US" smtClean="0"/>
              <a:t>‹#›</a:t>
            </a:fld>
            <a:endParaRPr lang="en-US"/>
          </a:p>
        </p:txBody>
      </p:sp>
    </p:spTree>
    <p:extLst>
      <p:ext uri="{BB962C8B-B14F-4D97-AF65-F5344CB8AC3E}">
        <p14:creationId xmlns:p14="http://schemas.microsoft.com/office/powerpoint/2010/main" val="99801939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17C566F-8687-4820-B131-CC16921BBC46}" type="datetimeFigureOut">
              <a:rPr lang="en-US" smtClean="0"/>
              <a:t>4/18/2018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3E048B-949D-441B-B6A7-587F26F21B4D}" type="slidenum">
              <a:rPr lang="en-US" smtClean="0"/>
              <a:t>‹#›</a:t>
            </a:fld>
            <a:endParaRPr lang="en-US"/>
          </a:p>
        </p:txBody>
      </p:sp>
    </p:spTree>
    <p:extLst>
      <p:ext uri="{BB962C8B-B14F-4D97-AF65-F5344CB8AC3E}">
        <p14:creationId xmlns:p14="http://schemas.microsoft.com/office/powerpoint/2010/main" val="41697113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17C566F-8687-4820-B131-CC16921BBC46}" type="datetimeFigureOut">
              <a:rPr lang="en-US" smtClean="0"/>
              <a:t>4/18/2018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3E048B-949D-441B-B6A7-587F26F21B4D}" type="slidenum">
              <a:rPr lang="en-US" smtClean="0"/>
              <a:t>‹#›</a:t>
            </a:fld>
            <a:endParaRPr lang="en-US"/>
          </a:p>
        </p:txBody>
      </p:sp>
    </p:spTree>
    <p:extLst>
      <p:ext uri="{BB962C8B-B14F-4D97-AF65-F5344CB8AC3E}">
        <p14:creationId xmlns:p14="http://schemas.microsoft.com/office/powerpoint/2010/main" val="21306306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17C566F-8687-4820-B131-CC16921BBC46}" type="datetimeFigureOut">
              <a:rPr lang="en-US" smtClean="0"/>
              <a:t>4/18/2018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3E048B-949D-441B-B6A7-587F26F21B4D}" type="slidenum">
              <a:rPr lang="en-US" smtClean="0"/>
              <a:t>‹#›</a:t>
            </a:fld>
            <a:endParaRPr lang="en-US"/>
          </a:p>
        </p:txBody>
      </p:sp>
    </p:spTree>
    <p:extLst>
      <p:ext uri="{BB962C8B-B14F-4D97-AF65-F5344CB8AC3E}">
        <p14:creationId xmlns:p14="http://schemas.microsoft.com/office/powerpoint/2010/main" val="12884676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17C566F-8687-4820-B131-CC16921BBC46}" type="datetimeFigureOut">
              <a:rPr lang="en-US" smtClean="0"/>
              <a:t>4/18/2018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3E048B-949D-441B-B6A7-587F26F21B4D}" type="slidenum">
              <a:rPr lang="en-US" smtClean="0"/>
              <a:t>‹#›</a:t>
            </a:fld>
            <a:endParaRPr lang="en-US"/>
          </a:p>
        </p:txBody>
      </p:sp>
    </p:spTree>
    <p:extLst>
      <p:ext uri="{BB962C8B-B14F-4D97-AF65-F5344CB8AC3E}">
        <p14:creationId xmlns:p14="http://schemas.microsoft.com/office/powerpoint/2010/main" val="22096444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17C566F-8687-4820-B131-CC16921BBC46}" type="datetimeFigureOut">
              <a:rPr lang="en-US" smtClean="0"/>
              <a:t>4/18/2018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3E048B-949D-441B-B6A7-587F26F21B4D}" type="slidenum">
              <a:rPr lang="en-US" smtClean="0"/>
              <a:t>‹#›</a:t>
            </a:fld>
            <a:endParaRPr lang="en-US"/>
          </a:p>
        </p:txBody>
      </p:sp>
    </p:spTree>
    <p:extLst>
      <p:ext uri="{BB962C8B-B14F-4D97-AF65-F5344CB8AC3E}">
        <p14:creationId xmlns:p14="http://schemas.microsoft.com/office/powerpoint/2010/main" val="820835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41410" y="3073397"/>
            <a:ext cx="4878391" cy="271780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3073397"/>
            <a:ext cx="4875210" cy="271780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17C566F-8687-4820-B131-CC16921BBC46}" type="datetimeFigureOut">
              <a:rPr lang="en-US" smtClean="0"/>
              <a:t>4/18/2018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3E048B-949D-441B-B6A7-587F26F21B4D}" type="slidenum">
              <a:rPr lang="en-US" smtClean="0"/>
              <a:t>‹#›</a:t>
            </a:fld>
            <a:endParaRPr lang="en-US"/>
          </a:p>
        </p:txBody>
      </p:sp>
    </p:spTree>
    <p:extLst>
      <p:ext uri="{BB962C8B-B14F-4D97-AF65-F5344CB8AC3E}">
        <p14:creationId xmlns:p14="http://schemas.microsoft.com/office/powerpoint/2010/main" val="38499722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E17C566F-8687-4820-B131-CC16921BBC46}" type="datetimeFigureOut">
              <a:rPr lang="en-US" smtClean="0"/>
              <a:t>4/18/2018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83E048B-949D-441B-B6A7-587F26F21B4D}" type="slidenum">
              <a:rPr lang="en-US" smtClean="0"/>
              <a:t>‹#›</a:t>
            </a:fld>
            <a:endParaRPr lang="en-US"/>
          </a:p>
        </p:txBody>
      </p:sp>
    </p:spTree>
    <p:extLst>
      <p:ext uri="{BB962C8B-B14F-4D97-AF65-F5344CB8AC3E}">
        <p14:creationId xmlns:p14="http://schemas.microsoft.com/office/powerpoint/2010/main" val="3776736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7C566F-8687-4820-B131-CC16921BBC46}" type="datetimeFigureOut">
              <a:rPr lang="en-US" smtClean="0"/>
              <a:t>4/18/2018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83E048B-949D-441B-B6A7-587F26F21B4D}" type="slidenum">
              <a:rPr lang="en-US" smtClean="0"/>
              <a:t>‹#›</a:t>
            </a:fld>
            <a:endParaRPr lang="en-US"/>
          </a:p>
        </p:txBody>
      </p:sp>
    </p:spTree>
    <p:extLst>
      <p:ext uri="{BB962C8B-B14F-4D97-AF65-F5344CB8AC3E}">
        <p14:creationId xmlns:p14="http://schemas.microsoft.com/office/powerpoint/2010/main" val="20579416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17C566F-8687-4820-B131-CC16921BBC46}" type="datetimeFigureOut">
              <a:rPr lang="en-US" smtClean="0"/>
              <a:t>4/18/2018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3E048B-949D-441B-B6A7-587F26F21B4D}" type="slidenum">
              <a:rPr lang="en-US" smtClean="0"/>
              <a:t>‹#›</a:t>
            </a:fld>
            <a:endParaRPr lang="en-US"/>
          </a:p>
        </p:txBody>
      </p:sp>
    </p:spTree>
    <p:extLst>
      <p:ext uri="{BB962C8B-B14F-4D97-AF65-F5344CB8AC3E}">
        <p14:creationId xmlns:p14="http://schemas.microsoft.com/office/powerpoint/2010/main" val="35991954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17C566F-8687-4820-B131-CC16921BBC46}" type="datetimeFigureOut">
              <a:rPr lang="en-US" smtClean="0"/>
              <a:t>4/18/2018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3E048B-949D-441B-B6A7-587F26F21B4D}" type="slidenum">
              <a:rPr lang="en-US" smtClean="0"/>
              <a:t>‹#›</a:t>
            </a:fld>
            <a:endParaRPr lang="en-US"/>
          </a:p>
        </p:txBody>
      </p:sp>
    </p:spTree>
    <p:extLst>
      <p:ext uri="{BB962C8B-B14F-4D97-AF65-F5344CB8AC3E}">
        <p14:creationId xmlns:p14="http://schemas.microsoft.com/office/powerpoint/2010/main" val="17393349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E17C566F-8687-4820-B131-CC16921BBC46}" type="datetimeFigureOut">
              <a:rPr lang="en-US" smtClean="0"/>
              <a:t>4/18/2018</a:t>
            </a:fld>
            <a:endParaRPr lang="en-US"/>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583E048B-949D-441B-B6A7-587F26F21B4D}" type="slidenum">
              <a:rPr lang="en-US" smtClean="0"/>
              <a:t>‹#›</a:t>
            </a:fld>
            <a:endParaRPr lang="en-US"/>
          </a:p>
        </p:txBody>
      </p:sp>
    </p:spTree>
    <p:extLst>
      <p:ext uri="{BB962C8B-B14F-4D97-AF65-F5344CB8AC3E}">
        <p14:creationId xmlns:p14="http://schemas.microsoft.com/office/powerpoint/2010/main" val="3743823475"/>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www.oecd.org/social/inequality-and-poverty.htm" TargetMode="External"/><Relationship Id="rId2" Type="http://schemas.openxmlformats.org/officeDocument/2006/relationships/hyperlink" Target="http://www.federalreserve.gov/"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ctr"/>
            <a:r>
              <a:rPr lang="en-US" sz="4400" dirty="0" smtClean="0">
                <a:latin typeface="Times New Roman" panose="02020603050405020304" pitchFamily="18" charset="0"/>
                <a:cs typeface="Times New Roman" panose="02020603050405020304" pitchFamily="18" charset="0"/>
              </a:rPr>
              <a:t>INCOME INEQUALITY</a:t>
            </a:r>
            <a:endParaRPr lang="en-US" sz="4400"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p:txBody>
          <a:bodyPr>
            <a:normAutofit fontScale="62500" lnSpcReduction="20000"/>
          </a:bodyPr>
          <a:lstStyle/>
          <a:p>
            <a:r>
              <a:rPr lang="en-US" dirty="0">
                <a:latin typeface="Times New Roman" panose="02020603050405020304" pitchFamily="18" charset="0"/>
                <a:cs typeface="Times New Roman" panose="02020603050405020304" pitchFamily="18" charset="0"/>
              </a:rPr>
              <a:t>Student’s Name:</a:t>
            </a:r>
          </a:p>
          <a:p>
            <a:r>
              <a:rPr lang="en-US" dirty="0">
                <a:latin typeface="Times New Roman" panose="02020603050405020304" pitchFamily="18" charset="0"/>
                <a:cs typeface="Times New Roman" panose="02020603050405020304" pitchFamily="18" charset="0"/>
              </a:rPr>
              <a:t>Professors Name:</a:t>
            </a:r>
          </a:p>
          <a:p>
            <a:r>
              <a:rPr lang="en-US" dirty="0">
                <a:latin typeface="Times New Roman" panose="02020603050405020304" pitchFamily="18" charset="0"/>
                <a:cs typeface="Times New Roman" panose="02020603050405020304" pitchFamily="18" charset="0"/>
              </a:rPr>
              <a:t>Course:</a:t>
            </a:r>
          </a:p>
          <a:p>
            <a:r>
              <a:rPr lang="en-US" dirty="0">
                <a:latin typeface="Times New Roman" panose="02020603050405020304" pitchFamily="18" charset="0"/>
                <a:cs typeface="Times New Roman" panose="02020603050405020304" pitchFamily="18" charset="0"/>
              </a:rPr>
              <a:t>Date:</a:t>
            </a:r>
          </a:p>
          <a:p>
            <a:r>
              <a:rPr lang="en-US" dirty="0">
                <a:latin typeface="Times New Roman" panose="02020603050405020304" pitchFamily="18" charset="0"/>
                <a:cs typeface="Times New Roman" panose="02020603050405020304" pitchFamily="18" charset="0"/>
              </a:rPr>
              <a:t> </a:t>
            </a:r>
          </a:p>
          <a:p>
            <a:endParaRPr lang="en-US" dirty="0"/>
          </a:p>
        </p:txBody>
      </p:sp>
    </p:spTree>
    <p:extLst>
      <p:ext uri="{BB962C8B-B14F-4D97-AF65-F5344CB8AC3E}">
        <p14:creationId xmlns:p14="http://schemas.microsoft.com/office/powerpoint/2010/main" val="7845299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Times New Roman" panose="02020603050405020304" pitchFamily="18" charset="0"/>
                <a:cs typeface="Times New Roman" panose="02020603050405020304" pitchFamily="18" charset="0"/>
              </a:rPr>
              <a:t>Definition of income inequality</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r>
              <a:rPr lang="en-US" sz="2800" dirty="0">
                <a:latin typeface="Times New Roman" panose="02020603050405020304" pitchFamily="18" charset="0"/>
                <a:cs typeface="Times New Roman" panose="02020603050405020304" pitchFamily="18" charset="0"/>
              </a:rPr>
              <a:t>T</a:t>
            </a:r>
            <a:r>
              <a:rPr lang="en-US" sz="2800" dirty="0" smtClean="0">
                <a:latin typeface="Times New Roman" panose="02020603050405020304" pitchFamily="18" charset="0"/>
                <a:cs typeface="Times New Roman" panose="02020603050405020304" pitchFamily="18" charset="0"/>
              </a:rPr>
              <a:t>he income disparity that exists between the </a:t>
            </a:r>
            <a:r>
              <a:rPr lang="en-US" sz="2800" dirty="0">
                <a:latin typeface="Times New Roman" panose="02020603050405020304" pitchFamily="18" charset="0"/>
                <a:cs typeface="Times New Roman" panose="02020603050405020304" pitchFamily="18" charset="0"/>
              </a:rPr>
              <a:t>highest and lowest earners within a given economic and social </a:t>
            </a:r>
            <a:r>
              <a:rPr lang="en-US" sz="2800" dirty="0" smtClean="0">
                <a:latin typeface="Times New Roman" panose="02020603050405020304" pitchFamily="18" charset="0"/>
                <a:cs typeface="Times New Roman" panose="02020603050405020304" pitchFamily="18" charset="0"/>
              </a:rPr>
              <a:t>sphere.</a:t>
            </a:r>
          </a:p>
          <a:p>
            <a:r>
              <a:rPr lang="en-US" sz="2800" dirty="0" smtClean="0">
                <a:latin typeface="Times New Roman" panose="02020603050405020304" pitchFamily="18" charset="0"/>
                <a:cs typeface="Times New Roman" panose="02020603050405020304" pitchFamily="18" charset="0"/>
              </a:rPr>
              <a:t>It also refers to the unequal distribution of income among individuals or households in the economy.</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608173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Times New Roman" panose="02020603050405020304" pitchFamily="18" charset="0"/>
                <a:cs typeface="Times New Roman" panose="02020603050405020304" pitchFamily="18" charset="0"/>
              </a:rPr>
              <a:t>Comparison of income inequality in US and other Nations</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fontScale="92500"/>
          </a:bodyPr>
          <a:lstStyle/>
          <a:p>
            <a:r>
              <a:rPr lang="en-US" dirty="0" smtClean="0">
                <a:latin typeface="Times New Roman" panose="02020603050405020304" pitchFamily="18" charset="0"/>
                <a:cs typeface="Times New Roman" panose="02020603050405020304" pitchFamily="18" charset="0"/>
              </a:rPr>
              <a:t>The United States has high levels of inequality compared to other nations.</a:t>
            </a:r>
          </a:p>
          <a:p>
            <a:r>
              <a:rPr lang="en-US" dirty="0" smtClean="0">
                <a:latin typeface="Times New Roman" panose="02020603050405020304" pitchFamily="18" charset="0"/>
                <a:cs typeface="Times New Roman" panose="02020603050405020304" pitchFamily="18" charset="0"/>
              </a:rPr>
              <a:t>The living standards are higher in the US than in other countries in the world. An American makes 123 dollars for every 100 dollars made by the average OECD citizen(OECD,2014).</a:t>
            </a:r>
          </a:p>
          <a:p>
            <a:r>
              <a:rPr lang="en-US" dirty="0" smtClean="0">
                <a:latin typeface="Times New Roman" panose="02020603050405020304" pitchFamily="18" charset="0"/>
                <a:cs typeface="Times New Roman" panose="02020603050405020304" pitchFamily="18" charset="0"/>
              </a:rPr>
              <a:t>The United States has lower cash transfers and redistribution income taxes than the OECD countries which helps reduce income inequality in the populations in the USA and OECD countries by 20% and 26% respectively(OECD,2014).</a:t>
            </a:r>
          </a:p>
          <a:p>
            <a:endParaRPr lang="en-US" dirty="0" smtClean="0"/>
          </a:p>
          <a:p>
            <a:endParaRPr lang="en-US" dirty="0"/>
          </a:p>
        </p:txBody>
      </p:sp>
    </p:spTree>
    <p:extLst>
      <p:ext uri="{BB962C8B-B14F-4D97-AF65-F5344CB8AC3E}">
        <p14:creationId xmlns:p14="http://schemas.microsoft.com/office/powerpoint/2010/main" val="2439735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Times New Roman" panose="02020603050405020304" pitchFamily="18" charset="0"/>
                <a:cs typeface="Times New Roman" panose="02020603050405020304" pitchFamily="18" charset="0"/>
              </a:rPr>
              <a:t>Changes in Income inequality in the us</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en-US" dirty="0" smtClean="0">
                <a:latin typeface="Times New Roman" panose="02020603050405020304" pitchFamily="18" charset="0"/>
                <a:cs typeface="Times New Roman" panose="02020603050405020304" pitchFamily="18" charset="0"/>
              </a:rPr>
              <a:t>There has been an increase in income inequality in the US in the last three decades. The income for the individuals in the highest tier has quadrupled from 2% in 1976 to 8% in 2009(OECD,2014).</a:t>
            </a:r>
          </a:p>
          <a:p>
            <a:r>
              <a:rPr lang="en-US" dirty="0" smtClean="0">
                <a:latin typeface="Times New Roman" panose="02020603050405020304" pitchFamily="18" charset="0"/>
                <a:cs typeface="Times New Roman" panose="02020603050405020304" pitchFamily="18" charset="0"/>
              </a:rPr>
              <a:t>The increase in the income levels for the highest income tier is higher than that of in the OECD countries where less than 5% increase in income has been recorded throughout the years.</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348514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Times New Roman" panose="02020603050405020304" pitchFamily="18" charset="0"/>
                <a:cs typeface="Times New Roman" panose="02020603050405020304" pitchFamily="18" charset="0"/>
              </a:rPr>
              <a:t>Impact of increase in income inequality on the economy</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en-US" dirty="0" smtClean="0">
                <a:latin typeface="Times New Roman" panose="02020603050405020304" pitchFamily="18" charset="0"/>
                <a:cs typeface="Times New Roman" panose="02020603050405020304" pitchFamily="18" charset="0"/>
              </a:rPr>
              <a:t>Income inequality is necessary for economic growth as a result of capitalism. Therefore, an increase in income inequality results in a decline in economic growth of a country. For instance, OECD countries had a 0.35 % decline in economic growth per year as a result of an increase in income inequality(OECD,2014).</a:t>
            </a:r>
          </a:p>
          <a:p>
            <a:endParaRPr lang="en-US" dirty="0"/>
          </a:p>
        </p:txBody>
      </p:sp>
    </p:spTree>
    <p:extLst>
      <p:ext uri="{BB962C8B-B14F-4D97-AF65-F5344CB8AC3E}">
        <p14:creationId xmlns:p14="http://schemas.microsoft.com/office/powerpoint/2010/main" val="7742116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Impact of increase in income inequality on the </a:t>
            </a:r>
            <a:r>
              <a:rPr lang="en-US" dirty="0" smtClean="0">
                <a:latin typeface="Times New Roman" panose="02020603050405020304" pitchFamily="18" charset="0"/>
                <a:cs typeface="Times New Roman" panose="02020603050405020304" pitchFamily="18" charset="0"/>
              </a:rPr>
              <a:t>quality of life</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en-US" dirty="0" smtClean="0">
                <a:latin typeface="Times New Roman" panose="02020603050405020304" pitchFamily="18" charset="0"/>
                <a:cs typeface="Times New Roman" panose="02020603050405020304" pitchFamily="18" charset="0"/>
              </a:rPr>
              <a:t>An increase in income inequality has a negative impact on the quality of life of individuals since most of them cannot afford social amenities.</a:t>
            </a:r>
          </a:p>
          <a:p>
            <a:r>
              <a:rPr lang="en-US" dirty="0" smtClean="0">
                <a:latin typeface="Times New Roman" panose="02020603050405020304" pitchFamily="18" charset="0"/>
                <a:cs typeface="Times New Roman" panose="02020603050405020304" pitchFamily="18" charset="0"/>
              </a:rPr>
              <a:t> An increase in income inequality mostly affects those in the bottom tier since their income stagnates hence they are not able to afford their basic needs. Furthermore, the burden of debt as a result of education loans affects their </a:t>
            </a:r>
            <a:r>
              <a:rPr lang="en-US" dirty="0" err="1" smtClean="0">
                <a:latin typeface="Times New Roman" panose="02020603050405020304" pitchFamily="18" charset="0"/>
                <a:cs typeface="Times New Roman" panose="02020603050405020304" pitchFamily="18" charset="0"/>
              </a:rPr>
              <a:t>their</a:t>
            </a:r>
            <a:r>
              <a:rPr lang="en-US" dirty="0" smtClean="0">
                <a:latin typeface="Times New Roman" panose="02020603050405020304" pitchFamily="18" charset="0"/>
                <a:cs typeface="Times New Roman" panose="02020603050405020304" pitchFamily="18" charset="0"/>
              </a:rPr>
              <a:t> income which then influence their quality of life</a:t>
            </a:r>
            <a:r>
              <a:rPr lang="en-US" dirty="0">
                <a:latin typeface="Times New Roman" panose="02020603050405020304" pitchFamily="18" charset="0"/>
                <a:cs typeface="Times New Roman" panose="02020603050405020304" pitchFamily="18" charset="0"/>
              </a:rPr>
              <a:t>(Bricker et al </a:t>
            </a:r>
            <a:r>
              <a:rPr lang="en-US" dirty="0" smtClean="0">
                <a:latin typeface="Times New Roman" panose="02020603050405020304" pitchFamily="18" charset="0"/>
                <a:cs typeface="Times New Roman" panose="02020603050405020304" pitchFamily="18" charset="0"/>
              </a:rPr>
              <a:t>2017).</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648763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Times New Roman" panose="02020603050405020304" pitchFamily="18" charset="0"/>
                <a:cs typeface="Times New Roman" panose="02020603050405020304" pitchFamily="18" charset="0"/>
              </a:rPr>
              <a:t>BAD EFFECTS OF INCOME INEQUALITY</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en-US" dirty="0" smtClean="0">
                <a:latin typeface="Times New Roman" panose="02020603050405020304" pitchFamily="18" charset="0"/>
                <a:cs typeface="Times New Roman" panose="02020603050405020304" pitchFamily="18" charset="0"/>
              </a:rPr>
              <a:t>Some of the steps that should be taken to curb the bad effects of income inequality include;</a:t>
            </a:r>
          </a:p>
          <a:p>
            <a:r>
              <a:rPr lang="en-US" dirty="0" smtClean="0">
                <a:latin typeface="Times New Roman" panose="02020603050405020304" pitchFamily="18" charset="0"/>
                <a:cs typeface="Times New Roman" panose="02020603050405020304" pitchFamily="18" charset="0"/>
              </a:rPr>
              <a:t>Enhancing equality in education</a:t>
            </a:r>
          </a:p>
          <a:p>
            <a:r>
              <a:rPr lang="en-US" dirty="0" smtClean="0">
                <a:latin typeface="Times New Roman" panose="02020603050405020304" pitchFamily="18" charset="0"/>
                <a:cs typeface="Times New Roman" panose="02020603050405020304" pitchFamily="18" charset="0"/>
              </a:rPr>
              <a:t>Expand the income tax earned to pull more individuals out of poverty.</a:t>
            </a:r>
          </a:p>
          <a:p>
            <a:r>
              <a:rPr lang="en-US" dirty="0" smtClean="0">
                <a:latin typeface="Times New Roman" panose="02020603050405020304" pitchFamily="18" charset="0"/>
                <a:cs typeface="Times New Roman" panose="02020603050405020304" pitchFamily="18" charset="0"/>
              </a:rPr>
              <a:t>Increasing the minimum wage for individuals at the bottom tier</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911080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Times New Roman" panose="02020603050405020304" pitchFamily="18" charset="0"/>
                <a:cs typeface="Times New Roman" panose="02020603050405020304" pitchFamily="18" charset="0"/>
              </a:rPr>
              <a:t>References</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r>
              <a:rPr lang="en-US" dirty="0">
                <a:latin typeface="Times New Roman" panose="02020603050405020304" pitchFamily="18" charset="0"/>
                <a:cs typeface="Times New Roman" panose="02020603050405020304" pitchFamily="18" charset="0"/>
              </a:rPr>
              <a:t>OECD. (2014). </a:t>
            </a:r>
            <a:r>
              <a:rPr lang="en-US" i="1" dirty="0">
                <a:latin typeface="Times New Roman" panose="02020603050405020304" pitchFamily="18" charset="0"/>
                <a:cs typeface="Times New Roman" panose="02020603050405020304" pitchFamily="18" charset="0"/>
              </a:rPr>
              <a:t>Tackling High Inequalities Creating Opportunities for All</a:t>
            </a:r>
            <a:r>
              <a:rPr lang="en-US" dirty="0">
                <a:latin typeface="Times New Roman" panose="02020603050405020304" pitchFamily="18" charset="0"/>
                <a:cs typeface="Times New Roman" panose="02020603050405020304" pitchFamily="18" charset="0"/>
              </a:rPr>
              <a:t>. OECD publishing</a:t>
            </a:r>
            <a:r>
              <a:rPr lang="en-US"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Bricker et al.,(2017). </a:t>
            </a:r>
            <a:r>
              <a:rPr lang="en-US" i="1" dirty="0">
                <a:latin typeface="Times New Roman" panose="02020603050405020304" pitchFamily="18" charset="0"/>
                <a:cs typeface="Times New Roman" panose="02020603050405020304" pitchFamily="18" charset="0"/>
              </a:rPr>
              <a:t>Changes in U.S. Family Finances from 2013 to 2016: Evidence from the Survey of Consumer Finances</a:t>
            </a:r>
            <a:r>
              <a:rPr lang="en-US" dirty="0">
                <a:latin typeface="Times New Roman" panose="02020603050405020304" pitchFamily="18" charset="0"/>
                <a:cs typeface="Times New Roman" panose="02020603050405020304" pitchFamily="18" charset="0"/>
              </a:rPr>
              <a:t>. Federal Reserve Bulletin, vol. 103. Retrieved: </a:t>
            </a:r>
            <a:r>
              <a:rPr lang="en-US" u="sng" dirty="0">
                <a:latin typeface="Times New Roman" panose="02020603050405020304" pitchFamily="18" charset="0"/>
                <a:cs typeface="Times New Roman" panose="02020603050405020304" pitchFamily="18" charset="0"/>
                <a:hlinkClick r:id="rId2"/>
              </a:rPr>
              <a:t>www.federalreserve.gov</a:t>
            </a:r>
            <a:r>
              <a:rPr lang="en-US" dirty="0">
                <a:latin typeface="Times New Roman" panose="02020603050405020304" pitchFamily="18" charset="0"/>
                <a:cs typeface="Times New Roman" panose="02020603050405020304" pitchFamily="18" charset="0"/>
              </a:rPr>
              <a:t>.  </a:t>
            </a:r>
          </a:p>
          <a:p>
            <a:r>
              <a:rPr lang="en-US" dirty="0">
                <a:latin typeface="Times New Roman" panose="02020603050405020304" pitchFamily="18" charset="0"/>
                <a:cs typeface="Times New Roman" panose="02020603050405020304" pitchFamily="18" charset="0"/>
              </a:rPr>
              <a:t>OECD. (2014). </a:t>
            </a:r>
            <a:r>
              <a:rPr lang="en-US" i="1" dirty="0">
                <a:latin typeface="Times New Roman" panose="02020603050405020304" pitchFamily="18" charset="0"/>
                <a:cs typeface="Times New Roman" panose="02020603050405020304" pitchFamily="18" charset="0"/>
              </a:rPr>
              <a:t>Focus on Inequality and Growth</a:t>
            </a:r>
            <a:r>
              <a:rPr lang="en-US" dirty="0">
                <a:latin typeface="Times New Roman" panose="02020603050405020304" pitchFamily="18" charset="0"/>
                <a:cs typeface="Times New Roman" panose="02020603050405020304" pitchFamily="18" charset="0"/>
              </a:rPr>
              <a:t>. OECD publishing. Retrieved: </a:t>
            </a:r>
            <a:r>
              <a:rPr lang="en-US" u="sng" dirty="0">
                <a:latin typeface="Times New Roman" panose="02020603050405020304" pitchFamily="18" charset="0"/>
                <a:cs typeface="Times New Roman" panose="02020603050405020304" pitchFamily="18" charset="0"/>
                <a:hlinkClick r:id="rId3"/>
              </a:rPr>
              <a:t>www.oecd.org/social/inequality-and-poverty.htm</a:t>
            </a:r>
            <a:r>
              <a:rPr lang="en-US" dirty="0">
                <a:latin typeface="Times New Roman" panose="02020603050405020304" pitchFamily="18" charset="0"/>
                <a:cs typeface="Times New Roman" panose="02020603050405020304" pitchFamily="18" charset="0"/>
              </a:rPr>
              <a:t> </a:t>
            </a:r>
          </a:p>
          <a:p>
            <a:endParaRPr lang="en-US" dirty="0"/>
          </a:p>
        </p:txBody>
      </p:sp>
    </p:spTree>
    <p:extLst>
      <p:ext uri="{BB962C8B-B14F-4D97-AF65-F5344CB8AC3E}">
        <p14:creationId xmlns:p14="http://schemas.microsoft.com/office/powerpoint/2010/main" val="240103800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docProps/app.xml><?xml version="1.0" encoding="utf-8"?>
<Properties xmlns="http://schemas.openxmlformats.org/officeDocument/2006/extended-properties" xmlns:vt="http://schemas.openxmlformats.org/officeDocument/2006/docPropsVTypes">
  <Template>Circuit</Template>
  <TotalTime>138</TotalTime>
  <Words>484</Words>
  <Application>Microsoft Office PowerPoint</Application>
  <PresentationFormat>Widescreen</PresentationFormat>
  <Paragraphs>30</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Times New Roman</vt:lpstr>
      <vt:lpstr>Trebuchet MS</vt:lpstr>
      <vt:lpstr>Tw Cen MT</vt:lpstr>
      <vt:lpstr>Circuit</vt:lpstr>
      <vt:lpstr>INCOME INEQUALITY</vt:lpstr>
      <vt:lpstr>Definition of income inequality</vt:lpstr>
      <vt:lpstr>Comparison of income inequality in US and other Nations</vt:lpstr>
      <vt:lpstr>Changes in Income inequality in the us</vt:lpstr>
      <vt:lpstr>Impact of increase in income inequality on the economy</vt:lpstr>
      <vt:lpstr>Impact of increase in income inequality on the quality of life</vt:lpstr>
      <vt:lpstr>BAD EFFECTS OF INCOME INEQUALITY</vt:lpstr>
      <vt:lpstr>References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INCOME INEQUALITY</dc:title>
  <dc:creator>Aistar</dc:creator>
  <cp:lastModifiedBy>Aistar</cp:lastModifiedBy>
  <cp:revision>23</cp:revision>
  <dcterms:created xsi:type="dcterms:W3CDTF">2018-04-18T14:24:41Z</dcterms:created>
  <dcterms:modified xsi:type="dcterms:W3CDTF">2018-04-18T16:43:26Z</dcterms:modified>
</cp:coreProperties>
</file>