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EFBF64-D587-4849-B70A-4B8525F37587}" type="datetimeFigureOut">
              <a:rPr lang="en-US" smtClean="0"/>
              <a:t>25-Apr-18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747EF8-13A9-49FA-A004-9CE96652FF43}"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F747EF8-13A9-49FA-A004-9CE96652FF43}"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-Disasters</a:t>
            </a:r>
            <a:r>
              <a:rPr lang="en-US" baseline="0" dirty="0" smtClean="0"/>
              <a:t> can negatively impact human lives</a:t>
            </a:r>
          </a:p>
          <a:p>
            <a:r>
              <a:rPr lang="en-US" baseline="0" dirty="0" smtClean="0"/>
              <a:t>-During disasters, effective rescue methods are mandatory in order to save lives</a:t>
            </a:r>
          </a:p>
          <a:p>
            <a:r>
              <a:rPr lang="en-US" baseline="0" dirty="0" smtClean="0"/>
              <a:t>-Artificial intelligence become helpful during the September 11, 2001 attack on the US</a:t>
            </a:r>
          </a:p>
          <a:p>
            <a:r>
              <a:rPr lang="en-US" baseline="0" dirty="0" smtClean="0"/>
              <a:t>-The technology was in the form of robots that assisted to save lives during the rescue missions, by sifting through the debris to locate survivors</a:t>
            </a:r>
            <a:endParaRPr lang="en-US" dirty="0"/>
          </a:p>
        </p:txBody>
      </p:sp>
      <p:sp>
        <p:nvSpPr>
          <p:cNvPr id="4" name="Slide Number Placeholder 3"/>
          <p:cNvSpPr>
            <a:spLocks noGrp="1"/>
          </p:cNvSpPr>
          <p:nvPr>
            <p:ph type="sldNum" sz="quarter" idx="10"/>
          </p:nvPr>
        </p:nvSpPr>
        <p:spPr/>
        <p:txBody>
          <a:bodyPr/>
          <a:lstStyle/>
          <a:p>
            <a:fld id="{1F747EF8-13A9-49FA-A004-9CE96652FF43}"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future, the application of artificial intelligence will revolutionize the transport sector</a:t>
            </a:r>
          </a:p>
          <a:p>
            <a:r>
              <a:rPr lang="en-US" baseline="0" dirty="0" smtClean="0"/>
              <a:t>-Computer technology would help in the making of critical decisions to the extent that the use of drivers would be eliminated</a:t>
            </a:r>
          </a:p>
          <a:p>
            <a:r>
              <a:rPr lang="en-US" baseline="0" dirty="0" smtClean="0"/>
              <a:t>-Using cars that drive themselves would mean having technology that is intelligent to evaluate the environment and decide when to drive and stop to avoid accidents</a:t>
            </a:r>
          </a:p>
          <a:p>
            <a:r>
              <a:rPr lang="en-US" baseline="0" dirty="0" smtClean="0"/>
              <a:t>-since the technology would replace drivers, it needs to be highly smart in order to correctly </a:t>
            </a:r>
            <a:r>
              <a:rPr lang="en-US" baseline="0" dirty="0" err="1" smtClean="0"/>
              <a:t>analyse</a:t>
            </a:r>
            <a:r>
              <a:rPr lang="en-US" baseline="0" dirty="0" smtClean="0"/>
              <a:t> the environment and make the right decisions</a:t>
            </a:r>
          </a:p>
        </p:txBody>
      </p:sp>
      <p:sp>
        <p:nvSpPr>
          <p:cNvPr id="4" name="Slide Number Placeholder 3"/>
          <p:cNvSpPr>
            <a:spLocks noGrp="1"/>
          </p:cNvSpPr>
          <p:nvPr>
            <p:ph type="sldNum" sz="quarter" idx="10"/>
          </p:nvPr>
        </p:nvSpPr>
        <p:spPr/>
        <p:txBody>
          <a:bodyPr/>
          <a:lstStyle/>
          <a:p>
            <a:fld id="{1F747EF8-13A9-49FA-A004-9CE96652FF43}"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-Since</a:t>
            </a:r>
            <a:r>
              <a:rPr lang="en-US" baseline="0" dirty="0" smtClean="0"/>
              <a:t> human errors has been attributed to the majority cause of accidents, the technology needs to be smart enough to avoid such errors</a:t>
            </a:r>
          </a:p>
          <a:p>
            <a:r>
              <a:rPr lang="en-US" baseline="0" dirty="0" smtClean="0"/>
              <a:t>-The technology is not expected to miscalculate distances between vehicles, for example, thus risking the occurrence of accidents</a:t>
            </a:r>
          </a:p>
          <a:p>
            <a:r>
              <a:rPr lang="en-US" baseline="0" dirty="0" smtClean="0"/>
              <a:t>-The technology is expected to consider all options and provide the best solution to road use challenges</a:t>
            </a:r>
          </a:p>
          <a:p>
            <a:r>
              <a:rPr lang="en-US" baseline="0" dirty="0" smtClean="0"/>
              <a:t>-Through the making of smart decisions, safety levels and efficiency are expected to increase on the roads</a:t>
            </a:r>
          </a:p>
          <a:p>
            <a:r>
              <a:rPr lang="en-US" baseline="0" dirty="0" smtClean="0"/>
              <a:t>-</a:t>
            </a:r>
            <a:endParaRPr lang="en-US" dirty="0"/>
          </a:p>
        </p:txBody>
      </p:sp>
      <p:sp>
        <p:nvSpPr>
          <p:cNvPr id="4" name="Slide Number Placeholder 3"/>
          <p:cNvSpPr>
            <a:spLocks noGrp="1"/>
          </p:cNvSpPr>
          <p:nvPr>
            <p:ph type="sldNum" sz="quarter" idx="10"/>
          </p:nvPr>
        </p:nvSpPr>
        <p:spPr/>
        <p:txBody>
          <a:bodyPr/>
          <a:lstStyle/>
          <a:p>
            <a:fld id="{1F747EF8-13A9-49FA-A004-9CE96652FF43}"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the effects of this</a:t>
            </a:r>
            <a:r>
              <a:rPr lang="en-US" baseline="0" dirty="0" smtClean="0"/>
              <a:t> artificial intelligence to be felt, the technology needs to be generated en masse. </a:t>
            </a:r>
          </a:p>
          <a:p>
            <a:r>
              <a:rPr lang="en-US" baseline="0" dirty="0" smtClean="0"/>
              <a:t>-All vehicles in future need to incorporate this technology such that the effects can be felt in a global perspective</a:t>
            </a:r>
          </a:p>
          <a:p>
            <a:r>
              <a:rPr lang="en-US" baseline="0" dirty="0" smtClean="0"/>
              <a:t>-if only a few vehicles have the technology, the impact may not be significant because the global reach would be limited</a:t>
            </a:r>
          </a:p>
          <a:p>
            <a:r>
              <a:rPr lang="en-US" baseline="0" dirty="0" smtClean="0"/>
              <a:t>-To have a significant impact in the transport industry, the technology needs to be able to evaluate objects and differentiate humans from other objects by highlighting them</a:t>
            </a:r>
          </a:p>
          <a:p>
            <a:r>
              <a:rPr lang="en-US" baseline="0" dirty="0" smtClean="0"/>
              <a:t>-Such a move would ensure that cars could identify humans and thus stop when necessary to avoid causing accidents</a:t>
            </a:r>
            <a:endParaRPr lang="en-US" dirty="0"/>
          </a:p>
        </p:txBody>
      </p:sp>
      <p:sp>
        <p:nvSpPr>
          <p:cNvPr id="4" name="Slide Number Placeholder 3"/>
          <p:cNvSpPr>
            <a:spLocks noGrp="1"/>
          </p:cNvSpPr>
          <p:nvPr>
            <p:ph type="sldNum" sz="quarter" idx="10"/>
          </p:nvPr>
        </p:nvSpPr>
        <p:spPr/>
        <p:txBody>
          <a:bodyPr/>
          <a:lstStyle/>
          <a:p>
            <a:fld id="{1F747EF8-13A9-49FA-A004-9CE96652FF43}" type="slidenum">
              <a:rPr lang="en-US" smtClean="0"/>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a:t>
            </a:r>
            <a:r>
              <a:rPr lang="en-US" baseline="0" dirty="0" smtClean="0"/>
              <a:t> is general knowledge that amputees face numerous challenges in their daily lives</a:t>
            </a:r>
          </a:p>
          <a:p>
            <a:r>
              <a:rPr lang="en-US" baseline="0" dirty="0" smtClean="0"/>
              <a:t>-As they try to carry out different activities, amputees experience limitations due to their statuses</a:t>
            </a:r>
          </a:p>
          <a:p>
            <a:r>
              <a:rPr lang="en-US" baseline="0" dirty="0" smtClean="0"/>
              <a:t>-The artificial intelligence technology is expected to make smart decisions that assist amputees to use their prosthetic limbs</a:t>
            </a:r>
          </a:p>
          <a:p>
            <a:r>
              <a:rPr lang="en-US" baseline="0" dirty="0" smtClean="0"/>
              <a:t>-The technology may require to liaise with the brain to make movement of the limbs easier</a:t>
            </a:r>
            <a:endParaRPr lang="en-US" dirty="0"/>
          </a:p>
        </p:txBody>
      </p:sp>
      <p:sp>
        <p:nvSpPr>
          <p:cNvPr id="4" name="Slide Number Placeholder 3"/>
          <p:cNvSpPr>
            <a:spLocks noGrp="1"/>
          </p:cNvSpPr>
          <p:nvPr>
            <p:ph type="sldNum" sz="quarter" idx="10"/>
          </p:nvPr>
        </p:nvSpPr>
        <p:spPr/>
        <p:txBody>
          <a:bodyPr/>
          <a:lstStyle/>
          <a:p>
            <a:fld id="{1F747EF8-13A9-49FA-A004-9CE96652FF43}"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-Cyborg technology,</a:t>
            </a:r>
            <a:r>
              <a:rPr lang="en-US" baseline="0" dirty="0" smtClean="0"/>
              <a:t> for example, would be incorporated to link the amputees brain with the prosthetic limbs to achieve effective movement of limbs</a:t>
            </a:r>
          </a:p>
          <a:p>
            <a:r>
              <a:rPr lang="en-US" baseline="0" dirty="0" smtClean="0"/>
              <a:t>-This means that the movement of the limbs would be more realistic due to the communication of the brain and the limbs in order to achieve the intended objectives</a:t>
            </a:r>
          </a:p>
          <a:p>
            <a:r>
              <a:rPr lang="en-US" baseline="0" dirty="0" smtClean="0"/>
              <a:t>-Avatars would be improved such that they would be intelligent enough to carry out basic chores and thus eliminate the need for humans as mediators</a:t>
            </a:r>
          </a:p>
          <a:p>
            <a:r>
              <a:rPr lang="en-US" baseline="0" dirty="0" smtClean="0"/>
              <a:t>-The elimination of humans as mediators is based on the understanding that avatars already have significant human capacities such as emotion, engagement, social relationship and collaboration. </a:t>
            </a:r>
          </a:p>
          <a:p>
            <a:r>
              <a:rPr lang="en-US" baseline="0" dirty="0" smtClean="0"/>
              <a:t>-Therefore, avatars are already in the process of replacing humans and additional advancements on this technology would surpass human capabilities leading to the elimination of humans as mediators</a:t>
            </a:r>
            <a:endParaRPr lang="en-US" dirty="0"/>
          </a:p>
        </p:txBody>
      </p:sp>
      <p:sp>
        <p:nvSpPr>
          <p:cNvPr id="4" name="Slide Number Placeholder 3"/>
          <p:cNvSpPr>
            <a:spLocks noGrp="1"/>
          </p:cNvSpPr>
          <p:nvPr>
            <p:ph type="sldNum" sz="quarter" idx="10"/>
          </p:nvPr>
        </p:nvSpPr>
        <p:spPr/>
        <p:txBody>
          <a:bodyPr/>
          <a:lstStyle/>
          <a:p>
            <a:fld id="{1F747EF8-13A9-49FA-A004-9CE96652FF43}" type="slidenum">
              <a:rPr lang="en-US" smtClean="0"/>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-Just</a:t>
            </a:r>
            <a:r>
              <a:rPr lang="en-US" baseline="0" dirty="0" smtClean="0"/>
              <a:t> as robotic technology was applied in the rescue missions during the September 11, 2001, artificial intelligence could be incorporated to include emotions</a:t>
            </a:r>
          </a:p>
          <a:p>
            <a:r>
              <a:rPr lang="en-US" baseline="0" dirty="0" smtClean="0"/>
              <a:t>-this means that the robots could identify and interpret feelings</a:t>
            </a:r>
          </a:p>
          <a:p>
            <a:r>
              <a:rPr lang="en-US" baseline="0" dirty="0" smtClean="0"/>
              <a:t>-This can be a good thing especially for the old persons</a:t>
            </a:r>
          </a:p>
          <a:p>
            <a:r>
              <a:rPr lang="en-US" baseline="0" dirty="0" smtClean="0"/>
              <a:t>-The identification and interpretation of emotions mean that it would be possible for the robots to interact with old persons to eliminate boredom and loneliness</a:t>
            </a:r>
          </a:p>
          <a:p>
            <a:r>
              <a:rPr lang="en-US" baseline="0" dirty="0" smtClean="0"/>
              <a:t>-These technologies could read the emotions of the old persons and act accordingly based on the interpretation in order to provide a safe and ‘sociable’ environment</a:t>
            </a:r>
            <a:endParaRPr lang="en-US" dirty="0"/>
          </a:p>
        </p:txBody>
      </p:sp>
      <p:sp>
        <p:nvSpPr>
          <p:cNvPr id="4" name="Slide Number Placeholder 3"/>
          <p:cNvSpPr>
            <a:spLocks noGrp="1"/>
          </p:cNvSpPr>
          <p:nvPr>
            <p:ph type="sldNum" sz="quarter" idx="10"/>
          </p:nvPr>
        </p:nvSpPr>
        <p:spPr/>
        <p:txBody>
          <a:bodyPr/>
          <a:lstStyle/>
          <a:p>
            <a:fld id="{1F747EF8-13A9-49FA-A004-9CE96652FF43}" type="slidenum">
              <a:rPr lang="en-US" smtClean="0"/>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the health sector, advancements in technology are necessary to assist in improving</a:t>
            </a:r>
            <a:r>
              <a:rPr lang="en-US" baseline="0" dirty="0" smtClean="0"/>
              <a:t> clients’ lives</a:t>
            </a:r>
          </a:p>
          <a:p>
            <a:r>
              <a:rPr lang="en-US" baseline="0" dirty="0" smtClean="0"/>
              <a:t>-Advancements in technology are aimed at easing clients’ pain and improving quality of life</a:t>
            </a:r>
          </a:p>
          <a:p>
            <a:r>
              <a:rPr lang="en-US" baseline="0" dirty="0" smtClean="0"/>
              <a:t>-Where challenges have occurred, especially in the application of surface recordings in body implants, artificial intelligence would greatly help alleviate this challenge</a:t>
            </a:r>
          </a:p>
          <a:p>
            <a:r>
              <a:rPr lang="en-US" baseline="0" dirty="0" smtClean="0"/>
              <a:t>-In future, the advancement of artificial technology would assist in enhancing of permanent communication through </a:t>
            </a:r>
            <a:r>
              <a:rPr lang="en-US" baseline="0" dirty="0" err="1" smtClean="0"/>
              <a:t>enuromusclular</a:t>
            </a:r>
            <a:r>
              <a:rPr lang="en-US" baseline="0" dirty="0" smtClean="0"/>
              <a:t> interface technologies in </a:t>
            </a:r>
            <a:r>
              <a:rPr lang="en-US" baseline="0" dirty="0" err="1" smtClean="0"/>
              <a:t>osseointegrated</a:t>
            </a:r>
            <a:r>
              <a:rPr lang="en-US" baseline="0" dirty="0" smtClean="0"/>
              <a:t> implants to enhance pain management and control of the implants</a:t>
            </a:r>
          </a:p>
          <a:p>
            <a:r>
              <a:rPr lang="en-US" baseline="0" dirty="0" smtClean="0"/>
              <a:t>-The lives of clients would greatly be improved</a:t>
            </a:r>
            <a:endParaRPr lang="en-US" dirty="0"/>
          </a:p>
        </p:txBody>
      </p:sp>
      <p:sp>
        <p:nvSpPr>
          <p:cNvPr id="4" name="Slide Number Placeholder 3"/>
          <p:cNvSpPr>
            <a:spLocks noGrp="1"/>
          </p:cNvSpPr>
          <p:nvPr>
            <p:ph type="sldNum" sz="quarter" idx="10"/>
          </p:nvPr>
        </p:nvSpPr>
        <p:spPr/>
        <p:txBody>
          <a:bodyPr/>
          <a:lstStyle/>
          <a:p>
            <a:fld id="{1F747EF8-13A9-49FA-A004-9CE96652FF43}" type="slidenum">
              <a:rPr lang="en-US" smtClean="0"/>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application of artificial intelligence computer technology in the health sector would</a:t>
            </a:r>
            <a:r>
              <a:rPr lang="en-US" baseline="0" dirty="0" smtClean="0"/>
              <a:t> allow patients to manage the prosthesis actuators’ velocity through voluntary contraction of the residual muscles</a:t>
            </a:r>
          </a:p>
          <a:p>
            <a:r>
              <a:rPr lang="en-US" baseline="0" dirty="0" smtClean="0"/>
              <a:t>-However, advancements are required to enhance and incorporate software, signal attainment hardware and graphic user interface would improve the movement of limbs for amputees</a:t>
            </a:r>
          </a:p>
          <a:p>
            <a:r>
              <a:rPr lang="en-US" baseline="0" dirty="0" smtClean="0"/>
              <a:t>-In order to reduce muscle strains during the movement of prosthetic limbs, more developments need to be done and this concerns the advancement of the MTT</a:t>
            </a:r>
          </a:p>
          <a:p>
            <a:r>
              <a:rPr lang="en-US" baseline="0" dirty="0" smtClean="0"/>
              <a:t>-The MTT needs to be portable for easier use in clinical settings and in order to ensure that its effect is </a:t>
            </a:r>
            <a:r>
              <a:rPr lang="en-US" baseline="0" dirty="0" err="1" smtClean="0"/>
              <a:t>signficant</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1F747EF8-13A9-49FA-A004-9CE96652FF43}" type="slidenum">
              <a:rPr lang="en-US" smtClean="0"/>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process of artificial intelligence involves</a:t>
            </a:r>
            <a:r>
              <a:rPr lang="en-US" baseline="0" dirty="0" smtClean="0"/>
              <a:t> the assembling of artifacts with capabilities to use computer technology to evaluate environments, take commands, and make smart decisions</a:t>
            </a:r>
          </a:p>
          <a:p>
            <a:r>
              <a:rPr lang="en-US" baseline="0" dirty="0" smtClean="0"/>
              <a:t>-Since the technology is made by humans, it is referred to as artificial intelligence-It mostly relies on the commands input by humans for the execution of the commands</a:t>
            </a:r>
          </a:p>
          <a:p>
            <a:r>
              <a:rPr lang="en-US" baseline="0" dirty="0" smtClean="0"/>
              <a:t>-The technology is thus able to make smart detections, evaluations, analysis, and makes the right decisions</a:t>
            </a:r>
            <a:endParaRPr lang="en-US" dirty="0"/>
          </a:p>
        </p:txBody>
      </p:sp>
      <p:sp>
        <p:nvSpPr>
          <p:cNvPr id="4" name="Slide Number Placeholder 3"/>
          <p:cNvSpPr>
            <a:spLocks noGrp="1"/>
          </p:cNvSpPr>
          <p:nvPr>
            <p:ph type="sldNum" sz="quarter" idx="10"/>
          </p:nvPr>
        </p:nvSpPr>
        <p:spPr/>
        <p:txBody>
          <a:bodyPr/>
          <a:lstStyle/>
          <a:p>
            <a:fld id="{1F747EF8-13A9-49FA-A004-9CE96652FF43}"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-Nearly all sectors such as health,</a:t>
            </a:r>
            <a:r>
              <a:rPr lang="en-US" baseline="0" dirty="0" smtClean="0"/>
              <a:t> military, disaster management, and others try to use artificial intelligence</a:t>
            </a:r>
          </a:p>
          <a:p>
            <a:r>
              <a:rPr lang="en-US" baseline="0" dirty="0" smtClean="0"/>
              <a:t>-The flexibility of artificial intelligence allows it to be used in every sector </a:t>
            </a:r>
          </a:p>
          <a:p>
            <a:r>
              <a:rPr lang="en-US" baseline="0" dirty="0" smtClean="0"/>
              <a:t>-Based on the commands inputted in the technology, critical objectives can be achieved</a:t>
            </a:r>
          </a:p>
          <a:p>
            <a:r>
              <a:rPr lang="en-US" baseline="0" dirty="0" smtClean="0"/>
              <a:t>-In the medical sector, for example, artificial intelligence is used through the application of computational comprehension</a:t>
            </a:r>
          </a:p>
          <a:p>
            <a:r>
              <a:rPr lang="en-US" baseline="0" dirty="0" smtClean="0"/>
              <a:t>-The technology assists health professionals make the right decisions regarding health matters due to its speedy evaluation of situations and provision of solutions</a:t>
            </a:r>
            <a:endParaRPr lang="en-US" dirty="0"/>
          </a:p>
        </p:txBody>
      </p:sp>
      <p:sp>
        <p:nvSpPr>
          <p:cNvPr id="4" name="Slide Number Placeholder 3"/>
          <p:cNvSpPr>
            <a:spLocks noGrp="1"/>
          </p:cNvSpPr>
          <p:nvPr>
            <p:ph type="sldNum" sz="quarter" idx="10"/>
          </p:nvPr>
        </p:nvSpPr>
        <p:spPr/>
        <p:txBody>
          <a:bodyPr/>
          <a:lstStyle/>
          <a:p>
            <a:fld id="{1F747EF8-13A9-49FA-A004-9CE96652FF43}"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making of the right diagnosis</a:t>
            </a:r>
            <a:r>
              <a:rPr lang="en-US" baseline="0" dirty="0" smtClean="0"/>
              <a:t> is of great importance in the health sector. It is the first step towards controlling any ailment that may have befallen patients. Therefore, artificial intelligence plays significant roles in assisting health professionals to make the best diagnosis. </a:t>
            </a:r>
          </a:p>
          <a:p>
            <a:r>
              <a:rPr lang="en-US" baseline="0" dirty="0" smtClean="0"/>
              <a:t>-The ANN technology has the capability to perform parallel computations for data processing and representation of knowledge. Furthermore, the ANN is capable of learning from historical examples, evaluate non-linear data, handle imprecise information and generalize enabling application of the model to independent data </a:t>
            </a:r>
            <a:endParaRPr lang="en-US" dirty="0"/>
          </a:p>
        </p:txBody>
      </p:sp>
      <p:sp>
        <p:nvSpPr>
          <p:cNvPr id="4" name="Slide Number Placeholder 3"/>
          <p:cNvSpPr>
            <a:spLocks noGrp="1"/>
          </p:cNvSpPr>
          <p:nvPr>
            <p:ph type="sldNum" sz="quarter" idx="10"/>
          </p:nvPr>
        </p:nvSpPr>
        <p:spPr/>
        <p:txBody>
          <a:bodyPr/>
          <a:lstStyle/>
          <a:p>
            <a:fld id="{1F747EF8-13A9-49FA-A004-9CE96652FF43}"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a:t>
            </a:r>
            <a:r>
              <a:rPr lang="en-US" baseline="0" dirty="0" smtClean="0"/>
              <a:t> may be challenging to provide quality healthcare to clients if information flow is not properly managed. </a:t>
            </a:r>
          </a:p>
          <a:p>
            <a:r>
              <a:rPr lang="en-US" baseline="0" dirty="0" smtClean="0"/>
              <a:t>-Thus, artificial intelligence methods enhance the effective management of information flow in the electronic health records. Health professionals, through the use of artificial intelligence, benefit from enhanced efficiency when they take less time to peruse the electronic health records. It takes a few minutes to access clients’ records and retrieved their history for the provision of better services.</a:t>
            </a:r>
          </a:p>
          <a:p>
            <a:r>
              <a:rPr lang="en-US" baseline="0" dirty="0" smtClean="0"/>
              <a:t>Furthermore, health institutions, through the application of artificial intelligence are able to achieve the optimization of treatments from a single decision making point (Bennett and Hauser 4)</a:t>
            </a:r>
            <a:endParaRPr lang="en-US" dirty="0"/>
          </a:p>
        </p:txBody>
      </p:sp>
      <p:sp>
        <p:nvSpPr>
          <p:cNvPr id="4" name="Slide Number Placeholder 3"/>
          <p:cNvSpPr>
            <a:spLocks noGrp="1"/>
          </p:cNvSpPr>
          <p:nvPr>
            <p:ph type="sldNum" sz="quarter" idx="10"/>
          </p:nvPr>
        </p:nvSpPr>
        <p:spPr/>
        <p:txBody>
          <a:bodyPr/>
          <a:lstStyle/>
          <a:p>
            <a:fld id="{1F747EF8-13A9-49FA-A004-9CE96652FF43}"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 can be observed that artificial intelligence enhances</a:t>
            </a:r>
            <a:r>
              <a:rPr lang="en-US" baseline="0" dirty="0" smtClean="0"/>
              <a:t> efficiency in complex clinical settings such as those involving the proper diagnosis of infected cell structures. In order to eliminate errors in the diagnosis process, artificial intelligence enhance the proper evaluation to determine the presence of malignant cells. If a client is to be cured through the removal of malignant cells, then, proper diagnosis is mandatory to ensure that only the malignant cells are to be removed. Artificial intelligence thus assists cytologists to make the right choices by identifying the affected cells</a:t>
            </a:r>
            <a:endParaRPr lang="en-US" dirty="0"/>
          </a:p>
        </p:txBody>
      </p:sp>
      <p:sp>
        <p:nvSpPr>
          <p:cNvPr id="4" name="Slide Number Placeholder 3"/>
          <p:cNvSpPr>
            <a:spLocks noGrp="1"/>
          </p:cNvSpPr>
          <p:nvPr>
            <p:ph type="sldNum" sz="quarter" idx="10"/>
          </p:nvPr>
        </p:nvSpPr>
        <p:spPr/>
        <p:txBody>
          <a:bodyPr/>
          <a:lstStyle/>
          <a:p>
            <a:fld id="{1F747EF8-13A9-49FA-A004-9CE96652FF43}"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-Banks</a:t>
            </a:r>
            <a:r>
              <a:rPr lang="en-US" baseline="0" dirty="0" smtClean="0"/>
              <a:t> play imperative roles in providing an environment, whereby clients can save their savings. </a:t>
            </a:r>
          </a:p>
          <a:p>
            <a:r>
              <a:rPr lang="en-US" baseline="0" dirty="0" smtClean="0"/>
              <a:t>-However, for clients to trust banking institutions, the firms need to be effective</a:t>
            </a:r>
          </a:p>
          <a:p>
            <a:r>
              <a:rPr lang="en-US" baseline="0" dirty="0" smtClean="0"/>
              <a:t>-Banks need to gain the trust of clients by ensuring that the money is safe and accessible by clients at will</a:t>
            </a:r>
          </a:p>
          <a:p>
            <a:r>
              <a:rPr lang="en-US" baseline="0" dirty="0" smtClean="0"/>
              <a:t>-Artificial intelligence assists banking institutions by calculating their performances in order to determine their effectiveness</a:t>
            </a:r>
          </a:p>
          <a:p>
            <a:r>
              <a:rPr lang="en-US" baseline="0" dirty="0" smtClean="0"/>
              <a:t>-Systems such as the DEA are used to evaluate how well banks have performed in order to avoid insolvency. </a:t>
            </a:r>
            <a:endParaRPr lang="en-US" dirty="0"/>
          </a:p>
        </p:txBody>
      </p:sp>
      <p:sp>
        <p:nvSpPr>
          <p:cNvPr id="4" name="Slide Number Placeholder 3"/>
          <p:cNvSpPr>
            <a:spLocks noGrp="1"/>
          </p:cNvSpPr>
          <p:nvPr>
            <p:ph type="sldNum" sz="quarter" idx="10"/>
          </p:nvPr>
        </p:nvSpPr>
        <p:spPr/>
        <p:txBody>
          <a:bodyPr/>
          <a:lstStyle/>
          <a:p>
            <a:fld id="{1F747EF8-13A9-49FA-A004-9CE96652FF43}"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-Artificial intelligence</a:t>
            </a:r>
            <a:r>
              <a:rPr lang="en-US" baseline="0" dirty="0" smtClean="0"/>
              <a:t> is applicable to businesses in the form of data mining</a:t>
            </a:r>
          </a:p>
          <a:p>
            <a:r>
              <a:rPr lang="en-US" baseline="0" dirty="0" smtClean="0"/>
              <a:t>-In online businesses, software that collects client information is employed</a:t>
            </a:r>
          </a:p>
          <a:p>
            <a:r>
              <a:rPr lang="en-US" baseline="0" dirty="0" smtClean="0"/>
              <a:t>-This software collects information such as clients’ needs, preferences, and demands</a:t>
            </a:r>
          </a:p>
          <a:p>
            <a:r>
              <a:rPr lang="en-US" baseline="0" dirty="0" smtClean="0"/>
              <a:t>-with this information, the business can segment clients according to the similarity of their needs</a:t>
            </a:r>
          </a:p>
          <a:p>
            <a:r>
              <a:rPr lang="en-US" baseline="0" dirty="0" smtClean="0"/>
              <a:t>-The business can thus target specific clients based on their demands and also respond quickly to their needs</a:t>
            </a:r>
          </a:p>
          <a:p>
            <a:r>
              <a:rPr lang="en-US" baseline="0" dirty="0" smtClean="0"/>
              <a:t>-In the process of meeting clients’ needs, artificial intelligence thus assists businesses to achieve and maintain customer relationship management</a:t>
            </a:r>
          </a:p>
          <a:p>
            <a:endParaRPr lang="en-US" dirty="0"/>
          </a:p>
        </p:txBody>
      </p:sp>
      <p:sp>
        <p:nvSpPr>
          <p:cNvPr id="4" name="Slide Number Placeholder 3"/>
          <p:cNvSpPr>
            <a:spLocks noGrp="1"/>
          </p:cNvSpPr>
          <p:nvPr>
            <p:ph type="sldNum" sz="quarter" idx="10"/>
          </p:nvPr>
        </p:nvSpPr>
        <p:spPr/>
        <p:txBody>
          <a:bodyPr/>
          <a:lstStyle/>
          <a:p>
            <a:fld id="{1F747EF8-13A9-49FA-A004-9CE96652FF43}"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-Knowledge</a:t>
            </a:r>
            <a:r>
              <a:rPr lang="en-US" baseline="0" dirty="0" smtClean="0"/>
              <a:t> management entails the generation of value from a firm’s intangible assets</a:t>
            </a:r>
          </a:p>
          <a:p>
            <a:r>
              <a:rPr lang="en-US" baseline="0" dirty="0" smtClean="0"/>
              <a:t>-It entails the processes that firms use to leverage knowledge from the internal perspective</a:t>
            </a:r>
          </a:p>
          <a:p>
            <a:r>
              <a:rPr lang="en-US" baseline="0" dirty="0" smtClean="0"/>
              <a:t>-Furthermore, the process also entails the management of organizational </a:t>
            </a:r>
            <a:r>
              <a:rPr lang="en-US" baseline="0" dirty="0" err="1" smtClean="0"/>
              <a:t>behaviour</a:t>
            </a:r>
            <a:r>
              <a:rPr lang="en-US" baseline="0" dirty="0" smtClean="0"/>
              <a:t>, human resource management, information </a:t>
            </a:r>
            <a:r>
              <a:rPr lang="en-US" baseline="0" dirty="0" err="1" smtClean="0"/>
              <a:t>techonology</a:t>
            </a:r>
            <a:r>
              <a:rPr lang="en-US" baseline="0" dirty="0" smtClean="0"/>
              <a:t> and artificial intelligence. </a:t>
            </a:r>
          </a:p>
          <a:p>
            <a:r>
              <a:rPr lang="en-US" baseline="0" dirty="0" smtClean="0"/>
              <a:t>-Moreover, the process constitutes the tactic knowledge data evaluation to explicit knowledge and vice versa</a:t>
            </a:r>
            <a:endParaRPr lang="en-US" dirty="0"/>
          </a:p>
        </p:txBody>
      </p:sp>
      <p:sp>
        <p:nvSpPr>
          <p:cNvPr id="4" name="Slide Number Placeholder 3"/>
          <p:cNvSpPr>
            <a:spLocks noGrp="1"/>
          </p:cNvSpPr>
          <p:nvPr>
            <p:ph type="sldNum" sz="quarter" idx="10"/>
          </p:nvPr>
        </p:nvSpPr>
        <p:spPr/>
        <p:txBody>
          <a:bodyPr/>
          <a:lstStyle/>
          <a:p>
            <a:fld id="{1F747EF8-13A9-49FA-A004-9CE96652FF43}"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F584196-AA0E-40A7-B1BC-FC26F1A8EC63}" type="datetimeFigureOut">
              <a:rPr lang="en-US" smtClean="0"/>
              <a:pPr/>
              <a:t>25-Apr-18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C344721-BE08-4AE9-92A2-7C757F9C8611}"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584196-AA0E-40A7-B1BC-FC26F1A8EC63}" type="datetimeFigureOut">
              <a:rPr lang="en-US" smtClean="0"/>
              <a:pPr/>
              <a:t>25-Apr-18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344721-BE08-4AE9-92A2-7C757F9C861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FC344721-BE08-4AE9-92A2-7C757F9C8611}"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584196-AA0E-40A7-B1BC-FC26F1A8EC63}" type="datetimeFigureOut">
              <a:rPr lang="en-US" smtClean="0"/>
              <a:pPr/>
              <a:t>25-Apr-18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F584196-AA0E-40A7-B1BC-FC26F1A8EC63}" type="datetimeFigureOut">
              <a:rPr lang="en-US" smtClean="0"/>
              <a:pPr/>
              <a:t>25-Apr-18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FC344721-BE08-4AE9-92A2-7C757F9C8611}"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7F584196-AA0E-40A7-B1BC-FC26F1A8EC63}" type="datetimeFigureOut">
              <a:rPr lang="en-US" smtClean="0"/>
              <a:pPr/>
              <a:t>25-Apr-18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C344721-BE08-4AE9-92A2-7C757F9C8611}"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7F584196-AA0E-40A7-B1BC-FC26F1A8EC63}" type="datetimeFigureOut">
              <a:rPr lang="en-US" smtClean="0"/>
              <a:pPr/>
              <a:t>25-Apr-18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344721-BE08-4AE9-92A2-7C757F9C8611}"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F584196-AA0E-40A7-B1BC-FC26F1A8EC63}" type="datetimeFigureOut">
              <a:rPr lang="en-US" smtClean="0"/>
              <a:pPr/>
              <a:t>25-Apr-18</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FC344721-BE08-4AE9-92A2-7C757F9C8611}"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F584196-AA0E-40A7-B1BC-FC26F1A8EC63}" type="datetimeFigureOut">
              <a:rPr lang="en-US" smtClean="0"/>
              <a:pPr/>
              <a:t>25-Apr-18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FC344721-BE08-4AE9-92A2-7C757F9C8611}" type="slidenum">
              <a:rPr lang="en-US" smtClean="0"/>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7F584196-AA0E-40A7-B1BC-FC26F1A8EC63}" type="datetimeFigureOut">
              <a:rPr lang="en-US" smtClean="0"/>
              <a:pPr/>
              <a:t>25-Apr-18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FC344721-BE08-4AE9-92A2-7C757F9C8611}" type="slidenum">
              <a:rPr lang="en-US" smtClean="0"/>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FC344721-BE08-4AE9-92A2-7C757F9C8611}"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F584196-AA0E-40A7-B1BC-FC26F1A8EC63}" type="datetimeFigureOut">
              <a:rPr lang="en-US" smtClean="0"/>
              <a:pPr/>
              <a:t>25-Apr-18</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FC344721-BE08-4AE9-92A2-7C757F9C8611}"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7F584196-AA0E-40A7-B1BC-FC26F1A8EC63}" type="datetimeFigureOut">
              <a:rPr lang="en-US" smtClean="0"/>
              <a:pPr/>
              <a:t>25-Apr-18</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F584196-AA0E-40A7-B1BC-FC26F1A8EC63}" type="datetimeFigureOut">
              <a:rPr lang="en-US" smtClean="0"/>
              <a:pPr/>
              <a:t>25-Apr-18</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C344721-BE08-4AE9-92A2-7C757F9C8611}"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dissolve/>
  </p:transition>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US" sz="4000" i="1" dirty="0" smtClean="0">
                <a:solidFill>
                  <a:srgbClr val="FF0000"/>
                </a:solidFill>
              </a:rPr>
              <a:t>APPLICATIONS AND ITS FUTURE IN COMPUTERS</a:t>
            </a:r>
            <a:endParaRPr lang="en-US" sz="4000" i="1" dirty="0">
              <a:solidFill>
                <a:srgbClr val="FF0000"/>
              </a:solidFill>
            </a:endParaRPr>
          </a:p>
        </p:txBody>
      </p:sp>
      <p:sp>
        <p:nvSpPr>
          <p:cNvPr id="2" name="Title 1"/>
          <p:cNvSpPr>
            <a:spLocks noGrp="1"/>
          </p:cNvSpPr>
          <p:nvPr>
            <p:ph type="ctrTitle"/>
          </p:nvPr>
        </p:nvSpPr>
        <p:spPr/>
        <p:txBody>
          <a:bodyPr>
            <a:normAutofit/>
          </a:bodyPr>
          <a:lstStyle/>
          <a:p>
            <a:r>
              <a:rPr lang="en-US" sz="5400" b="1" dirty="0" smtClean="0">
                <a:solidFill>
                  <a:srgbClr val="FF0000"/>
                </a:solidFill>
              </a:rPr>
              <a:t>ARTIFICIAL INTELLIGENCE</a:t>
            </a:r>
            <a:endParaRPr lang="en-US" sz="5400" b="1" dirty="0">
              <a:solidFill>
                <a:srgbClr val="FF0000"/>
              </a:solidFill>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FF0000"/>
                </a:solidFill>
              </a:rPr>
              <a:t>AI APPLICATION IN DISASTER MANAGEMENT</a:t>
            </a:r>
            <a:endParaRPr lang="en-US" i="1" dirty="0">
              <a:solidFill>
                <a:srgbClr val="FF0000"/>
              </a:solidFill>
            </a:endParaRPr>
          </a:p>
        </p:txBody>
      </p:sp>
      <p:sp>
        <p:nvSpPr>
          <p:cNvPr id="3" name="Content Placeholder 2"/>
          <p:cNvSpPr>
            <a:spLocks noGrp="1"/>
          </p:cNvSpPr>
          <p:nvPr>
            <p:ph sz="quarter" idx="1"/>
          </p:nvPr>
        </p:nvSpPr>
        <p:spPr/>
        <p:txBody>
          <a:bodyPr/>
          <a:lstStyle/>
          <a:p>
            <a:r>
              <a:rPr lang="en-US" dirty="0" smtClean="0"/>
              <a:t>Advancements in computer technology have enhanced recovery operations during disasters</a:t>
            </a:r>
          </a:p>
          <a:p>
            <a:endParaRPr lang="en-US" dirty="0" smtClean="0"/>
          </a:p>
          <a:p>
            <a:endParaRPr lang="en-US" dirty="0" smtClean="0"/>
          </a:p>
          <a:p>
            <a:r>
              <a:rPr lang="en-US" dirty="0" smtClean="0"/>
              <a:t>After the September 11, 2001 attack,  artificial intelligence through robotic technology, was applied to assist in the rescue mission </a:t>
            </a:r>
            <a:r>
              <a:rPr lang="en-US" dirty="0"/>
              <a:t>(Davids 81-83</a:t>
            </a:r>
            <a:r>
              <a:rPr lang="en-US" dirty="0" smtClean="0"/>
              <a:t>).</a:t>
            </a:r>
            <a:endParaRPr lang="en-US" dirty="0"/>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FF0000"/>
                </a:solidFill>
              </a:rPr>
              <a:t>ARTIFICIAL INTELLIGENCE AND THE FUTURE IN COMPUTERS</a:t>
            </a:r>
            <a:endParaRPr lang="en-US" i="1" dirty="0">
              <a:solidFill>
                <a:srgbClr val="FF0000"/>
              </a:solidFill>
            </a:endParaRPr>
          </a:p>
        </p:txBody>
      </p:sp>
      <p:sp>
        <p:nvSpPr>
          <p:cNvPr id="3" name="Content Placeholder 2"/>
          <p:cNvSpPr>
            <a:spLocks noGrp="1"/>
          </p:cNvSpPr>
          <p:nvPr>
            <p:ph sz="quarter" idx="1"/>
          </p:nvPr>
        </p:nvSpPr>
        <p:spPr/>
        <p:txBody>
          <a:bodyPr>
            <a:normAutofit/>
          </a:bodyPr>
          <a:lstStyle/>
          <a:p>
            <a:r>
              <a:rPr lang="en-US" dirty="0" smtClean="0"/>
              <a:t>In future, artificial intelligence will be incorporated in computer technology to revolutionize the transport sector.</a:t>
            </a:r>
          </a:p>
          <a:p>
            <a:endParaRPr lang="en-US" dirty="0" smtClean="0"/>
          </a:p>
          <a:p>
            <a:r>
              <a:rPr lang="en-US" dirty="0" smtClean="0"/>
              <a:t>Computers in future will incorporate artificial intelligence to achieve fully-automated driving  </a:t>
            </a:r>
            <a:r>
              <a:rPr lang="en-US" dirty="0"/>
              <a:t>(</a:t>
            </a:r>
            <a:r>
              <a:rPr lang="en-US" dirty="0" err="1"/>
              <a:t>Bengler</a:t>
            </a:r>
            <a:r>
              <a:rPr lang="en-US" dirty="0"/>
              <a:t> </a:t>
            </a:r>
            <a:r>
              <a:rPr lang="en-US" i="1" dirty="0"/>
              <a:t>et al </a:t>
            </a:r>
            <a:r>
              <a:rPr lang="en-US" dirty="0"/>
              <a:t>10</a:t>
            </a:r>
            <a:r>
              <a:rPr lang="en-US" dirty="0" smtClean="0"/>
              <a:t>).</a:t>
            </a:r>
          </a:p>
          <a:p>
            <a:endParaRPr lang="en-US" dirty="0" smtClean="0"/>
          </a:p>
          <a:p>
            <a:r>
              <a:rPr lang="en-US" dirty="0" smtClean="0"/>
              <a:t>This technology will eliminate the need for drivers</a:t>
            </a:r>
            <a:endParaRPr lang="en-US" dirty="0"/>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FF0000"/>
                </a:solidFill>
              </a:rPr>
              <a:t>ARTIFICIAL INTELLIGENCE AND THE FUTURE IN COMPUTERS</a:t>
            </a:r>
            <a:endParaRPr lang="en-US" dirty="0"/>
          </a:p>
        </p:txBody>
      </p:sp>
      <p:sp>
        <p:nvSpPr>
          <p:cNvPr id="3" name="Content Placeholder 2"/>
          <p:cNvSpPr>
            <a:spLocks noGrp="1"/>
          </p:cNvSpPr>
          <p:nvPr>
            <p:ph sz="quarter" idx="1"/>
          </p:nvPr>
        </p:nvSpPr>
        <p:spPr/>
        <p:txBody>
          <a:bodyPr>
            <a:normAutofit/>
          </a:bodyPr>
          <a:lstStyle/>
          <a:p>
            <a:r>
              <a:rPr lang="en-US" dirty="0" smtClean="0"/>
              <a:t>The technology would also try to compensate for human errors, which have been attributed to cause accidents </a:t>
            </a:r>
            <a:r>
              <a:rPr lang="en-US" dirty="0"/>
              <a:t>(</a:t>
            </a:r>
            <a:r>
              <a:rPr lang="en-US" dirty="0" err="1"/>
              <a:t>Bengler</a:t>
            </a:r>
            <a:r>
              <a:rPr lang="en-US" dirty="0"/>
              <a:t> </a:t>
            </a:r>
            <a:r>
              <a:rPr lang="en-US" i="1" dirty="0"/>
              <a:t>et al</a:t>
            </a:r>
            <a:r>
              <a:rPr lang="en-US" dirty="0"/>
              <a:t> 10</a:t>
            </a:r>
            <a:r>
              <a:rPr lang="en-US" dirty="0" smtClean="0"/>
              <a:t>).</a:t>
            </a:r>
          </a:p>
          <a:p>
            <a:endParaRPr lang="en-US" dirty="0" smtClean="0"/>
          </a:p>
          <a:p>
            <a:r>
              <a:rPr lang="en-US" dirty="0" smtClean="0"/>
              <a:t>Thus, the technology is  expected to maintain elevated safety levels</a:t>
            </a:r>
          </a:p>
          <a:p>
            <a:endParaRPr lang="en-US" dirty="0" smtClean="0"/>
          </a:p>
          <a:p>
            <a:r>
              <a:rPr lang="en-US" dirty="0" smtClean="0"/>
              <a:t>Additionally, efficiency levels would increase due to the successful elimination of human error</a:t>
            </a:r>
            <a:endParaRPr lang="en-US" dirty="0"/>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FF0000"/>
                </a:solidFill>
              </a:rPr>
              <a:t>ARTIFICIAL INTELLIGENCE AND THE FUTURE IN COMPUTERS</a:t>
            </a:r>
            <a:endParaRPr lang="en-US" dirty="0"/>
          </a:p>
        </p:txBody>
      </p:sp>
      <p:sp>
        <p:nvSpPr>
          <p:cNvPr id="3" name="Content Placeholder 2"/>
          <p:cNvSpPr>
            <a:spLocks noGrp="1"/>
          </p:cNvSpPr>
          <p:nvPr>
            <p:ph sz="quarter" idx="1"/>
          </p:nvPr>
        </p:nvSpPr>
        <p:spPr/>
        <p:txBody>
          <a:bodyPr/>
          <a:lstStyle/>
          <a:p>
            <a:r>
              <a:rPr lang="en-US" dirty="0" smtClean="0"/>
              <a:t>Large scale generation of this technology is required in order to have a worldwide impact</a:t>
            </a:r>
          </a:p>
          <a:p>
            <a:endParaRPr lang="en-US" dirty="0" smtClean="0"/>
          </a:p>
          <a:p>
            <a:endParaRPr lang="en-US" dirty="0" smtClean="0"/>
          </a:p>
          <a:p>
            <a:r>
              <a:rPr lang="en-US" dirty="0" smtClean="0"/>
              <a:t>Massive generation of the technology is required to achieve advanced technological scopes such as highlighting pedestrians and differentiating them from other objects </a:t>
            </a:r>
            <a:r>
              <a:rPr lang="en-US" dirty="0"/>
              <a:t>(</a:t>
            </a:r>
            <a:r>
              <a:rPr lang="en-US" dirty="0" err="1"/>
              <a:t>Bengler</a:t>
            </a:r>
            <a:r>
              <a:rPr lang="en-US" dirty="0"/>
              <a:t> </a:t>
            </a:r>
            <a:r>
              <a:rPr lang="en-US" i="1" dirty="0"/>
              <a:t>et al</a:t>
            </a:r>
            <a:r>
              <a:rPr lang="en-US" dirty="0"/>
              <a:t> 12</a:t>
            </a:r>
            <a:r>
              <a:rPr lang="en-US" dirty="0" smtClean="0"/>
              <a:t>).</a:t>
            </a:r>
            <a:endParaRPr lang="en-US" dirty="0"/>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FF0000"/>
                </a:solidFill>
              </a:rPr>
              <a:t>ARTIFICIAL INTELLIGENCE AND THE FUTURE IN COMPUTERS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Artificial intelligence would also be applied to assist amputees.</a:t>
            </a:r>
          </a:p>
          <a:p>
            <a:endParaRPr lang="en-US" dirty="0" smtClean="0"/>
          </a:p>
          <a:p>
            <a:r>
              <a:rPr lang="en-US" dirty="0" smtClean="0"/>
              <a:t>Since amputees face numerous challenges as they try to carry out their daily activities, they need technology that would improve their lives (</a:t>
            </a:r>
            <a:r>
              <a:rPr lang="en-US" dirty="0" err="1" smtClean="0"/>
              <a:t>Bhuiyan</a:t>
            </a:r>
            <a:r>
              <a:rPr lang="en-US" dirty="0"/>
              <a:t>, Choudhury, and </a:t>
            </a:r>
            <a:r>
              <a:rPr lang="en-US" dirty="0" err="1"/>
              <a:t>Dahari</a:t>
            </a:r>
            <a:r>
              <a:rPr lang="en-US" dirty="0"/>
              <a:t> 141</a:t>
            </a:r>
            <a:r>
              <a:rPr lang="en-US" dirty="0" smtClean="0"/>
              <a:t>).</a:t>
            </a:r>
          </a:p>
          <a:p>
            <a:endParaRPr lang="en-US" dirty="0" smtClean="0"/>
          </a:p>
          <a:p>
            <a:r>
              <a:rPr lang="en-US" dirty="0" smtClean="0"/>
              <a:t>This technology will be possible to make intelligent decisions to assist amputees use their prosthetic limbs</a:t>
            </a:r>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FF0000"/>
                </a:solidFill>
              </a:rPr>
              <a:t>ARTIFICIAL INTELLIGENCE AND THE FUTURE IN COMPUTERS</a:t>
            </a:r>
            <a:endParaRPr lang="en-US" dirty="0"/>
          </a:p>
        </p:txBody>
      </p:sp>
      <p:sp>
        <p:nvSpPr>
          <p:cNvPr id="3" name="Content Placeholder 2"/>
          <p:cNvSpPr>
            <a:spLocks noGrp="1"/>
          </p:cNvSpPr>
          <p:nvPr>
            <p:ph sz="quarter" idx="1"/>
          </p:nvPr>
        </p:nvSpPr>
        <p:spPr/>
        <p:txBody>
          <a:bodyPr>
            <a:normAutofit/>
          </a:bodyPr>
          <a:lstStyle/>
          <a:p>
            <a:r>
              <a:rPr lang="en-US" dirty="0" smtClean="0"/>
              <a:t>In future, cyborg technology will be incorporated to assist the amputee’s brain in  the management of artificial limbs to enhance normal functioning (</a:t>
            </a:r>
            <a:r>
              <a:rPr lang="en-US" dirty="0"/>
              <a:t>Barfield and Williams </a:t>
            </a:r>
            <a:r>
              <a:rPr lang="en-US" dirty="0" smtClean="0"/>
              <a:t>1-11).</a:t>
            </a:r>
          </a:p>
          <a:p>
            <a:pPr>
              <a:buNone/>
            </a:pPr>
            <a:endParaRPr lang="en-US" dirty="0" smtClean="0"/>
          </a:p>
          <a:p>
            <a:r>
              <a:rPr lang="en-US" dirty="0" smtClean="0"/>
              <a:t>When generated in large scale, amputees would not have to face the challenges they currently </a:t>
            </a:r>
            <a:r>
              <a:rPr lang="en-US" dirty="0" smtClean="0"/>
              <a:t>face</a:t>
            </a:r>
          </a:p>
          <a:p>
            <a:r>
              <a:rPr lang="en-US" dirty="0" smtClean="0"/>
              <a:t>Improvements on avatars would eliminate the need for humans mediators (Larson 105-164).</a:t>
            </a:r>
            <a:endParaRPr lang="en-US" dirty="0"/>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FF0000"/>
                </a:solidFill>
              </a:rPr>
              <a:t>ARTIFICIAL INTELLIGENCE AND THE FUTURE IN COMPUTERS</a:t>
            </a:r>
            <a:endParaRPr lang="en-US" dirty="0"/>
          </a:p>
        </p:txBody>
      </p:sp>
      <p:sp>
        <p:nvSpPr>
          <p:cNvPr id="3" name="Content Placeholder 2"/>
          <p:cNvSpPr>
            <a:spLocks noGrp="1"/>
          </p:cNvSpPr>
          <p:nvPr>
            <p:ph sz="quarter" idx="1"/>
          </p:nvPr>
        </p:nvSpPr>
        <p:spPr/>
        <p:txBody>
          <a:bodyPr>
            <a:normAutofit/>
          </a:bodyPr>
          <a:lstStyle/>
          <a:p>
            <a:r>
              <a:rPr lang="en-US" dirty="0" smtClean="0"/>
              <a:t>Artificial intelligence and computer technology can be used in robotic systems. Just as robotic technology was used during the September 11, 2001,attack during the rescue missions, (Davids 81-83),the technology can be improved to include emotions</a:t>
            </a:r>
          </a:p>
          <a:p>
            <a:endParaRPr lang="en-US" dirty="0" smtClean="0"/>
          </a:p>
          <a:p>
            <a:r>
              <a:rPr lang="en-US" dirty="0" smtClean="0"/>
              <a:t>The application of emotion-based technology would be of great significance to old persons</a:t>
            </a:r>
            <a:endParaRPr lang="en-US" dirty="0"/>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FF0000"/>
                </a:solidFill>
              </a:rPr>
              <a:t>ARTIFICIAL INTELLIGENCE AND THE FUTURE IN COMPUTERS</a:t>
            </a:r>
            <a:endParaRPr lang="en-US" dirty="0"/>
          </a:p>
        </p:txBody>
      </p:sp>
      <p:sp>
        <p:nvSpPr>
          <p:cNvPr id="3" name="Content Placeholder 2"/>
          <p:cNvSpPr>
            <a:spLocks noGrp="1"/>
          </p:cNvSpPr>
          <p:nvPr>
            <p:ph sz="quarter" idx="1"/>
          </p:nvPr>
        </p:nvSpPr>
        <p:spPr/>
        <p:txBody>
          <a:bodyPr>
            <a:normAutofit/>
          </a:bodyPr>
          <a:lstStyle/>
          <a:p>
            <a:r>
              <a:rPr lang="en-US" dirty="0" smtClean="0"/>
              <a:t>In future, there is a potential in the development of  technology that is not limited by surface recordings in the health sector.</a:t>
            </a:r>
          </a:p>
          <a:p>
            <a:endParaRPr lang="en-US" dirty="0" smtClean="0"/>
          </a:p>
          <a:p>
            <a:r>
              <a:rPr lang="en-US" dirty="0" smtClean="0"/>
              <a:t>These limitations need to be eliminated through the application of simultaneous control.</a:t>
            </a:r>
          </a:p>
          <a:p>
            <a:endParaRPr lang="en-US" dirty="0" smtClean="0"/>
          </a:p>
          <a:p>
            <a:r>
              <a:rPr lang="en-US" dirty="0" smtClean="0"/>
              <a:t>This control should maintain permanent communication through </a:t>
            </a:r>
            <a:r>
              <a:rPr lang="en-US" dirty="0" err="1" smtClean="0"/>
              <a:t>enuromuscular</a:t>
            </a:r>
            <a:r>
              <a:rPr lang="en-US" dirty="0" smtClean="0"/>
              <a:t> interface technologies in </a:t>
            </a:r>
            <a:r>
              <a:rPr lang="en-US" dirty="0" err="1" smtClean="0"/>
              <a:t>osseointegrated</a:t>
            </a:r>
            <a:r>
              <a:rPr lang="en-US" dirty="0" smtClean="0"/>
              <a:t> implants</a:t>
            </a:r>
            <a:endParaRPr lang="en-US" dirty="0"/>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FF0000"/>
                </a:solidFill>
              </a:rPr>
              <a:t>ARTIFICIAL INTELLIGENCE AND THE FUTURE IN COMPUTERS</a:t>
            </a:r>
            <a:endParaRPr lang="en-US" dirty="0"/>
          </a:p>
        </p:txBody>
      </p:sp>
      <p:sp>
        <p:nvSpPr>
          <p:cNvPr id="3" name="Content Placeholder 2"/>
          <p:cNvSpPr>
            <a:spLocks noGrp="1"/>
          </p:cNvSpPr>
          <p:nvPr>
            <p:ph sz="quarter" idx="1"/>
          </p:nvPr>
        </p:nvSpPr>
        <p:spPr/>
        <p:txBody>
          <a:bodyPr>
            <a:normAutofit/>
          </a:bodyPr>
          <a:lstStyle/>
          <a:p>
            <a:r>
              <a:rPr lang="en-US" dirty="0" smtClean="0"/>
              <a:t>In future, the </a:t>
            </a:r>
            <a:r>
              <a:rPr lang="en-US" dirty="0" err="1" smtClean="0"/>
              <a:t>myoelectric</a:t>
            </a:r>
            <a:r>
              <a:rPr lang="en-US" dirty="0" smtClean="0"/>
              <a:t> training  tool (MTT) needs improvement to enhance its portability for effective use in clinical settings </a:t>
            </a:r>
            <a:r>
              <a:rPr lang="en-US" dirty="0"/>
              <a:t>(Dawson, </a:t>
            </a:r>
            <a:r>
              <a:rPr lang="en-US" dirty="0" err="1"/>
              <a:t>Fahimi</a:t>
            </a:r>
            <a:r>
              <a:rPr lang="en-US" dirty="0"/>
              <a:t>, and Carey 5-15</a:t>
            </a:r>
            <a:r>
              <a:rPr lang="en-US" dirty="0" smtClean="0"/>
              <a:t>).</a:t>
            </a:r>
          </a:p>
          <a:p>
            <a:endParaRPr lang="en-US" dirty="0" smtClean="0"/>
          </a:p>
          <a:p>
            <a:r>
              <a:rPr lang="en-US" dirty="0" smtClean="0"/>
              <a:t>Improvement of computer software, signal attainment hardware, and graphic user interface would enhance proper and easier movement of limbs  </a:t>
            </a:r>
            <a:r>
              <a:rPr lang="en-US" dirty="0"/>
              <a:t>(Dawson, </a:t>
            </a:r>
            <a:r>
              <a:rPr lang="en-US" dirty="0" err="1"/>
              <a:t>Fahimi</a:t>
            </a:r>
            <a:r>
              <a:rPr lang="en-US" dirty="0"/>
              <a:t>, and Carey 5-15)</a:t>
            </a:r>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WORKS CITED</a:t>
            </a:r>
            <a:endParaRPr lang="en-US" b="1" dirty="0">
              <a:solidFill>
                <a:srgbClr val="FF0000"/>
              </a:solidFill>
            </a:endParaRPr>
          </a:p>
        </p:txBody>
      </p:sp>
      <p:sp>
        <p:nvSpPr>
          <p:cNvPr id="3" name="Content Placeholder 2"/>
          <p:cNvSpPr>
            <a:spLocks noGrp="1"/>
          </p:cNvSpPr>
          <p:nvPr>
            <p:ph sz="quarter" idx="1"/>
          </p:nvPr>
        </p:nvSpPr>
        <p:spPr/>
        <p:txBody>
          <a:bodyPr>
            <a:normAutofit/>
          </a:bodyPr>
          <a:lstStyle/>
          <a:p>
            <a:r>
              <a:rPr lang="en-US" dirty="0" smtClean="0"/>
              <a:t>Ginsberg, Matt. </a:t>
            </a:r>
            <a:r>
              <a:rPr lang="en-US" i="1" dirty="0" smtClean="0"/>
              <a:t>Essentials of artificial intelligence</a:t>
            </a:r>
            <a:r>
              <a:rPr lang="en-US" dirty="0" smtClean="0"/>
              <a:t>, Morgan Kaufman Publishers, Inc., 2012.</a:t>
            </a:r>
          </a:p>
          <a:p>
            <a:endParaRPr lang="en-US" dirty="0" smtClean="0"/>
          </a:p>
          <a:p>
            <a:r>
              <a:rPr lang="en-US" dirty="0" err="1" smtClean="0"/>
              <a:t>Ramesh</a:t>
            </a:r>
            <a:r>
              <a:rPr lang="en-US" dirty="0" smtClean="0"/>
              <a:t>, AN, C </a:t>
            </a:r>
            <a:r>
              <a:rPr lang="en-US" dirty="0" err="1" smtClean="0"/>
              <a:t>Kambhampati</a:t>
            </a:r>
            <a:r>
              <a:rPr lang="en-US" dirty="0" smtClean="0"/>
              <a:t>, JRT Monson, and PJ Drew. “Artificial intelligence in medicine.” </a:t>
            </a:r>
            <a:r>
              <a:rPr lang="en-US" i="1" dirty="0" smtClean="0"/>
              <a:t>Annals of the Royal College of Surgeons of England, </a:t>
            </a:r>
            <a:r>
              <a:rPr lang="en-US" dirty="0" smtClean="0"/>
              <a:t>vol. 86, no. 5, 2004, pp. 334-338.</a:t>
            </a:r>
          </a:p>
          <a:p>
            <a:endParaRPr lang="en-US"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INTRODUCTION</a:t>
            </a:r>
            <a:endParaRPr lang="en-US" b="1" i="1" dirty="0">
              <a:solidFill>
                <a:srgbClr val="FF0000"/>
              </a:solidFill>
            </a:endParaRPr>
          </a:p>
        </p:txBody>
      </p:sp>
      <p:sp>
        <p:nvSpPr>
          <p:cNvPr id="3" name="Content Placeholder 2"/>
          <p:cNvSpPr>
            <a:spLocks noGrp="1"/>
          </p:cNvSpPr>
          <p:nvPr>
            <p:ph sz="quarter" idx="1"/>
          </p:nvPr>
        </p:nvSpPr>
        <p:spPr/>
        <p:txBody>
          <a:bodyPr>
            <a:normAutofit lnSpcReduction="10000"/>
          </a:bodyPr>
          <a:lstStyle/>
          <a:p>
            <a:r>
              <a:rPr lang="en-US" dirty="0" smtClean="0"/>
              <a:t>Artificial intelligence  (AI) is the enterprise of assembling intelligent artifacts (Ginsberg 3).</a:t>
            </a:r>
          </a:p>
          <a:p>
            <a:endParaRPr lang="en-US" dirty="0" smtClean="0"/>
          </a:p>
          <a:p>
            <a:r>
              <a:rPr lang="en-US" dirty="0" smtClean="0"/>
              <a:t>This type of technology assumes the term artificial because it is instituted by human beings (Ginsberg 3-5).</a:t>
            </a:r>
          </a:p>
          <a:p>
            <a:pPr>
              <a:buNone/>
            </a:pPr>
            <a:endParaRPr lang="en-US" dirty="0" smtClean="0"/>
          </a:p>
          <a:p>
            <a:r>
              <a:rPr lang="en-US" dirty="0" smtClean="0"/>
              <a:t>It also assumes the term  intelligence because of its potential to engage in smart evaluations, detections, analysis, and decisions to execute intellectual </a:t>
            </a:r>
            <a:r>
              <a:rPr lang="en-US" dirty="0" smtClean="0"/>
              <a:t>missions (</a:t>
            </a:r>
            <a:r>
              <a:rPr lang="en-US" dirty="0" smtClean="0"/>
              <a:t>Ramos,  </a:t>
            </a:r>
            <a:r>
              <a:rPr lang="en-US" dirty="0" smtClean="0"/>
              <a:t>Augusto, and </a:t>
            </a:r>
            <a:r>
              <a:rPr lang="en-US" dirty="0" smtClean="0"/>
              <a:t>Shapiro 15-18)</a:t>
            </a:r>
            <a:endParaRPr lang="en-US" dirty="0"/>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WORKS CITED</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Bennett, Casey C., and Kris Hauser. “Artificial intelligence framework for simulating clinical decision-making: A Markov decision process approach.” </a:t>
            </a:r>
            <a:r>
              <a:rPr lang="en-US" i="1" dirty="0" smtClean="0"/>
              <a:t>Artificial Intelligence in Medicine,</a:t>
            </a:r>
            <a:r>
              <a:rPr lang="en-US" dirty="0" smtClean="0"/>
              <a:t> vol. 57, no. 1, 2013, pp. 9-19.</a:t>
            </a:r>
          </a:p>
          <a:p>
            <a:endParaRPr lang="en-US" dirty="0" smtClean="0"/>
          </a:p>
          <a:p>
            <a:r>
              <a:rPr lang="en-US" dirty="0" err="1" smtClean="0"/>
              <a:t>Fethi</a:t>
            </a:r>
            <a:r>
              <a:rPr lang="en-US" dirty="0" smtClean="0"/>
              <a:t>, </a:t>
            </a:r>
            <a:r>
              <a:rPr lang="en-US" dirty="0" err="1" smtClean="0"/>
              <a:t>Meryem</a:t>
            </a:r>
            <a:r>
              <a:rPr lang="en-US" dirty="0" smtClean="0"/>
              <a:t> D., and </a:t>
            </a:r>
            <a:r>
              <a:rPr lang="en-US" dirty="0" err="1" smtClean="0"/>
              <a:t>Fotios</a:t>
            </a:r>
            <a:r>
              <a:rPr lang="en-US" dirty="0" smtClean="0"/>
              <a:t> </a:t>
            </a:r>
            <a:r>
              <a:rPr lang="en-US" dirty="0" err="1" smtClean="0"/>
              <a:t>Pasiouras</a:t>
            </a:r>
            <a:r>
              <a:rPr lang="en-US" dirty="0" smtClean="0"/>
              <a:t>. “Assessing bank performance with operational research and artificial intelligence techniques: A survey.” </a:t>
            </a:r>
            <a:r>
              <a:rPr lang="en-US" i="1" dirty="0" smtClean="0"/>
              <a:t>European Journal of Operational Research, </a:t>
            </a:r>
            <a:r>
              <a:rPr lang="en-US" dirty="0" smtClean="0"/>
              <a:t>vol. 204, no. 2, 2010, pp. 189-198.</a:t>
            </a:r>
          </a:p>
          <a:p>
            <a:endParaRPr lang="en-US" dirty="0" smtClean="0"/>
          </a:p>
          <a:p>
            <a:endParaRPr lang="en-US" dirty="0"/>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WORKS CITED</a:t>
            </a:r>
            <a:endParaRPr lang="en-US" dirty="0"/>
          </a:p>
        </p:txBody>
      </p:sp>
      <p:sp>
        <p:nvSpPr>
          <p:cNvPr id="3" name="Content Placeholder 2"/>
          <p:cNvSpPr>
            <a:spLocks noGrp="1"/>
          </p:cNvSpPr>
          <p:nvPr>
            <p:ph sz="quarter" idx="1"/>
          </p:nvPr>
        </p:nvSpPr>
        <p:spPr/>
        <p:txBody>
          <a:bodyPr/>
          <a:lstStyle/>
          <a:p>
            <a:r>
              <a:rPr lang="en-US" dirty="0" err="1" smtClean="0"/>
              <a:t>Rygielski</a:t>
            </a:r>
            <a:r>
              <a:rPr lang="en-US" dirty="0" smtClean="0"/>
              <a:t>, Chris, </a:t>
            </a:r>
            <a:r>
              <a:rPr lang="en-US" dirty="0" err="1" smtClean="0"/>
              <a:t>Jyun</a:t>
            </a:r>
            <a:r>
              <a:rPr lang="en-US" dirty="0" smtClean="0"/>
              <a:t>-Cheng Wang, and David Yen. “Data mining techniques for customer relationship management.” </a:t>
            </a:r>
            <a:r>
              <a:rPr lang="en-US" i="1" dirty="0" smtClean="0"/>
              <a:t>Technology in Society</a:t>
            </a:r>
            <a:r>
              <a:rPr lang="en-US" dirty="0" smtClean="0"/>
              <a:t>, vol. 24, no. 4, 2002, pp. 483-502.</a:t>
            </a:r>
          </a:p>
          <a:p>
            <a:endParaRPr lang="en-US" dirty="0" smtClean="0"/>
          </a:p>
          <a:p>
            <a:r>
              <a:rPr lang="en-US" dirty="0" err="1" smtClean="0"/>
              <a:t>Liebowitz</a:t>
            </a:r>
            <a:r>
              <a:rPr lang="en-US" dirty="0" smtClean="0"/>
              <a:t>, J. “Knowledge management and its link to artificial intelligence.” </a:t>
            </a:r>
            <a:r>
              <a:rPr lang="en-US" i="1" dirty="0" smtClean="0"/>
              <a:t>Expert Systems with Applications, </a:t>
            </a:r>
            <a:r>
              <a:rPr lang="en-US" dirty="0" smtClean="0"/>
              <a:t>vol. 20, no. 1, 2001, pp. 1-6.</a:t>
            </a:r>
          </a:p>
          <a:p>
            <a:endParaRPr lang="en-US" dirty="0" smtClean="0"/>
          </a:p>
          <a:p>
            <a:endParaRPr lang="en-US" dirty="0"/>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WORKS CITED</a:t>
            </a:r>
            <a:endParaRPr lang="en-US" dirty="0"/>
          </a:p>
        </p:txBody>
      </p:sp>
      <p:sp>
        <p:nvSpPr>
          <p:cNvPr id="3" name="Content Placeholder 2"/>
          <p:cNvSpPr>
            <a:spLocks noGrp="1"/>
          </p:cNvSpPr>
          <p:nvPr>
            <p:ph sz="quarter" idx="1"/>
          </p:nvPr>
        </p:nvSpPr>
        <p:spPr/>
        <p:txBody>
          <a:bodyPr>
            <a:normAutofit/>
          </a:bodyPr>
          <a:lstStyle/>
          <a:p>
            <a:r>
              <a:rPr lang="en-US" dirty="0" smtClean="0"/>
              <a:t>Patel, </a:t>
            </a:r>
            <a:r>
              <a:rPr lang="en-US" dirty="0" err="1" smtClean="0"/>
              <a:t>Vimla</a:t>
            </a:r>
            <a:r>
              <a:rPr lang="en-US" dirty="0" smtClean="0"/>
              <a:t>, Edward </a:t>
            </a:r>
            <a:r>
              <a:rPr lang="en-US" dirty="0" err="1" smtClean="0"/>
              <a:t>Shortliffe</a:t>
            </a:r>
            <a:r>
              <a:rPr lang="en-US" dirty="0" smtClean="0"/>
              <a:t>, Mario </a:t>
            </a:r>
            <a:r>
              <a:rPr lang="en-US" dirty="0" err="1" smtClean="0"/>
              <a:t>Stefanelli</a:t>
            </a:r>
            <a:r>
              <a:rPr lang="en-US" dirty="0" smtClean="0"/>
              <a:t>, Peter </a:t>
            </a:r>
            <a:r>
              <a:rPr lang="en-US" dirty="0" err="1" smtClean="0"/>
              <a:t>Szolovits</a:t>
            </a:r>
            <a:r>
              <a:rPr lang="en-US" dirty="0" smtClean="0"/>
              <a:t>, Michael Berthold, Ricardo </a:t>
            </a:r>
            <a:r>
              <a:rPr lang="en-US" dirty="0" err="1" smtClean="0"/>
              <a:t>Bellazzi</a:t>
            </a:r>
            <a:r>
              <a:rPr lang="en-US" dirty="0" smtClean="0"/>
              <a:t>, and </a:t>
            </a:r>
            <a:r>
              <a:rPr lang="en-US" dirty="0" err="1" smtClean="0"/>
              <a:t>Ameen</a:t>
            </a:r>
            <a:r>
              <a:rPr lang="en-US" dirty="0" smtClean="0"/>
              <a:t> Abu-Hanna. “The coming of age of artificial intelligence in medicine.” </a:t>
            </a:r>
            <a:r>
              <a:rPr lang="en-US" i="1" dirty="0" smtClean="0"/>
              <a:t>Artificial Intelligence in Medicine, </a:t>
            </a:r>
            <a:r>
              <a:rPr lang="en-US" dirty="0" smtClean="0"/>
              <a:t>vol. 46, no. 1, 2009, pp. 5-17.</a:t>
            </a:r>
          </a:p>
          <a:p>
            <a:endParaRPr lang="en-US" dirty="0" smtClean="0"/>
          </a:p>
          <a:p>
            <a:r>
              <a:rPr lang="en-US" dirty="0" smtClean="0"/>
              <a:t>Davids, Angela. “Urban search and rescue robots: From tragedy to technology.” </a:t>
            </a:r>
            <a:r>
              <a:rPr lang="en-US" i="1" dirty="0" smtClean="0"/>
              <a:t>IEEE Intelligent Systems, </a:t>
            </a:r>
            <a:r>
              <a:rPr lang="en-US" dirty="0" smtClean="0"/>
              <a:t>vol. 17, no. 2, 2002, pp. 81-83.</a:t>
            </a:r>
          </a:p>
          <a:p>
            <a:endParaRPr lang="en-US" dirty="0"/>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WORKS CITED</a:t>
            </a:r>
            <a:endParaRPr lang="en-US" dirty="0"/>
          </a:p>
        </p:txBody>
      </p:sp>
      <p:sp>
        <p:nvSpPr>
          <p:cNvPr id="3" name="Content Placeholder 2"/>
          <p:cNvSpPr>
            <a:spLocks noGrp="1"/>
          </p:cNvSpPr>
          <p:nvPr>
            <p:ph sz="quarter" idx="1"/>
          </p:nvPr>
        </p:nvSpPr>
        <p:spPr/>
        <p:txBody>
          <a:bodyPr>
            <a:normAutofit lnSpcReduction="10000"/>
          </a:bodyPr>
          <a:lstStyle/>
          <a:p>
            <a:r>
              <a:rPr lang="en-US" dirty="0" err="1" smtClean="0"/>
              <a:t>Bengler</a:t>
            </a:r>
            <a:r>
              <a:rPr lang="en-US" dirty="0" smtClean="0"/>
              <a:t>, Klaus, Klaus </a:t>
            </a:r>
            <a:r>
              <a:rPr lang="en-US" dirty="0" err="1" smtClean="0"/>
              <a:t>Dietmayer</a:t>
            </a:r>
            <a:r>
              <a:rPr lang="en-US" dirty="0" smtClean="0"/>
              <a:t>, Berthold Farber, Markus Maurer, </a:t>
            </a:r>
            <a:r>
              <a:rPr lang="en-US" dirty="0" err="1" smtClean="0"/>
              <a:t>Christoph</a:t>
            </a:r>
            <a:r>
              <a:rPr lang="en-US" dirty="0" smtClean="0"/>
              <a:t> Stiller, and Hermann Winner. “Three decades of driver assistance systems: Review and future perspectives.”</a:t>
            </a:r>
            <a:r>
              <a:rPr lang="en-US" i="1" dirty="0" smtClean="0"/>
              <a:t>IEEE Intelligent Transportation Systems Magazines</a:t>
            </a:r>
            <a:r>
              <a:rPr lang="en-US" dirty="0" smtClean="0"/>
              <a:t>, vol. 6, no. 4, 2014, pp. 6-22.</a:t>
            </a:r>
          </a:p>
          <a:p>
            <a:endParaRPr lang="en-US" dirty="0" smtClean="0"/>
          </a:p>
          <a:p>
            <a:r>
              <a:rPr lang="en-US" dirty="0" err="1" smtClean="0"/>
              <a:t>Bhuiyan</a:t>
            </a:r>
            <a:r>
              <a:rPr lang="en-US" dirty="0" smtClean="0"/>
              <a:t>, M, I. A. Choudhury, and M. </a:t>
            </a:r>
            <a:r>
              <a:rPr lang="en-US" dirty="0" err="1" smtClean="0"/>
              <a:t>Dahari</a:t>
            </a:r>
            <a:r>
              <a:rPr lang="en-US" dirty="0" smtClean="0"/>
              <a:t>. “Development of a control system for artificially rehabilitated limbs: A review.” </a:t>
            </a:r>
            <a:r>
              <a:rPr lang="en-US" i="1" dirty="0" smtClean="0"/>
              <a:t>IEEE Intelligent Systems</a:t>
            </a:r>
            <a:r>
              <a:rPr lang="en-US" dirty="0" smtClean="0"/>
              <a:t>, vol. 23, no. 2, 2008, pp. 15-18.</a:t>
            </a:r>
          </a:p>
          <a:p>
            <a:endParaRPr lang="en-US" dirty="0"/>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WORKS CITED</a:t>
            </a:r>
            <a:endParaRPr lang="en-US" dirty="0"/>
          </a:p>
        </p:txBody>
      </p:sp>
      <p:sp>
        <p:nvSpPr>
          <p:cNvPr id="3" name="Content Placeholder 2"/>
          <p:cNvSpPr>
            <a:spLocks noGrp="1"/>
          </p:cNvSpPr>
          <p:nvPr>
            <p:ph sz="quarter" idx="1"/>
          </p:nvPr>
        </p:nvSpPr>
        <p:spPr/>
        <p:txBody>
          <a:bodyPr>
            <a:normAutofit/>
          </a:bodyPr>
          <a:lstStyle/>
          <a:p>
            <a:r>
              <a:rPr lang="en-US" dirty="0" smtClean="0"/>
              <a:t>Barfield, Woodrow, and Alexander Williams. “</a:t>
            </a:r>
            <a:r>
              <a:rPr lang="en-US" dirty="0" err="1" smtClean="0"/>
              <a:t>Cyborgs</a:t>
            </a:r>
            <a:r>
              <a:rPr lang="en-US" dirty="0" smtClean="0"/>
              <a:t> and enhancement technology.” </a:t>
            </a:r>
            <a:r>
              <a:rPr lang="en-US" i="1" dirty="0" smtClean="0"/>
              <a:t>Philosophies</a:t>
            </a:r>
            <a:r>
              <a:rPr lang="en-US" dirty="0" smtClean="0"/>
              <a:t>, vol. 2, no. 4, 2017, pp. 1-18.</a:t>
            </a:r>
          </a:p>
          <a:p>
            <a:endParaRPr lang="en-US" dirty="0" smtClean="0"/>
          </a:p>
          <a:p>
            <a:r>
              <a:rPr lang="en-US" dirty="0" smtClean="0"/>
              <a:t>Dawson, Michael R., </a:t>
            </a:r>
            <a:r>
              <a:rPr lang="en-US" dirty="0" err="1" smtClean="0"/>
              <a:t>Farbod</a:t>
            </a:r>
            <a:r>
              <a:rPr lang="en-US" dirty="0" smtClean="0"/>
              <a:t> </a:t>
            </a:r>
            <a:r>
              <a:rPr lang="en-US" dirty="0" err="1" smtClean="0"/>
              <a:t>Fahimi</a:t>
            </a:r>
            <a:r>
              <a:rPr lang="en-US" dirty="0" smtClean="0"/>
              <a:t>, and Jason Carey. “The Development of a </a:t>
            </a:r>
            <a:r>
              <a:rPr lang="en-US" dirty="0" err="1" smtClean="0"/>
              <a:t>Myoelectric</a:t>
            </a:r>
            <a:r>
              <a:rPr lang="en-US" dirty="0" smtClean="0"/>
              <a:t> Training Tool for Above-Elbow Amputees” </a:t>
            </a:r>
            <a:r>
              <a:rPr lang="en-US" i="1" dirty="0" smtClean="0"/>
              <a:t>The Open Biomedical Engineering Journal</a:t>
            </a:r>
            <a:r>
              <a:rPr lang="en-US" dirty="0" smtClean="0"/>
              <a:t>, vol. 6, 2012, pp. 5-15.</a:t>
            </a:r>
          </a:p>
          <a:p>
            <a:endParaRPr lang="en-US" dirty="0" smtClean="0"/>
          </a:p>
          <a:p>
            <a:endParaRPr lang="en-US" dirty="0"/>
          </a:p>
        </p:txBody>
      </p:sp>
    </p:spTree>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WORKS CITED</a:t>
            </a:r>
            <a:endParaRPr lang="en-US" b="1" dirty="0">
              <a:solidFill>
                <a:srgbClr val="FF0000"/>
              </a:solidFill>
            </a:endParaRPr>
          </a:p>
        </p:txBody>
      </p:sp>
      <p:sp>
        <p:nvSpPr>
          <p:cNvPr id="3" name="Content Placeholder 2"/>
          <p:cNvSpPr>
            <a:spLocks noGrp="1"/>
          </p:cNvSpPr>
          <p:nvPr>
            <p:ph sz="quarter" idx="1"/>
          </p:nvPr>
        </p:nvSpPr>
        <p:spPr/>
        <p:txBody>
          <a:bodyPr/>
          <a:lstStyle/>
          <a:p>
            <a:r>
              <a:rPr lang="en-US" dirty="0" smtClean="0"/>
              <a:t>Larson, David A. “Artificial intelligence: Robots, avatars, and the demise of the human mediator.” </a:t>
            </a:r>
            <a:r>
              <a:rPr lang="en-US" i="1" dirty="0" smtClean="0"/>
              <a:t>Ohio State Journal on Dispute Resolution, </a:t>
            </a:r>
            <a:r>
              <a:rPr lang="en-US" dirty="0" smtClean="0"/>
              <a:t>vol. 25, 2010, pp. 105-164.</a:t>
            </a:r>
          </a:p>
          <a:p>
            <a:r>
              <a:rPr lang="en-US" dirty="0" err="1" smtClean="0"/>
              <a:t>Ngai</a:t>
            </a:r>
            <a:r>
              <a:rPr lang="en-US" dirty="0" smtClean="0"/>
              <a:t>, EWT, Li </a:t>
            </a:r>
            <a:r>
              <a:rPr lang="en-US" dirty="0" err="1" smtClean="0"/>
              <a:t>Xiu</a:t>
            </a:r>
            <a:r>
              <a:rPr lang="en-US" dirty="0" smtClean="0"/>
              <a:t>, and DCK Chau. “Application of data mining techniques in customer relationship management: A literature review and classification.” </a:t>
            </a:r>
            <a:r>
              <a:rPr lang="en-US" i="1" dirty="0" smtClean="0"/>
              <a:t>Expert Systems with Applications</a:t>
            </a:r>
            <a:r>
              <a:rPr lang="en-US" dirty="0" smtClean="0"/>
              <a:t>, vol. 36, no. 2, 2009, pp. 2592-2602.</a:t>
            </a:r>
          </a:p>
          <a:p>
            <a:endParaRPr lang="en-US" dirty="0"/>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WORKS CITED</a:t>
            </a:r>
            <a:endParaRPr lang="en-US" b="1" dirty="0">
              <a:solidFill>
                <a:srgbClr val="FF0000"/>
              </a:solidFill>
            </a:endParaRPr>
          </a:p>
        </p:txBody>
      </p:sp>
      <p:sp>
        <p:nvSpPr>
          <p:cNvPr id="3" name="Content Placeholder 2"/>
          <p:cNvSpPr>
            <a:spLocks noGrp="1"/>
          </p:cNvSpPr>
          <p:nvPr>
            <p:ph sz="quarter" idx="1"/>
          </p:nvPr>
        </p:nvSpPr>
        <p:spPr/>
        <p:txBody>
          <a:bodyPr/>
          <a:lstStyle/>
          <a:p>
            <a:r>
              <a:rPr lang="en-US" dirty="0" smtClean="0"/>
              <a:t>Ramos, Carlos, Juan Carlos Augusto, and Daniel Shapiro. “Ambient intelligence-the next step for artificial intelligence.” </a:t>
            </a:r>
            <a:r>
              <a:rPr lang="en-US" i="1" dirty="0" smtClean="0"/>
              <a:t>IEEE, </a:t>
            </a:r>
            <a:r>
              <a:rPr lang="en-US" dirty="0" smtClean="0"/>
              <a:t>vol. 23, no. 2, 2008, pp. 15-18.</a:t>
            </a:r>
          </a:p>
          <a:p>
            <a:endParaRPr lang="en-US" dirty="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FF0000"/>
                </a:solidFill>
              </a:rPr>
              <a:t>APPLICATION OF ARTIFICIAL INTELLIGENCE</a:t>
            </a:r>
            <a:endParaRPr lang="en-US" i="1" dirty="0">
              <a:solidFill>
                <a:srgbClr val="FF0000"/>
              </a:solidFill>
            </a:endParaRPr>
          </a:p>
        </p:txBody>
      </p:sp>
      <p:sp>
        <p:nvSpPr>
          <p:cNvPr id="3" name="Content Placeholder 2"/>
          <p:cNvSpPr>
            <a:spLocks noGrp="1"/>
          </p:cNvSpPr>
          <p:nvPr>
            <p:ph sz="quarter" idx="1"/>
          </p:nvPr>
        </p:nvSpPr>
        <p:spPr/>
        <p:txBody>
          <a:bodyPr/>
          <a:lstStyle/>
          <a:p>
            <a:r>
              <a:rPr lang="en-US" dirty="0" smtClean="0"/>
              <a:t>The artificial intelligence concept is widely used in sectors such as health, military, and education among others. </a:t>
            </a:r>
          </a:p>
          <a:p>
            <a:endParaRPr lang="en-US" dirty="0" smtClean="0"/>
          </a:p>
          <a:p>
            <a:endParaRPr lang="en-US" dirty="0" smtClean="0"/>
          </a:p>
          <a:p>
            <a:r>
              <a:rPr lang="en-US" dirty="0" smtClean="0"/>
              <a:t>In the medical sector, artificial intelligence is applied through the use of computational comprehension and exhibition of intelligent </a:t>
            </a:r>
            <a:r>
              <a:rPr lang="en-US" dirty="0" smtClean="0"/>
              <a:t>behavior (</a:t>
            </a:r>
            <a:r>
              <a:rPr lang="en-US" dirty="0" err="1" smtClean="0"/>
              <a:t>Ramesh</a:t>
            </a:r>
            <a:r>
              <a:rPr lang="en-US" dirty="0" smtClean="0"/>
              <a:t>, </a:t>
            </a:r>
            <a:r>
              <a:rPr lang="en-US" dirty="0" err="1" smtClean="0"/>
              <a:t>Kambhampati</a:t>
            </a:r>
            <a:r>
              <a:rPr lang="en-US" dirty="0" smtClean="0"/>
              <a:t>, Monson and Drew </a:t>
            </a:r>
            <a:r>
              <a:rPr lang="en-US" dirty="0" smtClean="0"/>
              <a:t>335-338).</a:t>
            </a:r>
            <a:endParaRPr lang="en-US"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FF0000"/>
                </a:solidFill>
              </a:rPr>
              <a:t>AI APPLICATION IN THE HEALTH SECTOR</a:t>
            </a:r>
            <a:endParaRPr lang="en-US" i="1" dirty="0">
              <a:solidFill>
                <a:srgbClr val="FF0000"/>
              </a:solidFill>
            </a:endParaRPr>
          </a:p>
        </p:txBody>
      </p:sp>
      <p:sp>
        <p:nvSpPr>
          <p:cNvPr id="3" name="Content Placeholder 2"/>
          <p:cNvSpPr>
            <a:spLocks noGrp="1"/>
          </p:cNvSpPr>
          <p:nvPr>
            <p:ph sz="quarter" idx="1"/>
          </p:nvPr>
        </p:nvSpPr>
        <p:spPr/>
        <p:txBody>
          <a:bodyPr>
            <a:normAutofit/>
          </a:bodyPr>
          <a:lstStyle/>
          <a:p>
            <a:r>
              <a:rPr lang="en-US" dirty="0" smtClean="0"/>
              <a:t>In the health sector, artificial intelligence helps clinicians to identify the best diagnosis </a:t>
            </a:r>
          </a:p>
          <a:p>
            <a:endParaRPr lang="en-US" dirty="0" smtClean="0"/>
          </a:p>
          <a:p>
            <a:r>
              <a:rPr lang="en-US" dirty="0" smtClean="0"/>
              <a:t>Technological systems such as the Artificial Neural Networks (ANNs) play major roles  in the health sector </a:t>
            </a:r>
            <a:r>
              <a:rPr lang="en-US" dirty="0"/>
              <a:t>(</a:t>
            </a:r>
            <a:r>
              <a:rPr lang="en-US" dirty="0" err="1"/>
              <a:t>Ramesh</a:t>
            </a:r>
            <a:r>
              <a:rPr lang="en-US" dirty="0"/>
              <a:t>, </a:t>
            </a:r>
            <a:r>
              <a:rPr lang="en-US" dirty="0" err="1"/>
              <a:t>Kambhampati</a:t>
            </a:r>
            <a:r>
              <a:rPr lang="en-US" dirty="0"/>
              <a:t>, Monson and Drew 335</a:t>
            </a:r>
            <a:r>
              <a:rPr lang="en-US" dirty="0" smtClean="0"/>
              <a:t>)</a:t>
            </a:r>
          </a:p>
          <a:p>
            <a:endParaRPr lang="en-US" dirty="0" smtClean="0"/>
          </a:p>
          <a:p>
            <a:r>
              <a:rPr lang="en-US" dirty="0" smtClean="0"/>
              <a:t>The ANN has the capability to execute parallel computations for data and knowledge processing </a:t>
            </a:r>
            <a:endParaRPr lang="en-US"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FF0000"/>
                </a:solidFill>
              </a:rPr>
              <a:t>AI APPLICATION IN THE HEALTH SECTOR Cont’d</a:t>
            </a:r>
            <a:endParaRPr lang="en-US" dirty="0"/>
          </a:p>
        </p:txBody>
      </p:sp>
      <p:sp>
        <p:nvSpPr>
          <p:cNvPr id="3" name="Content Placeholder 2"/>
          <p:cNvSpPr>
            <a:spLocks noGrp="1"/>
          </p:cNvSpPr>
          <p:nvPr>
            <p:ph sz="quarter" idx="1"/>
          </p:nvPr>
        </p:nvSpPr>
        <p:spPr/>
        <p:txBody>
          <a:bodyPr>
            <a:normAutofit/>
          </a:bodyPr>
          <a:lstStyle/>
          <a:p>
            <a:r>
              <a:rPr lang="en-US" dirty="0" smtClean="0"/>
              <a:t>Artificial intelligence techniques also play significant roles in the health sector through the management of information flow in the electronic health records</a:t>
            </a:r>
          </a:p>
          <a:p>
            <a:endParaRPr lang="en-US" dirty="0" smtClean="0"/>
          </a:p>
          <a:p>
            <a:endParaRPr lang="en-US" dirty="0" smtClean="0"/>
          </a:p>
          <a:p>
            <a:r>
              <a:rPr lang="en-US" dirty="0" smtClean="0"/>
              <a:t>Health organizations have applied artificial intelligence to optimize treatments from single points of decision in clinical settings </a:t>
            </a:r>
            <a:r>
              <a:rPr lang="en-US" dirty="0"/>
              <a:t>(Bennett and Hauser 4</a:t>
            </a:r>
            <a:r>
              <a:rPr lang="en-US" dirty="0" smtClean="0"/>
              <a:t>).</a:t>
            </a:r>
            <a:endParaRPr lang="en-US" dirty="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FF0000"/>
                </a:solidFill>
              </a:rPr>
              <a:t>AI APPLICATION IN THE HEALTH SECTOR -Cont’d</a:t>
            </a:r>
            <a:endParaRPr lang="en-US" dirty="0"/>
          </a:p>
        </p:txBody>
      </p:sp>
      <p:sp>
        <p:nvSpPr>
          <p:cNvPr id="3" name="Content Placeholder 2"/>
          <p:cNvSpPr>
            <a:spLocks noGrp="1"/>
          </p:cNvSpPr>
          <p:nvPr>
            <p:ph sz="quarter" idx="1"/>
          </p:nvPr>
        </p:nvSpPr>
        <p:spPr/>
        <p:txBody>
          <a:bodyPr>
            <a:normAutofit/>
          </a:bodyPr>
          <a:lstStyle/>
          <a:p>
            <a:r>
              <a:rPr lang="en-US" dirty="0" smtClean="0"/>
              <a:t>Cytologists, for example, can apply artificial intelligence systems to evaluate cytological specimens to ascertain whether they are malignant or not </a:t>
            </a:r>
            <a:r>
              <a:rPr lang="en-US" dirty="0"/>
              <a:t>(</a:t>
            </a:r>
            <a:r>
              <a:rPr lang="en-US" dirty="0" err="1"/>
              <a:t>Ramesh</a:t>
            </a:r>
            <a:r>
              <a:rPr lang="en-US" dirty="0"/>
              <a:t>, </a:t>
            </a:r>
            <a:r>
              <a:rPr lang="en-US" dirty="0" err="1"/>
              <a:t>Kambhampati</a:t>
            </a:r>
            <a:r>
              <a:rPr lang="en-US" dirty="0"/>
              <a:t>, Monson, and Drew 336</a:t>
            </a:r>
            <a:r>
              <a:rPr lang="en-US" dirty="0" smtClean="0"/>
              <a:t>).</a:t>
            </a:r>
          </a:p>
          <a:p>
            <a:endParaRPr lang="en-US" dirty="0" smtClean="0"/>
          </a:p>
          <a:p>
            <a:endParaRPr lang="en-US" dirty="0" smtClean="0"/>
          </a:p>
          <a:p>
            <a:r>
              <a:rPr lang="en-US" dirty="0" smtClean="0"/>
              <a:t>This system needs to be devoid of errors because of the consequences they can cause to health</a:t>
            </a:r>
            <a:endParaRPr lang="en-US"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FF0000"/>
                </a:solidFill>
              </a:rPr>
              <a:t>AI APPLICATION IN THE BANKING SECTOR</a:t>
            </a:r>
            <a:endParaRPr lang="en-US" i="1" dirty="0">
              <a:solidFill>
                <a:srgbClr val="FF0000"/>
              </a:solidFill>
            </a:endParaRPr>
          </a:p>
        </p:txBody>
      </p:sp>
      <p:sp>
        <p:nvSpPr>
          <p:cNvPr id="3" name="Content Placeholder 2"/>
          <p:cNvSpPr>
            <a:spLocks noGrp="1"/>
          </p:cNvSpPr>
          <p:nvPr>
            <p:ph sz="quarter" idx="1"/>
          </p:nvPr>
        </p:nvSpPr>
        <p:spPr/>
        <p:txBody>
          <a:bodyPr>
            <a:normAutofit/>
          </a:bodyPr>
          <a:lstStyle/>
          <a:p>
            <a:r>
              <a:rPr lang="en-US" dirty="0" smtClean="0"/>
              <a:t>Banking institutions also apply artificial intelligence to determine the banks’ performance.</a:t>
            </a:r>
          </a:p>
          <a:p>
            <a:endParaRPr lang="en-US" dirty="0" smtClean="0"/>
          </a:p>
          <a:p>
            <a:r>
              <a:rPr lang="en-US" dirty="0" smtClean="0"/>
              <a:t>Based on the important role banks play , they need to ensure their performance is optimum </a:t>
            </a:r>
            <a:r>
              <a:rPr lang="en-US" dirty="0"/>
              <a:t>(</a:t>
            </a:r>
            <a:r>
              <a:rPr lang="en-US" dirty="0" err="1"/>
              <a:t>Fethi</a:t>
            </a:r>
            <a:r>
              <a:rPr lang="en-US" dirty="0"/>
              <a:t> and </a:t>
            </a:r>
            <a:r>
              <a:rPr lang="en-US" dirty="0" err="1"/>
              <a:t>Pasiouras</a:t>
            </a:r>
            <a:r>
              <a:rPr lang="en-US" dirty="0"/>
              <a:t> 189</a:t>
            </a:r>
            <a:r>
              <a:rPr lang="en-US" dirty="0" smtClean="0"/>
              <a:t>). </a:t>
            </a:r>
          </a:p>
          <a:p>
            <a:endParaRPr lang="en-US" dirty="0" smtClean="0"/>
          </a:p>
          <a:p>
            <a:r>
              <a:rPr lang="en-US" dirty="0" smtClean="0"/>
              <a:t>Banks use systems such as DEA to determine their performance.(</a:t>
            </a:r>
            <a:r>
              <a:rPr lang="en-US" dirty="0" err="1"/>
              <a:t>Fethi</a:t>
            </a:r>
            <a:r>
              <a:rPr lang="en-US" dirty="0"/>
              <a:t> and </a:t>
            </a:r>
            <a:r>
              <a:rPr lang="en-US" dirty="0" err="1"/>
              <a:t>Pasiouras</a:t>
            </a:r>
            <a:r>
              <a:rPr lang="en-US" dirty="0"/>
              <a:t> 196</a:t>
            </a:r>
            <a:r>
              <a:rPr lang="en-US" dirty="0" smtClean="0"/>
              <a:t>).  </a:t>
            </a:r>
          </a:p>
          <a:p>
            <a:endParaRPr lang="en-US"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solidFill>
                  <a:srgbClr val="FF0000"/>
                </a:solidFill>
              </a:rPr>
              <a:t>AI APPLICATION IN ONLINE BUSINESSES</a:t>
            </a:r>
            <a:endParaRPr lang="en-US" i="1" dirty="0">
              <a:solidFill>
                <a:srgbClr val="FF0000"/>
              </a:solidFill>
            </a:endParaRPr>
          </a:p>
        </p:txBody>
      </p:sp>
      <p:sp>
        <p:nvSpPr>
          <p:cNvPr id="3" name="Content Placeholder 2"/>
          <p:cNvSpPr>
            <a:spLocks noGrp="1"/>
          </p:cNvSpPr>
          <p:nvPr>
            <p:ph sz="quarter" idx="1"/>
          </p:nvPr>
        </p:nvSpPr>
        <p:spPr/>
        <p:txBody>
          <a:bodyPr>
            <a:normAutofit lnSpcReduction="10000"/>
          </a:bodyPr>
          <a:lstStyle/>
          <a:p>
            <a:r>
              <a:rPr lang="en-US" dirty="0" smtClean="0"/>
              <a:t>Business organizations have applied artificial intelligence through processes such as data mining </a:t>
            </a:r>
            <a:r>
              <a:rPr lang="en-US" dirty="0"/>
              <a:t>(</a:t>
            </a:r>
            <a:r>
              <a:rPr lang="en-US" dirty="0" err="1"/>
              <a:t>Rygielski</a:t>
            </a:r>
            <a:r>
              <a:rPr lang="en-US" dirty="0"/>
              <a:t>, Wang, and Yen 483-502</a:t>
            </a:r>
            <a:r>
              <a:rPr lang="en-US" dirty="0" smtClean="0"/>
              <a:t>).</a:t>
            </a:r>
          </a:p>
          <a:p>
            <a:endParaRPr lang="en-US" dirty="0" smtClean="0"/>
          </a:p>
          <a:p>
            <a:r>
              <a:rPr lang="en-US" dirty="0" smtClean="0"/>
              <a:t>Businesses use software that  gathers consumers’ information to determine how they can identify clients’ needs and meet their </a:t>
            </a:r>
            <a:r>
              <a:rPr lang="en-US" dirty="0" smtClean="0"/>
              <a:t>demands (</a:t>
            </a:r>
            <a:r>
              <a:rPr lang="en-US" dirty="0" err="1" smtClean="0"/>
              <a:t>Ngai</a:t>
            </a:r>
            <a:r>
              <a:rPr lang="en-US" dirty="0" smtClean="0"/>
              <a:t>, </a:t>
            </a:r>
            <a:r>
              <a:rPr lang="en-US" dirty="0" err="1" smtClean="0"/>
              <a:t>Xiu</a:t>
            </a:r>
            <a:r>
              <a:rPr lang="en-US" dirty="0" smtClean="0"/>
              <a:t>, and </a:t>
            </a:r>
            <a:r>
              <a:rPr lang="en-US" dirty="0" smtClean="0"/>
              <a:t>Chau </a:t>
            </a:r>
            <a:r>
              <a:rPr lang="en-US" dirty="0" smtClean="0"/>
              <a:t>2592-2602</a:t>
            </a:r>
            <a:r>
              <a:rPr lang="en-US" dirty="0" smtClean="0"/>
              <a:t>).</a:t>
            </a:r>
            <a:endParaRPr lang="en-US" dirty="0" smtClean="0"/>
          </a:p>
          <a:p>
            <a:endParaRPr lang="en-US" dirty="0" smtClean="0"/>
          </a:p>
          <a:p>
            <a:r>
              <a:rPr lang="en-US" dirty="0" smtClean="0"/>
              <a:t>This process assists in the maintenance of  customer relationship management</a:t>
            </a:r>
            <a:endParaRPr lang="en-US" dirty="0"/>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FF0000"/>
                </a:solidFill>
              </a:rPr>
              <a:t>AI APPLICATION IN KNOWLEDGE MANAGEMENT</a:t>
            </a:r>
            <a:endParaRPr lang="en-US" i="1" dirty="0">
              <a:solidFill>
                <a:srgbClr val="FF0000"/>
              </a:solidFill>
            </a:endParaRPr>
          </a:p>
        </p:txBody>
      </p:sp>
      <p:sp>
        <p:nvSpPr>
          <p:cNvPr id="3" name="Content Placeholder 2"/>
          <p:cNvSpPr>
            <a:spLocks noGrp="1"/>
          </p:cNvSpPr>
          <p:nvPr>
            <p:ph sz="quarter" idx="1"/>
          </p:nvPr>
        </p:nvSpPr>
        <p:spPr/>
        <p:txBody>
          <a:bodyPr/>
          <a:lstStyle/>
          <a:p>
            <a:r>
              <a:rPr lang="en-US" dirty="0" smtClean="0"/>
              <a:t>Artificial intelligence also plays significant roles in the management of knowledge </a:t>
            </a:r>
            <a:r>
              <a:rPr lang="en-US" dirty="0"/>
              <a:t>(</a:t>
            </a:r>
            <a:r>
              <a:rPr lang="en-US" dirty="0" err="1"/>
              <a:t>Liebowitz</a:t>
            </a:r>
            <a:r>
              <a:rPr lang="en-US" dirty="0"/>
              <a:t> 1-6</a:t>
            </a:r>
            <a:r>
              <a:rPr lang="en-US" dirty="0" smtClean="0"/>
              <a:t>).</a:t>
            </a:r>
          </a:p>
          <a:p>
            <a:endParaRPr lang="en-US" dirty="0" smtClean="0"/>
          </a:p>
          <a:p>
            <a:endParaRPr lang="en-US" dirty="0" smtClean="0"/>
          </a:p>
          <a:p>
            <a:r>
              <a:rPr lang="en-US" dirty="0" smtClean="0"/>
              <a:t>The process entails the evaluation of data in tacit knowledge form to the representation of knowledge in explicit forms and vice versa  </a:t>
            </a:r>
            <a:r>
              <a:rPr lang="en-US" dirty="0"/>
              <a:t>(Patel et al 5-17). </a:t>
            </a:r>
          </a:p>
        </p:txBody>
      </p:sp>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703</TotalTime>
  <Words>3227</Words>
  <Application>Microsoft Office PowerPoint</Application>
  <PresentationFormat>On-screen Show (4:3)</PresentationFormat>
  <Paragraphs>210</Paragraphs>
  <Slides>26</Slides>
  <Notes>18</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Civic</vt:lpstr>
      <vt:lpstr>ARTIFICIAL INTELLIGENCE</vt:lpstr>
      <vt:lpstr>INTRODUCTION</vt:lpstr>
      <vt:lpstr>APPLICATION OF ARTIFICIAL INTELLIGENCE</vt:lpstr>
      <vt:lpstr>AI APPLICATION IN THE HEALTH SECTOR</vt:lpstr>
      <vt:lpstr>AI APPLICATION IN THE HEALTH SECTOR Cont’d</vt:lpstr>
      <vt:lpstr>AI APPLICATION IN THE HEALTH SECTOR -Cont’d</vt:lpstr>
      <vt:lpstr>AI APPLICATION IN THE BANKING SECTOR</vt:lpstr>
      <vt:lpstr>AI APPLICATION IN ONLINE BUSINESSES</vt:lpstr>
      <vt:lpstr>AI APPLICATION IN KNOWLEDGE MANAGEMENT</vt:lpstr>
      <vt:lpstr>AI APPLICATION IN DISASTER MANAGEMENT</vt:lpstr>
      <vt:lpstr>ARTIFICIAL INTELLIGENCE AND THE FUTURE IN COMPUTERS</vt:lpstr>
      <vt:lpstr>ARTIFICIAL INTELLIGENCE AND THE FUTURE IN COMPUTERS</vt:lpstr>
      <vt:lpstr>ARTIFICIAL INTELLIGENCE AND THE FUTURE IN COMPUTERS</vt:lpstr>
      <vt:lpstr>ARTIFICIAL INTELLIGENCE AND THE FUTURE IN COMPUTERS</vt:lpstr>
      <vt:lpstr>ARTIFICIAL INTELLIGENCE AND THE FUTURE IN COMPUTERS</vt:lpstr>
      <vt:lpstr>ARTIFICIAL INTELLIGENCE AND THE FUTURE IN COMPUTERS</vt:lpstr>
      <vt:lpstr>ARTIFICIAL INTELLIGENCE AND THE FUTURE IN COMPUTERS</vt:lpstr>
      <vt:lpstr>ARTIFICIAL INTELLIGENCE AND THE FUTURE IN COMPUTERS</vt:lpstr>
      <vt:lpstr>WORKS CITED</vt:lpstr>
      <vt:lpstr>WORKS CITED</vt:lpstr>
      <vt:lpstr>WORKS CITED</vt:lpstr>
      <vt:lpstr>WORKS CITED</vt:lpstr>
      <vt:lpstr>WORKS CITED</vt:lpstr>
      <vt:lpstr>WORKS CITED</vt:lpstr>
      <vt:lpstr>WORKS CITED</vt:lpstr>
      <vt:lpstr>WORKS CITED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dc:creator>
  <cp:lastModifiedBy>Michael</cp:lastModifiedBy>
  <cp:revision>554</cp:revision>
  <dcterms:created xsi:type="dcterms:W3CDTF">2018-04-24T14:36:29Z</dcterms:created>
  <dcterms:modified xsi:type="dcterms:W3CDTF">2018-04-25T22:44:04Z</dcterms:modified>
</cp:coreProperties>
</file>