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028" autoAdjust="0"/>
  </p:normalViewPr>
  <p:slideViewPr>
    <p:cSldViewPr>
      <p:cViewPr>
        <p:scale>
          <a:sx n="50" d="100"/>
          <a:sy n="50" d="100"/>
        </p:scale>
        <p:origin x="-194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5618D4-E8B9-4FD3-A88B-C8CDF8A202BB}" type="datetimeFigureOut">
              <a:rPr lang="en-US" smtClean="0"/>
              <a:t>4/24/2018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84970E-A60E-48EE-81AA-8B0873361EAB}" type="slidenum">
              <a:rPr lang="en-US" smtClean="0"/>
              <a:t>‹#›</a:t>
            </a:fld>
            <a:endParaRPr lang="en-US"/>
          </a:p>
        </p:txBody>
      </p:sp>
    </p:spTree>
    <p:extLst>
      <p:ext uri="{BB962C8B-B14F-4D97-AF65-F5344CB8AC3E}">
        <p14:creationId xmlns:p14="http://schemas.microsoft.com/office/powerpoint/2010/main" val="428670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Quick Mart is a leading medium</a:t>
            </a:r>
            <a:r>
              <a:rPr lang="en-US" baseline="0" dirty="0" smtClean="0"/>
              <a:t> size supermarket in Illinois established recently in 2015 and operating 5 stores within Illinois. The company focuses on retail products from foods, retail items, home appliances, and clothing. Currently, it employs about 60 staff who work together to provide customers value for every cent they spend at the store.</a:t>
            </a:r>
            <a:endParaRPr lang="en-US" dirty="0" smtClean="0"/>
          </a:p>
          <a:p>
            <a:r>
              <a:rPr lang="en-US" dirty="0" smtClean="0"/>
              <a:t>Quick</a:t>
            </a:r>
            <a:r>
              <a:rPr lang="en-US" baseline="0" dirty="0" smtClean="0"/>
              <a:t> Mart supermarkets is seeking to recruit </a:t>
            </a:r>
            <a:r>
              <a:rPr lang="en-US" dirty="0" smtClean="0"/>
              <a:t>a passionate and innovative store manager to oversee management of its newest store. The successful applicant will work to enhance customer satisfaction, loyalty, and value while meeting sales targets and profitability as well as working as a team with staff to achieve the company vision.</a:t>
            </a:r>
          </a:p>
          <a:p>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2</a:t>
            </a:fld>
            <a:endParaRPr lang="en-US"/>
          </a:p>
        </p:txBody>
      </p:sp>
    </p:spTree>
    <p:extLst>
      <p:ext uri="{BB962C8B-B14F-4D97-AF65-F5344CB8AC3E}">
        <p14:creationId xmlns:p14="http://schemas.microsoft.com/office/powerpoint/2010/main" val="1269629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Ability test are test aimed to determine the capabilities of candidates. These tests are</a:t>
            </a:r>
            <a:r>
              <a:rPr lang="en-US" baseline="0" dirty="0" smtClean="0"/>
              <a:t> reliable since they can test a manager ability to maintain inventory or conduct financial reports (</a:t>
            </a:r>
            <a:r>
              <a:rPr lang="en-US" dirty="0" smtClean="0"/>
              <a:t>Goldstein &amp; </a:t>
            </a:r>
            <a:r>
              <a:rPr lang="en-US" dirty="0" err="1" smtClean="0"/>
              <a:t>Passmore</a:t>
            </a:r>
            <a:r>
              <a:rPr lang="en-US" dirty="0" smtClean="0"/>
              <a:t>, 2017)</a:t>
            </a:r>
            <a:r>
              <a:rPr lang="en-US" baseline="0" dirty="0" smtClean="0"/>
              <a:t>. Personality tests are effective in understanding the individual candidate and how they behave or their core beliefs as well as interests </a:t>
            </a:r>
            <a:r>
              <a:rPr lang="en-US" baseline="0" dirty="0" smtClean="0"/>
              <a:t>(</a:t>
            </a:r>
            <a:r>
              <a:rPr lang="en-US" dirty="0" smtClean="0"/>
              <a:t>Goldstein &amp; </a:t>
            </a:r>
            <a:r>
              <a:rPr lang="en-US" dirty="0" err="1" smtClean="0"/>
              <a:t>Passmore</a:t>
            </a:r>
            <a:r>
              <a:rPr lang="en-US" dirty="0" smtClean="0"/>
              <a:t>, 2017)</a:t>
            </a:r>
            <a:r>
              <a:rPr lang="en-US" baseline="0" dirty="0" smtClean="0"/>
              <a:t>. Lastly, work samples provide a simulated scenario where candidates can illustrate their suitability by how they respond to different tasks, thus highly reliable.  </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11</a:t>
            </a:fld>
            <a:endParaRPr lang="en-US"/>
          </a:p>
        </p:txBody>
      </p:sp>
    </p:spTree>
    <p:extLst>
      <p:ext uri="{BB962C8B-B14F-4D97-AF65-F5344CB8AC3E}">
        <p14:creationId xmlns:p14="http://schemas.microsoft.com/office/powerpoint/2010/main" val="1615384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position</a:t>
            </a:r>
            <a:r>
              <a:rPr lang="en-US" baseline="0" dirty="0" smtClean="0"/>
              <a:t> of the retail store manager comes with responsibilities. Firstly, the manager will be expected to develop innovative strategies to increase the store’s market share, customer pool, customer satisfaction, customer loyalty, and profitability. Moreover, the manager will be required to ensure excellent customer service training staff and responding to customer complaints. The manager is also required to provide store administration to guarantee compliance with policies and procedures. The manager is also required to meet sales obligations by working as a team with the staff and providing training and innovative strategies. Again, the manager will be responsible for hiring new employees, employee training/development, retention, and performance management. Last but not least, the manager is expected to illustrate strong leadership skills by setting an example for both staff and customers. The manager will also undertake other managerial duties are necessary.</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3</a:t>
            </a:fld>
            <a:endParaRPr lang="en-US"/>
          </a:p>
        </p:txBody>
      </p:sp>
    </p:spTree>
    <p:extLst>
      <p:ext uri="{BB962C8B-B14F-4D97-AF65-F5344CB8AC3E}">
        <p14:creationId xmlns:p14="http://schemas.microsoft.com/office/powerpoint/2010/main" val="4282384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minimum</a:t>
            </a:r>
            <a:r>
              <a:rPr lang="en-US" baseline="0" dirty="0" smtClean="0"/>
              <a:t> requirements for the manager position include a Bachelor’s degree in any business related field. Moreover, the manager must have proven experience in retail management, since the business is seeking someone to get right to work without intensive training or orientation. The manager is also required to possess excellent communication and interpersonal skills. The manager should also illustrate strong leadership skills and HRM skills to enable effective management of customers, employees, and suppliers. Lastly, candidates with financial management training, skills, or experience will have an added advantage.</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4</a:t>
            </a:fld>
            <a:endParaRPr lang="en-US"/>
          </a:p>
        </p:txBody>
      </p:sp>
    </p:spTree>
    <p:extLst>
      <p:ext uri="{BB962C8B-B14F-4D97-AF65-F5344CB8AC3E}">
        <p14:creationId xmlns:p14="http://schemas.microsoft.com/office/powerpoint/2010/main" val="3338015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company will use numerous advertising strategies to ensure that it attracts the best candidates</a:t>
            </a:r>
            <a:r>
              <a:rPr lang="en-US" baseline="0" dirty="0" smtClean="0"/>
              <a:t> for the job. Firstly it will rely on local and national newspapers to increase the number of potential recruits. Moreover, the job will be advertised through online job and career portals where most job seekers visit to find favorable jobs. Moreover, the jobs will also be advertised in the company’s website and social media platforms. Social media is a key trend in the business world with its effectiveness in reaching millions of potential candidates </a:t>
            </a:r>
            <a:r>
              <a:rPr lang="en-US" baseline="0" dirty="0" smtClean="0"/>
              <a:t>(</a:t>
            </a:r>
            <a:r>
              <a:rPr lang="en-US" dirty="0" smtClean="0"/>
              <a:t>Min, 2017)</a:t>
            </a:r>
            <a:r>
              <a:rPr lang="en-US" baseline="0" dirty="0" smtClean="0"/>
              <a:t>. The company will also make the job advert and application method to suit smartphone users. The job announcement will feature a video and graphics to ensure that it attracts the best candidates.  </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5</a:t>
            </a:fld>
            <a:endParaRPr lang="en-US"/>
          </a:p>
        </p:txBody>
      </p:sp>
    </p:spTree>
    <p:extLst>
      <p:ext uri="{BB962C8B-B14F-4D97-AF65-F5344CB8AC3E}">
        <p14:creationId xmlns:p14="http://schemas.microsoft.com/office/powerpoint/2010/main" val="753765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attract</a:t>
            </a:r>
            <a:r>
              <a:rPr lang="en-US" baseline="0" dirty="0" smtClean="0"/>
              <a:t> the best candidates, the company will profile current performing employees such as supervisors who can are eligible for promotions (</a:t>
            </a:r>
            <a:r>
              <a:rPr lang="en-US" dirty="0" smtClean="0"/>
              <a:t>Min, 2017)</a:t>
            </a:r>
            <a:r>
              <a:rPr lang="en-US" baseline="0" dirty="0" smtClean="0"/>
              <a:t>. Furthermore, the company will rely on recruiting technologies to scrutinize existing resume databases to find suitable candidates. Employees will also be requested to offer referrals for candidates they know to be suited for the position </a:t>
            </a:r>
            <a:r>
              <a:rPr lang="en-US" baseline="0" dirty="0" smtClean="0"/>
              <a:t>(</a:t>
            </a:r>
            <a:r>
              <a:rPr lang="en-US" dirty="0" smtClean="0"/>
              <a:t>Min, 2017)</a:t>
            </a:r>
            <a:r>
              <a:rPr lang="en-US" baseline="0" dirty="0" smtClean="0"/>
              <a:t>. Again, the company management will attend industry conferences where potential candidates are likely to appear. Moreover, the company will encourage diversity in its job adverts to encourage women and minority candidates to apply. Lastly, the company will hold an open house to meet suitable candidates on a face-to-face basis before the selection process. </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6</a:t>
            </a:fld>
            <a:endParaRPr lang="en-US"/>
          </a:p>
        </p:txBody>
      </p:sp>
    </p:spTree>
    <p:extLst>
      <p:ext uri="{BB962C8B-B14F-4D97-AF65-F5344CB8AC3E}">
        <p14:creationId xmlns:p14="http://schemas.microsoft.com/office/powerpoint/2010/main" val="587491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company will begin its selection strategy through a knowledge, skills, and abilities assessment. This will determine the suitable knowledge, skills, and abilities that suite the job. The company will also conduct interviews on a face-to-face basis to better understand candidates </a:t>
            </a:r>
            <a:r>
              <a:rPr lang="en-US" baseline="0" dirty="0" smtClean="0"/>
              <a:t>(</a:t>
            </a:r>
            <a:r>
              <a:rPr lang="en-US" dirty="0" smtClean="0"/>
              <a:t>Goldstein &amp; </a:t>
            </a:r>
            <a:r>
              <a:rPr lang="en-US" dirty="0" err="1" smtClean="0"/>
              <a:t>Passmore</a:t>
            </a:r>
            <a:r>
              <a:rPr lang="en-US" dirty="0" smtClean="0"/>
              <a:t>, 2017)</a:t>
            </a:r>
            <a:r>
              <a:rPr lang="en-US" baseline="0" dirty="0" smtClean="0"/>
              <a:t>. It will also conduct a personality and ability test to determine the most suitable candidate. Lastly, it will offer candidates work samples to prove their abilities and experience through simulations </a:t>
            </a:r>
            <a:r>
              <a:rPr lang="en-US" baseline="0" dirty="0" smtClean="0"/>
              <a:t>(</a:t>
            </a:r>
            <a:r>
              <a:rPr lang="en-US" dirty="0" smtClean="0"/>
              <a:t>Goldstein &amp; </a:t>
            </a:r>
            <a:r>
              <a:rPr lang="en-US" dirty="0" err="1" smtClean="0"/>
              <a:t>Passmore</a:t>
            </a:r>
            <a:r>
              <a:rPr lang="en-US" dirty="0" smtClean="0"/>
              <a:t>, 2017)</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7</a:t>
            </a:fld>
            <a:endParaRPr lang="en-US"/>
          </a:p>
        </p:txBody>
      </p:sp>
    </p:spTree>
    <p:extLst>
      <p:ext uri="{BB962C8B-B14F-4D97-AF65-F5344CB8AC3E}">
        <p14:creationId xmlns:p14="http://schemas.microsoft.com/office/powerpoint/2010/main" val="3096549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use of social media and online platforms offers</a:t>
            </a:r>
            <a:r>
              <a:rPr lang="en-US" baseline="0" dirty="0" smtClean="0"/>
              <a:t> increased advantages in recruiting potential candidates. According to </a:t>
            </a:r>
            <a:r>
              <a:rPr lang="en-US" dirty="0" smtClean="0"/>
              <a:t>Watson (2016)</a:t>
            </a:r>
            <a:r>
              <a:rPr lang="en-US" baseline="0" dirty="0" smtClean="0"/>
              <a:t> social media has the ability to reach passive candidates who are not actively pursuing a new position, but are open to new opportunities. Moreover, online platforms such the company’s social media platforms and website offer information on the company’s culture, vision, and values (</a:t>
            </a:r>
            <a:r>
              <a:rPr lang="en-US" dirty="0" smtClean="0"/>
              <a:t>Watson, 2016)</a:t>
            </a:r>
            <a:r>
              <a:rPr lang="en-US" baseline="0" dirty="0" smtClean="0"/>
              <a:t>. Sharing such content online allows candidates to better understand their suitability for the role attracting competent candidates. Likewise, social media sites such as LinkedIn offer targeted recruiting since they have professional groups for different job positions including retail managers. Social media is free while online alternative are cheap meaning its an efficient method. Lastly, social media allows for the employer to screen employees by researching their skills and experiences on social media. A survey by Career Builder found that 52% of employers have examined  candidates on social media </a:t>
            </a:r>
            <a:r>
              <a:rPr lang="en-US" baseline="0" dirty="0" smtClean="0"/>
              <a:t>(</a:t>
            </a:r>
            <a:r>
              <a:rPr lang="en-US" dirty="0" smtClean="0"/>
              <a:t>Watson, 2016)</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8</a:t>
            </a:fld>
            <a:endParaRPr lang="en-US"/>
          </a:p>
        </p:txBody>
      </p:sp>
    </p:spTree>
    <p:extLst>
      <p:ext uri="{BB962C8B-B14F-4D97-AF65-F5344CB8AC3E}">
        <p14:creationId xmlns:p14="http://schemas.microsoft.com/office/powerpoint/2010/main" val="4244246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Diversity has been flagged as a key component for innovation and business competitive advantage.</a:t>
            </a:r>
            <a:r>
              <a:rPr lang="en-US" baseline="0" dirty="0" smtClean="0"/>
              <a:t> By focusing on diversity recruiting, employers have a unique opportunity to hire innovative individuals who can foster innovation and meeting the changing diversity of customers and their needs (</a:t>
            </a:r>
            <a:r>
              <a:rPr lang="en-US" dirty="0" smtClean="0"/>
              <a:t>Bratton &amp; Gold, 2017)</a:t>
            </a:r>
            <a:r>
              <a:rPr lang="en-US" baseline="0" dirty="0" smtClean="0"/>
              <a:t>. Open houses are a quick way of meeting potential candidates face-to-face while allowing them the opportunity to directly get ahead on what the company involves and the extent of the position. Internal recruitment through profiling current employees and employee referrals offer an efficient and swift means of getting potential candidates. Internal employees befitting the job vacancy are better candidates since they  already have a track record and proven performance </a:t>
            </a:r>
            <a:r>
              <a:rPr lang="en-US" baseline="0" dirty="0" smtClean="0"/>
              <a:t>(</a:t>
            </a:r>
            <a:r>
              <a:rPr lang="en-US" dirty="0" smtClean="0"/>
              <a:t>Bratton &amp; Gold, 2017)</a:t>
            </a:r>
            <a:r>
              <a:rPr lang="en-US" baseline="0" dirty="0" smtClean="0"/>
              <a:t>. Moreover, they are already aware about the business and its everyday requirements. According to, internal recruiting enhances employee motivation and performance to seek promotions as well </a:t>
            </a:r>
            <a:r>
              <a:rPr lang="en-US" baseline="0" dirty="0" smtClean="0"/>
              <a:t>(</a:t>
            </a:r>
            <a:r>
              <a:rPr lang="en-US" dirty="0" smtClean="0"/>
              <a:t>Bratton &amp; Gold, 2017)</a:t>
            </a:r>
            <a:r>
              <a:rPr lang="en-US" baseline="0" dirty="0" smtClean="0"/>
              <a:t>. It also makes it efficient for the company to save on unnecessary resources such as interviews or paper work.</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9</a:t>
            </a:fld>
            <a:endParaRPr lang="en-US"/>
          </a:p>
        </p:txBody>
      </p:sp>
    </p:spTree>
    <p:extLst>
      <p:ext uri="{BB962C8B-B14F-4D97-AF65-F5344CB8AC3E}">
        <p14:creationId xmlns:p14="http://schemas.microsoft.com/office/powerpoint/2010/main" val="3191098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smtClean="0"/>
              <a:t>Goldstein &amp; </a:t>
            </a:r>
            <a:r>
              <a:rPr lang="en-US" dirty="0" err="1" smtClean="0"/>
              <a:t>Passmore</a:t>
            </a:r>
            <a:r>
              <a:rPr lang="en-US" dirty="0" smtClean="0"/>
              <a:t> (2017)</a:t>
            </a:r>
            <a:r>
              <a:rPr lang="en-US" dirty="0" smtClean="0"/>
              <a:t> companies</a:t>
            </a:r>
            <a:r>
              <a:rPr lang="en-US" baseline="0" dirty="0" smtClean="0"/>
              <a:t> must select candidates whose knowledge, skills, and abilities match that of the company’s values and vision. The KSA approach ensures that HR can develop assessment tools that measure the set of variables that appropriately match the job description. Additionally, this approach provides validity and reliability through its content and construct. Understanding the skills of candidates ensures that they are selected based on the best suited skills. Again, interviews allow for face-to-face communication enabling the employer to screen candidates on their communication and presentation skills </a:t>
            </a:r>
            <a:r>
              <a:rPr lang="en-US" baseline="0" dirty="0" smtClean="0"/>
              <a:t>(</a:t>
            </a:r>
            <a:r>
              <a:rPr lang="en-US" dirty="0" smtClean="0"/>
              <a:t>Goldstein &amp; </a:t>
            </a:r>
            <a:r>
              <a:rPr lang="en-US" dirty="0" err="1" smtClean="0"/>
              <a:t>Passmore</a:t>
            </a:r>
            <a:r>
              <a:rPr lang="en-US" dirty="0" smtClean="0"/>
              <a:t>, 2017)</a:t>
            </a:r>
            <a:r>
              <a:rPr lang="en-US" baseline="0" dirty="0" smtClean="0"/>
              <a:t>. Interviews also enable efficiency in the selection process by ensuring structured interviews grade each candidate based on rankings allowing the best candidate to be selected.  </a:t>
            </a:r>
            <a:endParaRPr lang="en-US" dirty="0"/>
          </a:p>
        </p:txBody>
      </p:sp>
      <p:sp>
        <p:nvSpPr>
          <p:cNvPr id="4" name="Slide Number Placeholder 3"/>
          <p:cNvSpPr>
            <a:spLocks noGrp="1"/>
          </p:cNvSpPr>
          <p:nvPr>
            <p:ph type="sldNum" sz="quarter" idx="10"/>
          </p:nvPr>
        </p:nvSpPr>
        <p:spPr/>
        <p:txBody>
          <a:bodyPr/>
          <a:lstStyle/>
          <a:p>
            <a:fld id="{CF84970E-A60E-48EE-81AA-8B0873361EAB}" type="slidenum">
              <a:rPr lang="en-US" smtClean="0"/>
              <a:t>10</a:t>
            </a:fld>
            <a:endParaRPr lang="en-US"/>
          </a:p>
        </p:txBody>
      </p:sp>
    </p:spTree>
    <p:extLst>
      <p:ext uri="{BB962C8B-B14F-4D97-AF65-F5344CB8AC3E}">
        <p14:creationId xmlns:p14="http://schemas.microsoft.com/office/powerpoint/2010/main" val="1317973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CC29DA1-D1E9-4416-B27E-CDD8A6DB3D98}" type="datetimeFigureOut">
              <a:rPr lang="en-US" smtClean="0"/>
              <a:t>4/24/2018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892090BF-1DA5-4654-B792-66F2E4C1100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C29DA1-D1E9-4416-B27E-CDD8A6DB3D98}" type="datetimeFigureOut">
              <a:rPr lang="en-US" smtClean="0"/>
              <a:t>4/24/2018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090BF-1DA5-4654-B792-66F2E4C1100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C29DA1-D1E9-4416-B27E-CDD8A6DB3D98}" type="datetimeFigureOut">
              <a:rPr lang="en-US" smtClean="0"/>
              <a:t>4/24/2018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090BF-1DA5-4654-B792-66F2E4C1100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CC29DA1-D1E9-4416-B27E-CDD8A6DB3D98}" type="datetimeFigureOut">
              <a:rPr lang="en-US" smtClean="0"/>
              <a:t>4/24/2018</a:t>
            </a:fld>
            <a:endParaRPr lang="en-US"/>
          </a:p>
        </p:txBody>
      </p:sp>
      <p:sp>
        <p:nvSpPr>
          <p:cNvPr id="9" name="Slide Number Placeholder 8"/>
          <p:cNvSpPr>
            <a:spLocks noGrp="1"/>
          </p:cNvSpPr>
          <p:nvPr>
            <p:ph type="sldNum" sz="quarter" idx="15"/>
          </p:nvPr>
        </p:nvSpPr>
        <p:spPr/>
        <p:txBody>
          <a:bodyPr rtlCol="0"/>
          <a:lstStyle/>
          <a:p>
            <a:fld id="{892090BF-1DA5-4654-B792-66F2E4C1100A}"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CC29DA1-D1E9-4416-B27E-CDD8A6DB3D98}" type="datetimeFigureOut">
              <a:rPr lang="en-US" smtClean="0"/>
              <a:t>4/24/2018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892090BF-1DA5-4654-B792-66F2E4C1100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CC29DA1-D1E9-4416-B27E-CDD8A6DB3D98}" type="datetimeFigureOut">
              <a:rPr lang="en-US" smtClean="0"/>
              <a:t>4/24/2018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2090BF-1DA5-4654-B792-66F2E4C1100A}"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CC29DA1-D1E9-4416-B27E-CDD8A6DB3D98}" type="datetimeFigureOut">
              <a:rPr lang="en-US" smtClean="0"/>
              <a:t>4/24/2018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2090BF-1DA5-4654-B792-66F2E4C1100A}"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CC29DA1-D1E9-4416-B27E-CDD8A6DB3D98}" type="datetimeFigureOut">
              <a:rPr lang="en-US" smtClean="0"/>
              <a:t>4/24/2018</a:t>
            </a:fld>
            <a:endParaRPr lang="en-US"/>
          </a:p>
        </p:txBody>
      </p:sp>
      <p:sp>
        <p:nvSpPr>
          <p:cNvPr id="7" name="Slide Number Placeholder 6"/>
          <p:cNvSpPr>
            <a:spLocks noGrp="1"/>
          </p:cNvSpPr>
          <p:nvPr>
            <p:ph type="sldNum" sz="quarter" idx="11"/>
          </p:nvPr>
        </p:nvSpPr>
        <p:spPr/>
        <p:txBody>
          <a:bodyPr rtlCol="0"/>
          <a:lstStyle/>
          <a:p>
            <a:fld id="{892090BF-1DA5-4654-B792-66F2E4C1100A}"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C29DA1-D1E9-4416-B27E-CDD8A6DB3D98}" type="datetimeFigureOut">
              <a:rPr lang="en-US" smtClean="0"/>
              <a:t>4/24/2018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2090BF-1DA5-4654-B792-66F2E4C1100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CC29DA1-D1E9-4416-B27E-CDD8A6DB3D98}" type="datetimeFigureOut">
              <a:rPr lang="en-US" smtClean="0"/>
              <a:t>4/24/2018</a:t>
            </a:fld>
            <a:endParaRPr lang="en-US"/>
          </a:p>
        </p:txBody>
      </p:sp>
      <p:sp>
        <p:nvSpPr>
          <p:cNvPr id="22" name="Slide Number Placeholder 21"/>
          <p:cNvSpPr>
            <a:spLocks noGrp="1"/>
          </p:cNvSpPr>
          <p:nvPr>
            <p:ph type="sldNum" sz="quarter" idx="15"/>
          </p:nvPr>
        </p:nvSpPr>
        <p:spPr/>
        <p:txBody>
          <a:bodyPr rtlCol="0"/>
          <a:lstStyle/>
          <a:p>
            <a:fld id="{892090BF-1DA5-4654-B792-66F2E4C1100A}"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CC29DA1-D1E9-4416-B27E-CDD8A6DB3D98}" type="datetimeFigureOut">
              <a:rPr lang="en-US" smtClean="0"/>
              <a:t>4/24/2018</a:t>
            </a:fld>
            <a:endParaRPr lang="en-US"/>
          </a:p>
        </p:txBody>
      </p:sp>
      <p:sp>
        <p:nvSpPr>
          <p:cNvPr id="18" name="Slide Number Placeholder 17"/>
          <p:cNvSpPr>
            <a:spLocks noGrp="1"/>
          </p:cNvSpPr>
          <p:nvPr>
            <p:ph type="sldNum" sz="quarter" idx="11"/>
          </p:nvPr>
        </p:nvSpPr>
        <p:spPr/>
        <p:txBody>
          <a:bodyPr rtlCol="0"/>
          <a:lstStyle/>
          <a:p>
            <a:fld id="{892090BF-1DA5-4654-B792-66F2E4C1100A}"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CC29DA1-D1E9-4416-B27E-CDD8A6DB3D98}" type="datetimeFigureOut">
              <a:rPr lang="en-US" smtClean="0"/>
              <a:t>4/24/2018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92090BF-1DA5-4654-B792-66F2E4C1100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ideal.com/recruitment-strategies/" TargetMode="External"/><Relationship Id="rId2" Type="http://schemas.openxmlformats.org/officeDocument/2006/relationships/hyperlink" Target="http://www.webrecruit.co.uk/employer-blog/hr-professional/5-advantages-of-using-social-media-in-your-recruitment-advertising-strateg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Job Announcement </a:t>
            </a:r>
            <a:endParaRPr lang="en-US" dirty="0"/>
          </a:p>
        </p:txBody>
      </p:sp>
      <p:sp>
        <p:nvSpPr>
          <p:cNvPr id="3" name="Subtitle 2"/>
          <p:cNvSpPr>
            <a:spLocks noGrp="1"/>
          </p:cNvSpPr>
          <p:nvPr>
            <p:ph type="subTitle" idx="1"/>
          </p:nvPr>
        </p:nvSpPr>
        <p:spPr/>
        <p:txBody>
          <a:bodyPr/>
          <a:lstStyle/>
          <a:p>
            <a:r>
              <a:rPr lang="en-US" dirty="0" smtClean="0"/>
              <a:t>Student’s Name</a:t>
            </a:r>
          </a:p>
          <a:p>
            <a:r>
              <a:rPr lang="en-US" dirty="0" smtClean="0"/>
              <a:t>Institutional Affiliation </a:t>
            </a:r>
            <a:endParaRPr lang="en-US" dirty="0"/>
          </a:p>
        </p:txBody>
      </p:sp>
    </p:spTree>
    <p:extLst>
      <p:ext uri="{BB962C8B-B14F-4D97-AF65-F5344CB8AC3E}">
        <p14:creationId xmlns:p14="http://schemas.microsoft.com/office/powerpoint/2010/main" val="35103135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Process</a:t>
            </a:r>
            <a:endParaRPr lang="en-US" dirty="0"/>
          </a:p>
        </p:txBody>
      </p:sp>
      <p:sp>
        <p:nvSpPr>
          <p:cNvPr id="3" name="Content Placeholder 2"/>
          <p:cNvSpPr>
            <a:spLocks noGrp="1"/>
          </p:cNvSpPr>
          <p:nvPr>
            <p:ph sz="quarter" idx="1"/>
          </p:nvPr>
        </p:nvSpPr>
        <p:spPr/>
        <p:txBody>
          <a:bodyPr/>
          <a:lstStyle/>
          <a:p>
            <a:r>
              <a:rPr lang="en-US" dirty="0" smtClean="0"/>
              <a:t>Knowledge, Skills, and abilities KSA: </a:t>
            </a:r>
          </a:p>
          <a:p>
            <a:pPr lvl="1"/>
            <a:r>
              <a:rPr lang="en-US" dirty="0" smtClean="0"/>
              <a:t>offer validity and reliability</a:t>
            </a:r>
          </a:p>
          <a:p>
            <a:pPr lvl="1"/>
            <a:r>
              <a:rPr lang="en-US" dirty="0" smtClean="0"/>
              <a:t>Provide aligned scrutiny of candidates </a:t>
            </a:r>
          </a:p>
          <a:p>
            <a:r>
              <a:rPr lang="en-US" dirty="0" smtClean="0"/>
              <a:t>Interviews: </a:t>
            </a:r>
          </a:p>
          <a:p>
            <a:pPr lvl="1"/>
            <a:r>
              <a:rPr lang="en-US" dirty="0" smtClean="0"/>
              <a:t>structured interviews</a:t>
            </a:r>
          </a:p>
          <a:p>
            <a:pPr lvl="1"/>
            <a:r>
              <a:rPr lang="en-US" dirty="0" smtClean="0"/>
              <a:t>Face-to-face communication and screening</a:t>
            </a:r>
          </a:p>
          <a:p>
            <a:pPr marL="457200" lvl="1" indent="0">
              <a:buNone/>
            </a:pPr>
            <a:endParaRPr lang="en-US" dirty="0" smtClean="0"/>
          </a:p>
          <a:p>
            <a:endParaRPr lang="en-US" dirty="0"/>
          </a:p>
        </p:txBody>
      </p:sp>
    </p:spTree>
    <p:extLst>
      <p:ext uri="{BB962C8B-B14F-4D97-AF65-F5344CB8AC3E}">
        <p14:creationId xmlns:p14="http://schemas.microsoft.com/office/powerpoint/2010/main" val="2785818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Process </a:t>
            </a:r>
            <a:endParaRPr lang="en-US" dirty="0"/>
          </a:p>
        </p:txBody>
      </p:sp>
      <p:sp>
        <p:nvSpPr>
          <p:cNvPr id="3" name="Content Placeholder 2"/>
          <p:cNvSpPr>
            <a:spLocks noGrp="1"/>
          </p:cNvSpPr>
          <p:nvPr>
            <p:ph sz="quarter" idx="1"/>
          </p:nvPr>
        </p:nvSpPr>
        <p:spPr/>
        <p:txBody>
          <a:bodyPr/>
          <a:lstStyle/>
          <a:p>
            <a:r>
              <a:rPr lang="en-US" dirty="0" smtClean="0"/>
              <a:t>Ability test: enable reliability</a:t>
            </a:r>
          </a:p>
          <a:p>
            <a:r>
              <a:rPr lang="en-US" dirty="0" smtClean="0"/>
              <a:t>Personality test: provides leadership overview</a:t>
            </a:r>
          </a:p>
          <a:p>
            <a:r>
              <a:rPr lang="en-US" dirty="0" smtClean="0"/>
              <a:t>Work sample: increases effectiveness of selection </a:t>
            </a:r>
          </a:p>
          <a:p>
            <a:endParaRPr lang="en-US" dirty="0"/>
          </a:p>
        </p:txBody>
      </p:sp>
    </p:spTree>
    <p:extLst>
      <p:ext uri="{BB962C8B-B14F-4D97-AF65-F5344CB8AC3E}">
        <p14:creationId xmlns:p14="http://schemas.microsoft.com/office/powerpoint/2010/main" val="4036074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sz="quarter" idx="1"/>
          </p:nvPr>
        </p:nvSpPr>
        <p:spPr/>
        <p:txBody>
          <a:bodyPr>
            <a:normAutofit fontScale="62500" lnSpcReduction="20000"/>
          </a:bodyPr>
          <a:lstStyle/>
          <a:p>
            <a:r>
              <a:rPr lang="en-US" sz="3400" dirty="0" smtClean="0"/>
              <a:t>Compton, R. L. (2009). </a:t>
            </a:r>
            <a:r>
              <a:rPr lang="en-US" sz="3400" i="1" dirty="0" smtClean="0"/>
              <a:t>Effective recruitment and selection practices</a:t>
            </a:r>
            <a:r>
              <a:rPr lang="en-US" sz="3400" dirty="0" smtClean="0"/>
              <a:t>. CCH Australia Limited.</a:t>
            </a:r>
          </a:p>
          <a:p>
            <a:r>
              <a:rPr lang="en-US" sz="3400" dirty="0" smtClean="0"/>
              <a:t>Watson, H., (2016). </a:t>
            </a:r>
            <a:r>
              <a:rPr lang="en-US" sz="3400" i="1" dirty="0" smtClean="0"/>
              <a:t>5 Advantages of Using Social Media in Your Recruitment Advertising Strategy</a:t>
            </a:r>
            <a:r>
              <a:rPr lang="en-US" sz="3400" dirty="0" smtClean="0"/>
              <a:t>. Retrieved from </a:t>
            </a:r>
            <a:r>
              <a:rPr lang="en-US" sz="3400" dirty="0" smtClean="0">
                <a:hlinkClick r:id="rId2"/>
              </a:rPr>
              <a:t>http://www.webrecruit.co.uk/employer-blog/hr-professional/5-advantages-of-using-social-media-in-your-recruitment-advertising-strategy</a:t>
            </a:r>
            <a:endParaRPr lang="en-US" sz="3400" dirty="0" smtClean="0"/>
          </a:p>
          <a:p>
            <a:r>
              <a:rPr lang="en-US" sz="3400" dirty="0" smtClean="0"/>
              <a:t>Bratton, J., &amp; Gold, J. (2017). </a:t>
            </a:r>
            <a:r>
              <a:rPr lang="en-US" sz="3400" i="1" dirty="0" smtClean="0"/>
              <a:t>Human resource management: theory and practice</a:t>
            </a:r>
            <a:r>
              <a:rPr lang="en-US" sz="3400" dirty="0" smtClean="0"/>
              <a:t>. Palgrave.</a:t>
            </a:r>
          </a:p>
          <a:p>
            <a:r>
              <a:rPr lang="en-US" sz="3400" dirty="0" smtClean="0"/>
              <a:t>Goldstein, H., &amp; </a:t>
            </a:r>
            <a:r>
              <a:rPr lang="en-US" sz="3400" dirty="0" err="1" smtClean="0"/>
              <a:t>Passmore</a:t>
            </a:r>
            <a:r>
              <a:rPr lang="en-US" sz="3400" dirty="0" smtClean="0"/>
              <a:t>, J. (2017). </a:t>
            </a:r>
            <a:r>
              <a:rPr lang="en-US" sz="3400" i="1" dirty="0" smtClean="0"/>
              <a:t>The Wiley Blackwell Handbook of the Psychology of Recruitment, Selection and Employee Retention</a:t>
            </a:r>
            <a:r>
              <a:rPr lang="en-US" sz="3400" dirty="0" smtClean="0"/>
              <a:t>. John Wiley &amp; Sons.</a:t>
            </a:r>
          </a:p>
          <a:p>
            <a:r>
              <a:rPr lang="en-US" sz="3400" dirty="0" smtClean="0"/>
              <a:t>Min, J., (2017). </a:t>
            </a:r>
            <a:r>
              <a:rPr lang="en-US" sz="3400" i="1" dirty="0" smtClean="0"/>
              <a:t>6 Genius Recruitment Strategies You Should Try This Month</a:t>
            </a:r>
            <a:r>
              <a:rPr lang="en-US" sz="3400" dirty="0" smtClean="0"/>
              <a:t>. Retrieved from </a:t>
            </a:r>
            <a:r>
              <a:rPr lang="en-US" sz="3400" dirty="0" smtClean="0">
                <a:hlinkClick r:id="rId3"/>
              </a:rPr>
              <a:t>https://ideal.com/recruitment-strategies</a:t>
            </a:r>
            <a:r>
              <a:rPr lang="en-US" dirty="0" smtClean="0">
                <a:hlinkClick r:id="rId3"/>
              </a:rPr>
              <a:t>/</a:t>
            </a:r>
            <a:endParaRPr lang="en-US" dirty="0" smtClean="0"/>
          </a:p>
          <a:p>
            <a:endParaRPr lang="en-US" dirty="0" smtClean="0"/>
          </a:p>
          <a:p>
            <a:endParaRPr lang="en-US" dirty="0"/>
          </a:p>
        </p:txBody>
      </p:sp>
    </p:spTree>
    <p:extLst>
      <p:ext uri="{BB962C8B-B14F-4D97-AF65-F5344CB8AC3E}">
        <p14:creationId xmlns:p14="http://schemas.microsoft.com/office/powerpoint/2010/main" val="2537635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Retail Store Manager Job </a:t>
            </a:r>
            <a:endParaRPr lang="en-US" dirty="0"/>
          </a:p>
        </p:txBody>
      </p:sp>
      <p:sp>
        <p:nvSpPr>
          <p:cNvPr id="3" name="Content Placeholder 2"/>
          <p:cNvSpPr>
            <a:spLocks noGrp="1"/>
          </p:cNvSpPr>
          <p:nvPr>
            <p:ph sz="quarter" idx="1"/>
          </p:nvPr>
        </p:nvSpPr>
        <p:spPr/>
        <p:txBody>
          <a:bodyPr>
            <a:normAutofit fontScale="92500"/>
          </a:bodyPr>
          <a:lstStyle/>
          <a:p>
            <a:r>
              <a:rPr lang="en-US" dirty="0" smtClean="0"/>
              <a:t>Business: Quick Mart Supermarket</a:t>
            </a:r>
          </a:p>
          <a:p>
            <a:pPr lvl="1"/>
            <a:r>
              <a:rPr lang="en-US" dirty="0" smtClean="0"/>
              <a:t>Established in 2015.</a:t>
            </a:r>
          </a:p>
          <a:p>
            <a:pPr lvl="1"/>
            <a:r>
              <a:rPr lang="en-US" dirty="0" smtClean="0"/>
              <a:t>Operates 5 stores in the whole state.</a:t>
            </a:r>
          </a:p>
          <a:p>
            <a:pPr lvl="1"/>
            <a:r>
              <a:rPr lang="en-US" dirty="0" smtClean="0"/>
              <a:t>Focuses on retail goods (foods, apparel, and home appliances).</a:t>
            </a:r>
          </a:p>
          <a:p>
            <a:pPr lvl="1"/>
            <a:r>
              <a:rPr lang="en-US" dirty="0" smtClean="0"/>
              <a:t>Currently has about 60 employees. </a:t>
            </a:r>
          </a:p>
          <a:p>
            <a:pPr lvl="1"/>
            <a:r>
              <a:rPr lang="en-US" dirty="0" smtClean="0"/>
              <a:t>Vision: offer customers value every cent they spend</a:t>
            </a:r>
          </a:p>
          <a:p>
            <a:r>
              <a:rPr lang="en-US" dirty="0" smtClean="0"/>
              <a:t>Job: Store Manager</a:t>
            </a:r>
            <a:endParaRPr lang="en-US" dirty="0"/>
          </a:p>
          <a:p>
            <a:pPr lvl="1"/>
            <a:r>
              <a:rPr lang="en-US" dirty="0" smtClean="0"/>
              <a:t>Quick Mart is seeking a passionate and innovative store manager to oversee management of its newest store. The successful applicant will work to enhance customer satisfaction, loyalty, and value while meeting sales targets and profitability as well as working as a team with staff to achieve the company vision.</a:t>
            </a:r>
          </a:p>
        </p:txBody>
      </p:sp>
    </p:spTree>
    <p:extLst>
      <p:ext uri="{BB962C8B-B14F-4D97-AF65-F5344CB8AC3E}">
        <p14:creationId xmlns:p14="http://schemas.microsoft.com/office/powerpoint/2010/main" val="130169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Job Description 	</a:t>
            </a:r>
            <a:endParaRPr lang="en-US" dirty="0"/>
          </a:p>
        </p:txBody>
      </p:sp>
      <p:sp>
        <p:nvSpPr>
          <p:cNvPr id="3" name="Content Placeholder 2"/>
          <p:cNvSpPr>
            <a:spLocks noGrp="1"/>
          </p:cNvSpPr>
          <p:nvPr>
            <p:ph sz="quarter" idx="1"/>
          </p:nvPr>
        </p:nvSpPr>
        <p:spPr/>
        <p:txBody>
          <a:bodyPr/>
          <a:lstStyle/>
          <a:p>
            <a:r>
              <a:rPr lang="en-US" dirty="0" smtClean="0"/>
              <a:t>Strategy formulation</a:t>
            </a:r>
          </a:p>
          <a:p>
            <a:r>
              <a:rPr lang="en-US" dirty="0" smtClean="0"/>
              <a:t>Excellent customer service</a:t>
            </a:r>
          </a:p>
          <a:p>
            <a:r>
              <a:rPr lang="en-US" dirty="0"/>
              <a:t>A</a:t>
            </a:r>
            <a:r>
              <a:rPr lang="en-US" dirty="0" smtClean="0"/>
              <a:t>ll-inclusive store administration</a:t>
            </a:r>
          </a:p>
          <a:p>
            <a:r>
              <a:rPr lang="en-US" dirty="0" smtClean="0"/>
              <a:t>Meeting sales  obligations</a:t>
            </a:r>
          </a:p>
          <a:p>
            <a:r>
              <a:rPr lang="en-US" dirty="0" smtClean="0"/>
              <a:t>HRM and Personnel performance management</a:t>
            </a:r>
          </a:p>
          <a:p>
            <a:r>
              <a:rPr lang="en-US" dirty="0" smtClean="0"/>
              <a:t>Effective leadership </a:t>
            </a:r>
          </a:p>
          <a:p>
            <a:endParaRPr lang="en-US" dirty="0" smtClean="0"/>
          </a:p>
        </p:txBody>
      </p:sp>
    </p:spTree>
    <p:extLst>
      <p:ext uri="{BB962C8B-B14F-4D97-AF65-F5344CB8AC3E}">
        <p14:creationId xmlns:p14="http://schemas.microsoft.com/office/powerpoint/2010/main" val="1680651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Job Qualifications</a:t>
            </a:r>
            <a:endParaRPr lang="en-US" dirty="0"/>
          </a:p>
        </p:txBody>
      </p:sp>
      <p:sp>
        <p:nvSpPr>
          <p:cNvPr id="3" name="Content Placeholder 2"/>
          <p:cNvSpPr>
            <a:spLocks noGrp="1"/>
          </p:cNvSpPr>
          <p:nvPr>
            <p:ph sz="quarter" idx="1"/>
          </p:nvPr>
        </p:nvSpPr>
        <p:spPr/>
        <p:txBody>
          <a:bodyPr/>
          <a:lstStyle/>
          <a:p>
            <a:r>
              <a:rPr lang="en-US" dirty="0" smtClean="0"/>
              <a:t>Bachelor’s Degree</a:t>
            </a:r>
          </a:p>
          <a:p>
            <a:r>
              <a:rPr lang="en-US" dirty="0" smtClean="0"/>
              <a:t>Proven retail experience</a:t>
            </a:r>
          </a:p>
          <a:p>
            <a:r>
              <a:rPr lang="en-US" dirty="0" smtClean="0"/>
              <a:t>Excellent communication and interpersonal skills.</a:t>
            </a:r>
          </a:p>
          <a:p>
            <a:r>
              <a:rPr lang="en-US" dirty="0" smtClean="0"/>
              <a:t>Strong leadership skills</a:t>
            </a:r>
          </a:p>
          <a:p>
            <a:r>
              <a:rPr lang="en-US" dirty="0" smtClean="0"/>
              <a:t>HRM Skills</a:t>
            </a:r>
          </a:p>
          <a:p>
            <a:r>
              <a:rPr lang="en-US" dirty="0" smtClean="0"/>
              <a:t>Financial management skills</a:t>
            </a:r>
            <a:endParaRPr lang="en-US" dirty="0"/>
          </a:p>
        </p:txBody>
      </p:sp>
    </p:spTree>
    <p:extLst>
      <p:ext uri="{BB962C8B-B14F-4D97-AF65-F5344CB8AC3E}">
        <p14:creationId xmlns:p14="http://schemas.microsoft.com/office/powerpoint/2010/main" val="10320403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Advertisement and Recruiting Strategy</a:t>
            </a:r>
            <a:endParaRPr lang="en-US" dirty="0"/>
          </a:p>
        </p:txBody>
      </p:sp>
      <p:sp>
        <p:nvSpPr>
          <p:cNvPr id="3" name="Content Placeholder 2"/>
          <p:cNvSpPr>
            <a:spLocks noGrp="1"/>
          </p:cNvSpPr>
          <p:nvPr>
            <p:ph sz="quarter" idx="1"/>
          </p:nvPr>
        </p:nvSpPr>
        <p:spPr/>
        <p:txBody>
          <a:bodyPr/>
          <a:lstStyle/>
          <a:p>
            <a:r>
              <a:rPr lang="en-US" dirty="0" smtClean="0"/>
              <a:t>Advertising:</a:t>
            </a:r>
          </a:p>
          <a:p>
            <a:pPr lvl="1"/>
            <a:r>
              <a:rPr lang="en-US" dirty="0" smtClean="0"/>
              <a:t>Newspapers</a:t>
            </a:r>
          </a:p>
          <a:p>
            <a:pPr lvl="1"/>
            <a:r>
              <a:rPr lang="en-US" dirty="0" smtClean="0"/>
              <a:t>Online job portals</a:t>
            </a:r>
          </a:p>
          <a:p>
            <a:pPr lvl="1"/>
            <a:r>
              <a:rPr lang="en-US" dirty="0" smtClean="0"/>
              <a:t>Company website and social media accounts</a:t>
            </a:r>
          </a:p>
          <a:p>
            <a:pPr lvl="1"/>
            <a:r>
              <a:rPr lang="en-US" dirty="0" smtClean="0"/>
              <a:t>Use of smartphone applications</a:t>
            </a:r>
          </a:p>
          <a:p>
            <a:pPr lvl="1"/>
            <a:r>
              <a:rPr lang="en-US" dirty="0" smtClean="0"/>
              <a:t>Use video and graphics for adverts</a:t>
            </a:r>
          </a:p>
          <a:p>
            <a:pPr lvl="1"/>
            <a:endParaRPr lang="en-US" dirty="0"/>
          </a:p>
        </p:txBody>
      </p:sp>
    </p:spTree>
    <p:extLst>
      <p:ext uri="{BB962C8B-B14F-4D97-AF65-F5344CB8AC3E}">
        <p14:creationId xmlns:p14="http://schemas.microsoft.com/office/powerpoint/2010/main" val="1526006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Recruiting Strategy</a:t>
            </a:r>
            <a:endParaRPr lang="en-US" dirty="0"/>
          </a:p>
        </p:txBody>
      </p:sp>
      <p:sp>
        <p:nvSpPr>
          <p:cNvPr id="3" name="Content Placeholder 2"/>
          <p:cNvSpPr>
            <a:spLocks noGrp="1"/>
          </p:cNvSpPr>
          <p:nvPr>
            <p:ph sz="quarter" idx="1"/>
          </p:nvPr>
        </p:nvSpPr>
        <p:spPr/>
        <p:txBody>
          <a:bodyPr/>
          <a:lstStyle/>
          <a:p>
            <a:r>
              <a:rPr lang="en-US" dirty="0" smtClean="0"/>
              <a:t>Profiling current employees</a:t>
            </a:r>
          </a:p>
          <a:p>
            <a:r>
              <a:rPr lang="en-US" dirty="0" smtClean="0"/>
              <a:t>Recruiting technologies</a:t>
            </a:r>
          </a:p>
          <a:p>
            <a:r>
              <a:rPr lang="en-US" dirty="0" smtClean="0"/>
              <a:t>Employee referrals</a:t>
            </a:r>
            <a:endParaRPr lang="en-US" dirty="0"/>
          </a:p>
          <a:p>
            <a:r>
              <a:rPr lang="en-US" dirty="0" smtClean="0"/>
              <a:t>Attend industry conferences</a:t>
            </a:r>
          </a:p>
          <a:p>
            <a:r>
              <a:rPr lang="en-US" dirty="0" smtClean="0"/>
              <a:t>Embracing diversity</a:t>
            </a:r>
          </a:p>
          <a:p>
            <a:r>
              <a:rPr lang="en-US" dirty="0" smtClean="0"/>
              <a:t>Open house</a:t>
            </a:r>
            <a:endParaRPr lang="en-US" dirty="0"/>
          </a:p>
        </p:txBody>
      </p:sp>
    </p:spTree>
    <p:extLst>
      <p:ext uri="{BB962C8B-B14F-4D97-AF65-F5344CB8AC3E}">
        <p14:creationId xmlns:p14="http://schemas.microsoft.com/office/powerpoint/2010/main" val="3103996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Strategy</a:t>
            </a:r>
            <a:endParaRPr lang="en-US" dirty="0"/>
          </a:p>
        </p:txBody>
      </p:sp>
      <p:sp>
        <p:nvSpPr>
          <p:cNvPr id="3" name="Content Placeholder 2"/>
          <p:cNvSpPr>
            <a:spLocks noGrp="1"/>
          </p:cNvSpPr>
          <p:nvPr>
            <p:ph sz="quarter" idx="1"/>
          </p:nvPr>
        </p:nvSpPr>
        <p:spPr/>
        <p:txBody>
          <a:bodyPr/>
          <a:lstStyle/>
          <a:p>
            <a:r>
              <a:rPr lang="en-US" dirty="0" smtClean="0"/>
              <a:t>Knowledge, skills, and abilities assessment</a:t>
            </a:r>
          </a:p>
          <a:p>
            <a:r>
              <a:rPr lang="en-US" dirty="0" smtClean="0"/>
              <a:t>Interviews</a:t>
            </a:r>
          </a:p>
          <a:p>
            <a:r>
              <a:rPr lang="en-US" dirty="0" smtClean="0"/>
              <a:t>Personality testing</a:t>
            </a:r>
          </a:p>
          <a:p>
            <a:r>
              <a:rPr lang="en-US" dirty="0" smtClean="0"/>
              <a:t>Ability test</a:t>
            </a:r>
          </a:p>
          <a:p>
            <a:r>
              <a:rPr lang="en-US" dirty="0" smtClean="0"/>
              <a:t>Work sample</a:t>
            </a:r>
            <a:endParaRPr lang="en-US" dirty="0"/>
          </a:p>
        </p:txBody>
      </p:sp>
    </p:spTree>
    <p:extLst>
      <p:ext uri="{BB962C8B-B14F-4D97-AF65-F5344CB8AC3E}">
        <p14:creationId xmlns:p14="http://schemas.microsoft.com/office/powerpoint/2010/main" val="3672438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Defending the Recruitment &amp; Selection Process</a:t>
            </a:r>
            <a:endParaRPr lang="en-US" dirty="0"/>
          </a:p>
        </p:txBody>
      </p:sp>
      <p:sp>
        <p:nvSpPr>
          <p:cNvPr id="3" name="Content Placeholder 2"/>
          <p:cNvSpPr>
            <a:spLocks noGrp="1"/>
          </p:cNvSpPr>
          <p:nvPr>
            <p:ph sz="quarter" idx="1"/>
          </p:nvPr>
        </p:nvSpPr>
        <p:spPr/>
        <p:txBody>
          <a:bodyPr>
            <a:normAutofit/>
          </a:bodyPr>
          <a:lstStyle/>
          <a:p>
            <a:r>
              <a:rPr lang="en-US" dirty="0" smtClean="0"/>
              <a:t>Online and Social Media</a:t>
            </a:r>
          </a:p>
          <a:p>
            <a:pPr lvl="1"/>
            <a:r>
              <a:rPr lang="en-US" dirty="0" smtClean="0"/>
              <a:t>Passive candidates</a:t>
            </a:r>
          </a:p>
          <a:p>
            <a:pPr lvl="1"/>
            <a:r>
              <a:rPr lang="en-US" dirty="0" smtClean="0"/>
              <a:t>Markets company culture</a:t>
            </a:r>
          </a:p>
          <a:p>
            <a:pPr lvl="1"/>
            <a:r>
              <a:rPr lang="en-US" dirty="0" smtClean="0"/>
              <a:t>Targeted marketing</a:t>
            </a:r>
          </a:p>
          <a:p>
            <a:pPr lvl="1"/>
            <a:r>
              <a:rPr lang="en-US" dirty="0" smtClean="0"/>
              <a:t>Free</a:t>
            </a:r>
          </a:p>
          <a:p>
            <a:pPr lvl="1"/>
            <a:r>
              <a:rPr lang="en-US" dirty="0" smtClean="0"/>
              <a:t>Candidate screening</a:t>
            </a:r>
          </a:p>
          <a:p>
            <a:pPr marL="457200" lvl="1" indent="0">
              <a:buNone/>
            </a:pPr>
            <a:endParaRPr lang="en-US" dirty="0" smtClean="0"/>
          </a:p>
          <a:p>
            <a:pPr lvl="1"/>
            <a:endParaRPr lang="en-US" dirty="0"/>
          </a:p>
        </p:txBody>
      </p:sp>
    </p:spTree>
    <p:extLst>
      <p:ext uri="{BB962C8B-B14F-4D97-AF65-F5344CB8AC3E}">
        <p14:creationId xmlns:p14="http://schemas.microsoft.com/office/powerpoint/2010/main" val="2072076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Strategy</a:t>
            </a:r>
            <a:endParaRPr lang="en-US" dirty="0"/>
          </a:p>
        </p:txBody>
      </p:sp>
      <p:sp>
        <p:nvSpPr>
          <p:cNvPr id="3" name="Content Placeholder 2"/>
          <p:cNvSpPr>
            <a:spLocks noGrp="1"/>
          </p:cNvSpPr>
          <p:nvPr>
            <p:ph sz="quarter" idx="1"/>
          </p:nvPr>
        </p:nvSpPr>
        <p:spPr/>
        <p:txBody>
          <a:bodyPr/>
          <a:lstStyle/>
          <a:p>
            <a:r>
              <a:rPr lang="en-US" dirty="0" smtClean="0"/>
              <a:t>Diversity: fostering innovation and customer needs</a:t>
            </a:r>
          </a:p>
          <a:p>
            <a:r>
              <a:rPr lang="en-US" dirty="0" smtClean="0"/>
              <a:t>Open houses and conferences: Direct contact and scrutiny</a:t>
            </a:r>
          </a:p>
          <a:p>
            <a:r>
              <a:rPr lang="en-US" dirty="0" smtClean="0"/>
              <a:t>Internal recruitment</a:t>
            </a:r>
          </a:p>
          <a:p>
            <a:pPr lvl="1"/>
            <a:r>
              <a:rPr lang="en-US" dirty="0" smtClean="0"/>
              <a:t>Faster</a:t>
            </a:r>
          </a:p>
          <a:p>
            <a:pPr lvl="1"/>
            <a:r>
              <a:rPr lang="en-US" dirty="0" smtClean="0"/>
              <a:t>Efficient</a:t>
            </a:r>
          </a:p>
          <a:p>
            <a:pPr lvl="1"/>
            <a:r>
              <a:rPr lang="en-US" dirty="0" smtClean="0"/>
              <a:t>Greater retention and morale</a:t>
            </a:r>
          </a:p>
          <a:p>
            <a:pPr marL="457200" lvl="1" indent="0">
              <a:buNone/>
            </a:pPr>
            <a:endParaRPr lang="en-US" dirty="0"/>
          </a:p>
          <a:p>
            <a:endParaRPr lang="en-US" dirty="0" smtClean="0"/>
          </a:p>
        </p:txBody>
      </p:sp>
    </p:spTree>
    <p:extLst>
      <p:ext uri="{BB962C8B-B14F-4D97-AF65-F5344CB8AC3E}">
        <p14:creationId xmlns:p14="http://schemas.microsoft.com/office/powerpoint/2010/main" val="8669671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271</TotalTime>
  <Words>1751</Words>
  <Application>Microsoft Office PowerPoint</Application>
  <PresentationFormat>On-screen Show (4:3)</PresentationFormat>
  <Paragraphs>98</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Oriel</vt:lpstr>
      <vt:lpstr>Job Announcement </vt:lpstr>
      <vt:lpstr>Retail Store Manager Job </vt:lpstr>
      <vt:lpstr>Job Description  </vt:lpstr>
      <vt:lpstr>Job Qualifications</vt:lpstr>
      <vt:lpstr>Advertisement and Recruiting Strategy</vt:lpstr>
      <vt:lpstr>Recruiting Strategy</vt:lpstr>
      <vt:lpstr>Selection Strategy</vt:lpstr>
      <vt:lpstr>Defending the Recruitment &amp; Selection Process</vt:lpstr>
      <vt:lpstr>Recruitment Strategy</vt:lpstr>
      <vt:lpstr>Selection Process</vt:lpstr>
      <vt:lpstr>Selection Process </vt:lpstr>
      <vt:lpstr>References </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Announcement</dc:title>
  <dc:creator>Iskander</dc:creator>
  <cp:lastModifiedBy>Iskander</cp:lastModifiedBy>
  <cp:revision>51</cp:revision>
  <dcterms:created xsi:type="dcterms:W3CDTF">2018-04-24T16:12:27Z</dcterms:created>
  <dcterms:modified xsi:type="dcterms:W3CDTF">2018-04-24T20:43:40Z</dcterms:modified>
</cp:coreProperties>
</file>