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3" r:id="rId17"/>
    <p:sldId id="271"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74" y="9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3A29B2-B738-404D-A81A-967D782185D6}" type="datetimeFigureOut">
              <a:rPr lang="en-US" smtClean="0"/>
              <a:pPr/>
              <a:t>7/13/2018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4198A0-ADDA-4074-9E16-1820C199CE5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smtClean="0"/>
              <a:t>Since the</a:t>
            </a:r>
            <a:r>
              <a:rPr lang="en-GB" baseline="0" noProof="0" dirty="0" smtClean="0"/>
              <a:t> majority of the youth today prefer to spend most of their time on social media, they are said to be highly influenced by the media. The youth prefer to spend time on platforms such as Facebook, where they interact with other people. Thus, the behavioural activities of the majority of the young people is said to be influenced by social media </a:t>
            </a:r>
            <a:r>
              <a:rPr lang="en-GB" dirty="0" smtClean="0"/>
              <a:t>(</a:t>
            </a:r>
            <a:r>
              <a:rPr lang="en-GB" dirty="0" err="1" smtClean="0"/>
              <a:t>Gansner</a:t>
            </a:r>
            <a:r>
              <a:rPr lang="en-GB" dirty="0" smtClean="0"/>
              <a:t> 2017 ).</a:t>
            </a:r>
          </a:p>
          <a:p>
            <a:r>
              <a:rPr lang="en-GB" noProof="0" dirty="0" smtClean="0"/>
              <a:t>Debate</a:t>
            </a:r>
            <a:r>
              <a:rPr lang="en-GB" baseline="0" noProof="0" dirty="0" smtClean="0"/>
              <a:t> continues regarding the effects of media such as video games and the users’ character traits. It is argued that spending much time playing violent video games can lead to criminal activity among youth users. Research indicates that individuals exposed to violent games tend to exhibit augmented aggression behaviour </a:t>
            </a:r>
            <a:r>
              <a:rPr lang="en-GB" dirty="0" smtClean="0"/>
              <a:t>(Anderson &amp; Bushman 2001 ).</a:t>
            </a:r>
            <a:endParaRPr lang="en-GB" noProof="0" dirty="0"/>
          </a:p>
        </p:txBody>
      </p:sp>
      <p:sp>
        <p:nvSpPr>
          <p:cNvPr id="4" name="Slide Number Placeholder 3"/>
          <p:cNvSpPr>
            <a:spLocks noGrp="1"/>
          </p:cNvSpPr>
          <p:nvPr>
            <p:ph type="sldNum" sz="quarter" idx="10"/>
          </p:nvPr>
        </p:nvSpPr>
        <p:spPr/>
        <p:txBody>
          <a:bodyPr/>
          <a:lstStyle/>
          <a:p>
            <a:fld id="{944198A0-ADDA-4074-9E16-1820C199CE5F}"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smtClean="0"/>
              <a:t>In</a:t>
            </a:r>
            <a:r>
              <a:rPr lang="en-GB" baseline="0" noProof="0" dirty="0" smtClean="0"/>
              <a:t> London too, the Police can get to know about the needs or challenges of the community through Facebook. When the Police post messages on the Webpage, they expect that the community is ‘watching’ and would respond appropriately. Similarly, the community expects the Police to respond quickly to their needs and questions for the application of justice</a:t>
            </a:r>
            <a:endParaRPr lang="en-GB" noProof="0" dirty="0"/>
          </a:p>
        </p:txBody>
      </p:sp>
      <p:sp>
        <p:nvSpPr>
          <p:cNvPr id="4" name="Slide Number Placeholder 3"/>
          <p:cNvSpPr>
            <a:spLocks noGrp="1"/>
          </p:cNvSpPr>
          <p:nvPr>
            <p:ph type="sldNum" sz="quarter" idx="10"/>
          </p:nvPr>
        </p:nvSpPr>
        <p:spPr/>
        <p:txBody>
          <a:bodyPr/>
          <a:lstStyle/>
          <a:p>
            <a:fld id="{944198A0-ADDA-4074-9E16-1820C199CE5F}"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smtClean="0"/>
              <a:t>Social</a:t>
            </a:r>
            <a:r>
              <a:rPr lang="en-GB" baseline="0" noProof="0" dirty="0" smtClean="0"/>
              <a:t> media can also be used to explain to the community how the justice system works. Through social media, people can get necessary information concerning the efforts of the police, for example, concerning the measures taken to deal with crime. </a:t>
            </a:r>
            <a:endParaRPr lang="en-GB" noProof="0" dirty="0"/>
          </a:p>
        </p:txBody>
      </p:sp>
      <p:sp>
        <p:nvSpPr>
          <p:cNvPr id="4" name="Slide Number Placeholder 3"/>
          <p:cNvSpPr>
            <a:spLocks noGrp="1"/>
          </p:cNvSpPr>
          <p:nvPr>
            <p:ph type="sldNum" sz="quarter" idx="10"/>
          </p:nvPr>
        </p:nvSpPr>
        <p:spPr/>
        <p:txBody>
          <a:bodyPr/>
          <a:lstStyle/>
          <a:p>
            <a:fld id="{944198A0-ADDA-4074-9E16-1820C199CE5F}"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smtClean="0"/>
              <a:t>Whereas</a:t>
            </a:r>
            <a:r>
              <a:rPr lang="en-GB" baseline="0" noProof="0" dirty="0" smtClean="0"/>
              <a:t> there are arguments that exposure to violent video games can lead to augmented aggression, there is no empirical evidence that exposure to violent video games could lead to delinquency or crime behaviour. On the contrary, exposure to such games only heightens aggressive behaviour (Anderson &amp; Bushman 2001).</a:t>
            </a:r>
            <a:endParaRPr lang="en-GB" noProof="0" dirty="0"/>
          </a:p>
        </p:txBody>
      </p:sp>
      <p:sp>
        <p:nvSpPr>
          <p:cNvPr id="4" name="Slide Number Placeholder 3"/>
          <p:cNvSpPr>
            <a:spLocks noGrp="1"/>
          </p:cNvSpPr>
          <p:nvPr>
            <p:ph type="sldNum" sz="quarter" idx="10"/>
          </p:nvPr>
        </p:nvSpPr>
        <p:spPr/>
        <p:txBody>
          <a:bodyPr/>
          <a:lstStyle/>
          <a:p>
            <a:fld id="{944198A0-ADDA-4074-9E16-1820C199CE5F}"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noProof="0" dirty="0" smtClean="0"/>
              <a:t>Labelling means that people</a:t>
            </a:r>
            <a:r>
              <a:rPr lang="en-GB" baseline="0" noProof="0" dirty="0" smtClean="0"/>
              <a:t> are perceived to be criminals, not because of having committed crime, but because of the perceived relationship between judicial authorities. The social backgrounds of the suspects does not constitute to criminal activity, but the relationship whereby other circumstances are included . For example, it can assumed that a violent crime committed somewhere was carried out by an individual known to be a video games’ enthusiast. Such an individual becomes a ‘criminal’ based on the label given </a:t>
            </a:r>
            <a:r>
              <a:rPr lang="en-GB" dirty="0" smtClean="0"/>
              <a:t>(</a:t>
            </a:r>
            <a:r>
              <a:rPr lang="en-GB" dirty="0" err="1" smtClean="0"/>
              <a:t>Bernburg</a:t>
            </a:r>
            <a:r>
              <a:rPr lang="en-GB" dirty="0" smtClean="0"/>
              <a:t> &amp; </a:t>
            </a:r>
            <a:r>
              <a:rPr lang="en-GB" dirty="0" err="1" smtClean="0"/>
              <a:t>Krohn</a:t>
            </a:r>
            <a:r>
              <a:rPr lang="en-GB" dirty="0" smtClean="0"/>
              <a:t> 2003).</a:t>
            </a:r>
          </a:p>
          <a:p>
            <a:endParaRPr lang="en-GB" noProof="0" dirty="0"/>
          </a:p>
        </p:txBody>
      </p:sp>
      <p:sp>
        <p:nvSpPr>
          <p:cNvPr id="4" name="Slide Number Placeholder 3"/>
          <p:cNvSpPr>
            <a:spLocks noGrp="1"/>
          </p:cNvSpPr>
          <p:nvPr>
            <p:ph type="sldNum" sz="quarter" idx="10"/>
          </p:nvPr>
        </p:nvSpPr>
        <p:spPr/>
        <p:txBody>
          <a:bodyPr/>
          <a:lstStyle/>
          <a:p>
            <a:fld id="{944198A0-ADDA-4074-9E16-1820C199CE5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smtClean="0"/>
              <a:t>These</a:t>
            </a:r>
            <a:r>
              <a:rPr lang="en-GB" baseline="0" noProof="0" dirty="0" smtClean="0"/>
              <a:t> preteens lured their best friend into the forest, where they stabbed her. When questioned, they asserted that they were motivated by the Internet “</a:t>
            </a:r>
            <a:r>
              <a:rPr lang="en-GB" baseline="0" noProof="0" dirty="0" err="1" smtClean="0"/>
              <a:t>Slenderman</a:t>
            </a:r>
            <a:r>
              <a:rPr lang="en-GB" baseline="0" noProof="0" dirty="0" smtClean="0"/>
              <a:t>”. Therefore, it can be observed that social media can greatly influence people’s actions. </a:t>
            </a:r>
            <a:endParaRPr lang="en-GB" noProof="0" dirty="0"/>
          </a:p>
        </p:txBody>
      </p:sp>
      <p:sp>
        <p:nvSpPr>
          <p:cNvPr id="4" name="Slide Number Placeholder 3"/>
          <p:cNvSpPr>
            <a:spLocks noGrp="1"/>
          </p:cNvSpPr>
          <p:nvPr>
            <p:ph type="sldNum" sz="quarter" idx="10"/>
          </p:nvPr>
        </p:nvSpPr>
        <p:spPr/>
        <p:txBody>
          <a:bodyPr/>
          <a:lstStyle/>
          <a:p>
            <a:fld id="{944198A0-ADDA-4074-9E16-1820C199CE5F}"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smtClean="0"/>
              <a:t>The justice</a:t>
            </a:r>
            <a:r>
              <a:rPr lang="en-GB" baseline="0" noProof="0" dirty="0" smtClean="0"/>
              <a:t> system involves the process from when the investigation phase to the judgment phase. The Police is a unit that plays significant roles in the judicial system. For investigation purposes, the police have the role of summoning offenders to question them to unearth the truth </a:t>
            </a:r>
            <a:r>
              <a:rPr lang="en-GB" dirty="0" smtClean="0"/>
              <a:t>(Carrington &amp; </a:t>
            </a:r>
            <a:r>
              <a:rPr lang="en-GB" dirty="0" err="1" smtClean="0"/>
              <a:t>Schulenberg</a:t>
            </a:r>
            <a:r>
              <a:rPr lang="en-GB" dirty="0" smtClean="0"/>
              <a:t> 2003). After questioning, the police can decide, based on their findings, whether the youthful</a:t>
            </a:r>
            <a:r>
              <a:rPr lang="en-GB" baseline="0" dirty="0" smtClean="0"/>
              <a:t> offender needs to be referred to the juvenile courts or to drop the case </a:t>
            </a:r>
            <a:r>
              <a:rPr lang="en-GB" dirty="0" smtClean="0"/>
              <a:t>(Carrington &amp; </a:t>
            </a:r>
            <a:r>
              <a:rPr lang="en-GB" dirty="0" err="1" smtClean="0"/>
              <a:t>Schulenberg</a:t>
            </a:r>
            <a:r>
              <a:rPr lang="en-GB" dirty="0" smtClean="0"/>
              <a:t> 2003).</a:t>
            </a:r>
            <a:endParaRPr lang="en-GB" noProof="0" dirty="0"/>
          </a:p>
        </p:txBody>
      </p:sp>
      <p:sp>
        <p:nvSpPr>
          <p:cNvPr id="4" name="Slide Number Placeholder 3"/>
          <p:cNvSpPr>
            <a:spLocks noGrp="1"/>
          </p:cNvSpPr>
          <p:nvPr>
            <p:ph type="sldNum" sz="quarter" idx="10"/>
          </p:nvPr>
        </p:nvSpPr>
        <p:spPr/>
        <p:txBody>
          <a:bodyPr/>
          <a:lstStyle/>
          <a:p>
            <a:fld id="{944198A0-ADDA-4074-9E16-1820C199CE5F}"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smtClean="0"/>
              <a:t>Still based on</a:t>
            </a:r>
            <a:r>
              <a:rPr lang="en-GB" baseline="0" noProof="0" dirty="0" smtClean="0"/>
              <a:t> the police findings, they can issue warnings to the involved offenders and even release them to guardians or parents for additional care and guidance. Such approaches are taken with the aim of trying to correct the behaviours of the involved youthful offenders </a:t>
            </a:r>
            <a:r>
              <a:rPr lang="en-GB" dirty="0" smtClean="0"/>
              <a:t>(Carrington &amp; </a:t>
            </a:r>
            <a:r>
              <a:rPr lang="en-GB" dirty="0" err="1" smtClean="0"/>
              <a:t>Schulenberg</a:t>
            </a:r>
            <a:r>
              <a:rPr lang="en-GB" dirty="0" smtClean="0"/>
              <a:t> 2003).</a:t>
            </a:r>
            <a:endParaRPr lang="en-GB" noProof="0" dirty="0"/>
          </a:p>
        </p:txBody>
      </p:sp>
      <p:sp>
        <p:nvSpPr>
          <p:cNvPr id="4" name="Slide Number Placeholder 3"/>
          <p:cNvSpPr>
            <a:spLocks noGrp="1"/>
          </p:cNvSpPr>
          <p:nvPr>
            <p:ph type="sldNum" sz="quarter" idx="10"/>
          </p:nvPr>
        </p:nvSpPr>
        <p:spPr/>
        <p:txBody>
          <a:bodyPr/>
          <a:lstStyle/>
          <a:p>
            <a:fld id="{944198A0-ADDA-4074-9E16-1820C199CE5F}"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smtClean="0"/>
              <a:t>Whereas the criminals attract</a:t>
            </a:r>
            <a:r>
              <a:rPr lang="en-GB" baseline="0" noProof="0" dirty="0" smtClean="0"/>
              <a:t> a negative perception from the public, the victims, too, appear to be blamed. Sometimes, social media is used to blame the victims of crimes without considering the effect of such actions </a:t>
            </a:r>
            <a:r>
              <a:rPr lang="en-GB" dirty="0" smtClean="0"/>
              <a:t>(Szalavitz 2018). While</a:t>
            </a:r>
            <a:r>
              <a:rPr lang="en-GB" baseline="0" dirty="0" smtClean="0"/>
              <a:t> blaming the victims, it is argued that they were responsible for the crime perpetuated against them. </a:t>
            </a:r>
            <a:endParaRPr lang="en-GB" noProof="0" dirty="0"/>
          </a:p>
        </p:txBody>
      </p:sp>
      <p:sp>
        <p:nvSpPr>
          <p:cNvPr id="4" name="Slide Number Placeholder 3"/>
          <p:cNvSpPr>
            <a:spLocks noGrp="1"/>
          </p:cNvSpPr>
          <p:nvPr>
            <p:ph type="sldNum" sz="quarter" idx="10"/>
          </p:nvPr>
        </p:nvSpPr>
        <p:spPr/>
        <p:txBody>
          <a:bodyPr/>
          <a:lstStyle/>
          <a:p>
            <a:fld id="{944198A0-ADDA-4074-9E16-1820C199CE5F}"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smtClean="0"/>
              <a:t>For example, rape victims have</a:t>
            </a:r>
            <a:r>
              <a:rPr lang="en-GB" baseline="0" noProof="0" dirty="0" smtClean="0"/>
              <a:t> been blamed on social media, where they have been told they were responsible for the crimes. The victims are told they were responsible for provoking the rapists. In a way, the blame is intended to paint the victim as justified in receiving the atrocity, whereas the offenders appear to be exempted from blame </a:t>
            </a:r>
            <a:r>
              <a:rPr lang="en-GB" dirty="0" smtClean="0"/>
              <a:t>(Roberts 2016). The blames appear to present</a:t>
            </a:r>
            <a:r>
              <a:rPr lang="en-GB" baseline="0" dirty="0" smtClean="0"/>
              <a:t> the victim as the guilty individual, although it is the victim that has been offended by the criminal activity</a:t>
            </a:r>
            <a:endParaRPr lang="en-GB" noProof="0" dirty="0"/>
          </a:p>
        </p:txBody>
      </p:sp>
      <p:sp>
        <p:nvSpPr>
          <p:cNvPr id="4" name="Slide Number Placeholder 3"/>
          <p:cNvSpPr>
            <a:spLocks noGrp="1"/>
          </p:cNvSpPr>
          <p:nvPr>
            <p:ph type="sldNum" sz="quarter" idx="10"/>
          </p:nvPr>
        </p:nvSpPr>
        <p:spPr/>
        <p:txBody>
          <a:bodyPr/>
          <a:lstStyle/>
          <a:p>
            <a:fld id="{944198A0-ADDA-4074-9E16-1820C199CE5F}"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smtClean="0"/>
              <a:t>In this webpage, users</a:t>
            </a:r>
            <a:r>
              <a:rPr lang="en-GB" baseline="0" noProof="0" dirty="0" smtClean="0"/>
              <a:t> can interact with the police on a ‘personalized’ level, whereby each individual can interact with the police department and share their ideas, challenges, or needs and expect answers almost instantly. The police are expected to use the Facebook page to respond to any questions or needs that have been posted by the users. Social media here becomes a system from where the police can get to understand about the problems affecting the citizens</a:t>
            </a:r>
            <a:endParaRPr lang="en-GB" noProof="0" dirty="0"/>
          </a:p>
        </p:txBody>
      </p:sp>
      <p:sp>
        <p:nvSpPr>
          <p:cNvPr id="4" name="Slide Number Placeholder 3"/>
          <p:cNvSpPr>
            <a:spLocks noGrp="1"/>
          </p:cNvSpPr>
          <p:nvPr>
            <p:ph type="sldNum" sz="quarter" idx="10"/>
          </p:nvPr>
        </p:nvSpPr>
        <p:spPr/>
        <p:txBody>
          <a:bodyPr/>
          <a:lstStyle/>
          <a:p>
            <a:fld id="{944198A0-ADDA-4074-9E16-1820C199CE5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2ABDDE2-0F1F-45BB-81AC-7E1C6A046187}" type="datetimeFigureOut">
              <a:rPr lang="en-US" smtClean="0"/>
              <a:pPr/>
              <a:t>7/13/2018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72DDB3-5294-462B-969B-63DB79B6CC39}"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2ABDDE2-0F1F-45BB-81AC-7E1C6A046187}"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2DDB3-5294-462B-969B-63DB79B6CC3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7272DDB3-5294-462B-969B-63DB79B6CC39}"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2ABDDE2-0F1F-45BB-81AC-7E1C6A046187}"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2ABDDE2-0F1F-45BB-81AC-7E1C6A046187}"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7272DDB3-5294-462B-969B-63DB79B6CC39}"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52ABDDE2-0F1F-45BB-81AC-7E1C6A046187}" type="datetimeFigureOut">
              <a:rPr lang="en-US" smtClean="0"/>
              <a:pPr/>
              <a:t>7/13/2018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72DDB3-5294-462B-969B-63DB79B6CC39}"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2ABDDE2-0F1F-45BB-81AC-7E1C6A046187}" type="datetimeFigureOut">
              <a:rPr lang="en-US" smtClean="0"/>
              <a:pPr/>
              <a:t>7/13/2018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2DDB3-5294-462B-969B-63DB79B6CC39}"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2ABDDE2-0F1F-45BB-81AC-7E1C6A046187}" type="datetimeFigureOut">
              <a:rPr lang="en-US" smtClean="0"/>
              <a:pPr/>
              <a:t>7/13/2018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272DDB3-5294-462B-969B-63DB79B6CC39}"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2ABDDE2-0F1F-45BB-81AC-7E1C6A046187}" type="datetimeFigureOut">
              <a:rPr lang="en-US" smtClean="0"/>
              <a:pPr/>
              <a:t>7/13/2018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7272DDB3-5294-462B-969B-63DB79B6CC3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2ABDDE2-0F1F-45BB-81AC-7E1C6A046187}" type="datetimeFigureOut">
              <a:rPr lang="en-US" smtClean="0"/>
              <a:pPr/>
              <a:t>7/13/2018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272DDB3-5294-462B-969B-63DB79B6CC3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272DDB3-5294-462B-969B-63DB79B6CC39}"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2ABDDE2-0F1F-45BB-81AC-7E1C6A046187}" type="datetimeFigureOut">
              <a:rPr lang="en-US" smtClean="0"/>
              <a:pPr/>
              <a:t>7/13/2018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7272DDB3-5294-462B-969B-63DB79B6CC39}"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2ABDDE2-0F1F-45BB-81AC-7E1C6A046187}" type="datetimeFigureOut">
              <a:rPr lang="en-US" smtClean="0"/>
              <a:pPr/>
              <a:t>7/13/2018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2ABDDE2-0F1F-45BB-81AC-7E1C6A046187}" type="datetimeFigureOut">
              <a:rPr lang="en-US" smtClean="0"/>
              <a:pPr/>
              <a:t>7/13/2018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272DDB3-5294-462B-969B-63DB79B6CC39}"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theguardian.com/us-news/2018/feb/27/victim-blaming-science-behind-psychology-research" TargetMode="External"/><Relationship Id="rId2" Type="http://schemas.openxmlformats.org/officeDocument/2006/relationships/hyperlink" Target="http://www.justice.gc.ca/eng/rp-pr/cj-jp/yj-jj/discre/pdf/rep-rap.pdf%20%5b10"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eb.facebook.com/metpoliceuk/?_rdc=1&amp;_rdr" TargetMode="External"/><Relationship Id="rId2" Type="http://schemas.openxmlformats.org/officeDocument/2006/relationships/hyperlink" Target="https://www.theatlantic.com/science/archive/2016/10/the-psychology-of-victim-blaming/50266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eb.facebook.com/ministryofjusticeuk/?_rdc=1&amp;_rdr" TargetMode="External"/><Relationship Id="rId2" Type="http://schemas.openxmlformats.org/officeDocument/2006/relationships/hyperlink" Target="https://web.facebook.com/cityoflondonpolice/?_rdc=1&amp;_rd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normAutofit/>
          </a:bodyPr>
          <a:lstStyle/>
          <a:p>
            <a:r>
              <a:rPr lang="en-GB" sz="4800" b="1" dirty="0" smtClean="0">
                <a:solidFill>
                  <a:srgbClr val="FF0000"/>
                </a:solidFill>
              </a:rPr>
              <a:t>CRIME AND YOUTH VIOLENCE</a:t>
            </a:r>
            <a:endParaRPr lang="en-GB" sz="48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FF0000"/>
                </a:solidFill>
              </a:rPr>
              <a:t>HOW THE CJS REPRESENT THEMSELVES</a:t>
            </a:r>
            <a:endParaRPr lang="en-GB" dirty="0">
              <a:solidFill>
                <a:srgbClr val="FF0000"/>
              </a:solidFill>
            </a:endParaRPr>
          </a:p>
        </p:txBody>
      </p:sp>
      <p:sp>
        <p:nvSpPr>
          <p:cNvPr id="3" name="Content Placeholder 2"/>
          <p:cNvSpPr>
            <a:spLocks noGrp="1"/>
          </p:cNvSpPr>
          <p:nvPr>
            <p:ph sz="quarter" idx="1"/>
          </p:nvPr>
        </p:nvSpPr>
        <p:spPr/>
        <p:txBody>
          <a:bodyPr>
            <a:normAutofit fontScale="92500" lnSpcReduction="10000"/>
          </a:bodyPr>
          <a:lstStyle/>
          <a:p>
            <a:r>
              <a:rPr lang="en-GB" dirty="0" smtClean="0"/>
              <a:t>Police are well presented on social media. For example, the Metropolitan Police Service in the UK has an active Facebook page (Metropolitan Police Service 2018). </a:t>
            </a:r>
          </a:p>
          <a:p>
            <a:endParaRPr lang="en-GB" dirty="0" smtClean="0"/>
          </a:p>
          <a:p>
            <a:r>
              <a:rPr lang="en-GB" dirty="0" smtClean="0"/>
              <a:t>This page explains how crime can be reported. Facebook users can easily contact the police by posting their needs on the page (Metropolitan Police Service 2018).</a:t>
            </a:r>
          </a:p>
          <a:p>
            <a:endParaRPr lang="en-GB" dirty="0" smtClean="0"/>
          </a:p>
          <a:p>
            <a:r>
              <a:rPr lang="en-GB" dirty="0" smtClean="0"/>
              <a:t>Additionally, there are videos posted by the police detailing their success in curbing crime (Metropolitan Police Service 2018).</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FF0000"/>
                </a:solidFill>
              </a:rPr>
              <a:t>HOW THE CJS REPRESENT THEMSELVES</a:t>
            </a:r>
            <a:endParaRPr lang="en-GB" dirty="0">
              <a:solidFill>
                <a:srgbClr val="FF0000"/>
              </a:solidFill>
            </a:endParaRPr>
          </a:p>
        </p:txBody>
      </p:sp>
      <p:sp>
        <p:nvSpPr>
          <p:cNvPr id="3" name="Content Placeholder 2"/>
          <p:cNvSpPr>
            <a:spLocks noGrp="1"/>
          </p:cNvSpPr>
          <p:nvPr>
            <p:ph sz="quarter" idx="1"/>
          </p:nvPr>
        </p:nvSpPr>
        <p:spPr/>
        <p:txBody>
          <a:bodyPr>
            <a:normAutofit fontScale="92500" lnSpcReduction="20000"/>
          </a:bodyPr>
          <a:lstStyle/>
          <a:p>
            <a:r>
              <a:rPr lang="en-GB" dirty="0" smtClean="0"/>
              <a:t>The City of London Police, for example, have a podcast on their Facebook page which outlines their determination to tackle criminal activities (City of London Police 2018).</a:t>
            </a:r>
          </a:p>
          <a:p>
            <a:endParaRPr lang="en-GB" dirty="0" smtClean="0"/>
          </a:p>
          <a:p>
            <a:r>
              <a:rPr lang="en-GB" dirty="0" smtClean="0"/>
              <a:t>Additionally, the UK’s Ministry of Justice is also represented on Facebook, where citizens can access information about the objectives of the ministry (Ministry of Justice 2018).</a:t>
            </a:r>
          </a:p>
          <a:p>
            <a:endParaRPr lang="en-GB" dirty="0" smtClean="0"/>
          </a:p>
          <a:p>
            <a:r>
              <a:rPr lang="en-GB" dirty="0" smtClean="0"/>
              <a:t>The justice ministry speaks about its objectives, successes and challenges in service justice to UK citizens (Ministry of Justice 2018).</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HOW THE CJS IS REPRESENTED</a:t>
            </a:r>
            <a:endParaRPr lang="en-GB" dirty="0">
              <a:solidFill>
                <a:srgbClr val="FF0000"/>
              </a:solidFill>
            </a:endParaRPr>
          </a:p>
        </p:txBody>
      </p:sp>
      <p:sp>
        <p:nvSpPr>
          <p:cNvPr id="3" name="Content Placeholder 2"/>
          <p:cNvSpPr>
            <a:spLocks noGrp="1"/>
          </p:cNvSpPr>
          <p:nvPr>
            <p:ph sz="quarter" idx="1"/>
          </p:nvPr>
        </p:nvSpPr>
        <p:spPr/>
        <p:txBody>
          <a:bodyPr/>
          <a:lstStyle/>
          <a:p>
            <a:r>
              <a:rPr lang="en-GB" dirty="0" smtClean="0"/>
              <a:t>Information is available that can allow citizens to evaluate how criminals are handled and the measures taken to ensure victims receive the desired justice</a:t>
            </a:r>
          </a:p>
          <a:p>
            <a:endParaRPr lang="en-GB" dirty="0" smtClean="0"/>
          </a:p>
          <a:p>
            <a:r>
              <a:rPr lang="en-GB" dirty="0" smtClean="0"/>
              <a:t>Additionally, citizens can interact with the police and the ministry of justice concerning crimes and the judicial process</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CONCLUSION</a:t>
            </a:r>
            <a:endParaRPr lang="en-GB" dirty="0">
              <a:solidFill>
                <a:srgbClr val="FF0000"/>
              </a:solidFill>
            </a:endParaRPr>
          </a:p>
        </p:txBody>
      </p:sp>
      <p:sp>
        <p:nvSpPr>
          <p:cNvPr id="3" name="Content Placeholder 2"/>
          <p:cNvSpPr>
            <a:spLocks noGrp="1"/>
          </p:cNvSpPr>
          <p:nvPr>
            <p:ph sz="quarter" idx="1"/>
          </p:nvPr>
        </p:nvSpPr>
        <p:spPr/>
        <p:txBody>
          <a:bodyPr/>
          <a:lstStyle/>
          <a:p>
            <a:r>
              <a:rPr lang="en-GB" dirty="0" smtClean="0"/>
              <a:t>In conclusion, it can be observed that social media plays significant roles in the judicial process</a:t>
            </a:r>
          </a:p>
          <a:p>
            <a:endParaRPr lang="en-GB" dirty="0" smtClean="0"/>
          </a:p>
          <a:p>
            <a:r>
              <a:rPr lang="en-GB" dirty="0" smtClean="0"/>
              <a:t>Youth violence is perceived as being motivated by media</a:t>
            </a:r>
          </a:p>
          <a:p>
            <a:endParaRPr lang="en-GB" dirty="0" smtClean="0"/>
          </a:p>
          <a:p>
            <a:r>
              <a:rPr lang="en-GB" dirty="0" smtClean="0"/>
              <a:t>It is argued that the youth tend to imitate what they see on media</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CONCLUSION</a:t>
            </a:r>
            <a:endParaRPr lang="en-GB" dirty="0">
              <a:solidFill>
                <a:srgbClr val="FF0000"/>
              </a:solidFill>
            </a:endParaRPr>
          </a:p>
        </p:txBody>
      </p:sp>
      <p:sp>
        <p:nvSpPr>
          <p:cNvPr id="3" name="Content Placeholder 2"/>
          <p:cNvSpPr>
            <a:spLocks noGrp="1"/>
          </p:cNvSpPr>
          <p:nvPr>
            <p:ph sz="quarter" idx="1"/>
          </p:nvPr>
        </p:nvSpPr>
        <p:spPr/>
        <p:txBody>
          <a:bodyPr/>
          <a:lstStyle/>
          <a:p>
            <a:r>
              <a:rPr lang="en-GB" dirty="0" smtClean="0"/>
              <a:t>Preteens that killed their friend cited the media as their motivation</a:t>
            </a:r>
          </a:p>
          <a:p>
            <a:endParaRPr lang="en-GB" dirty="0" smtClean="0"/>
          </a:p>
          <a:p>
            <a:r>
              <a:rPr lang="en-GB" dirty="0" smtClean="0"/>
              <a:t>Whereas some people argue that video games are responsible for motivating youth to commit crimes, there is not research findings conforming the allegations. </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CONCLUSION</a:t>
            </a:r>
            <a:endParaRPr lang="en-GB" dirty="0">
              <a:solidFill>
                <a:srgbClr val="FF0000"/>
              </a:solidFill>
            </a:endParaRPr>
          </a:p>
        </p:txBody>
      </p:sp>
      <p:sp>
        <p:nvSpPr>
          <p:cNvPr id="3" name="Content Placeholder 2"/>
          <p:cNvSpPr>
            <a:spLocks noGrp="1"/>
          </p:cNvSpPr>
          <p:nvPr>
            <p:ph sz="quarter" idx="1"/>
          </p:nvPr>
        </p:nvSpPr>
        <p:spPr/>
        <p:txBody>
          <a:bodyPr>
            <a:normAutofit/>
          </a:bodyPr>
          <a:lstStyle/>
          <a:p>
            <a:r>
              <a:rPr lang="en-GB" dirty="0" smtClean="0"/>
              <a:t>The police have decide how they would make referrals</a:t>
            </a:r>
          </a:p>
          <a:p>
            <a:endParaRPr lang="en-GB" dirty="0" smtClean="0"/>
          </a:p>
          <a:p>
            <a:r>
              <a:rPr lang="en-GB" dirty="0" smtClean="0"/>
              <a:t>The Judicial System is well represented on social media, examples including the Metropolitan Police and the City of London Police</a:t>
            </a:r>
          </a:p>
          <a:p>
            <a:endParaRPr lang="en-GB" dirty="0" smtClean="0"/>
          </a:p>
          <a:p>
            <a:r>
              <a:rPr lang="en-GB" dirty="0" smtClean="0"/>
              <a:t>Furthermore, even the UK Ministry of Justice is also well represented on social media in its attempts to curb criminal activities</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REFERENCES</a:t>
            </a:r>
            <a:endParaRPr lang="en-GB" dirty="0">
              <a:solidFill>
                <a:srgbClr val="FF0000"/>
              </a:solidFill>
            </a:endParaRPr>
          </a:p>
        </p:txBody>
      </p:sp>
      <p:sp>
        <p:nvSpPr>
          <p:cNvPr id="3" name="Content Placeholder 2"/>
          <p:cNvSpPr>
            <a:spLocks noGrp="1"/>
          </p:cNvSpPr>
          <p:nvPr>
            <p:ph sz="quarter" idx="1"/>
          </p:nvPr>
        </p:nvSpPr>
        <p:spPr/>
        <p:txBody>
          <a:bodyPr/>
          <a:lstStyle/>
          <a:p>
            <a:r>
              <a:rPr lang="en-GB" dirty="0" err="1" smtClean="0"/>
              <a:t>Gansner</a:t>
            </a:r>
            <a:r>
              <a:rPr lang="en-GB" dirty="0" smtClean="0"/>
              <a:t>, M 2017 ‘”The internet made me do it”-social media and potential for violence in adolescents,’ </a:t>
            </a:r>
            <a:r>
              <a:rPr lang="en-GB" i="1" dirty="0" smtClean="0"/>
              <a:t>Psychiatric Times, </a:t>
            </a:r>
            <a:r>
              <a:rPr lang="en-GB" dirty="0" smtClean="0"/>
              <a:t>vol. 34, no. 9. Available from: http://www.psychiatrictimes.com/couch-crisis/-internet-made-me-do-itsocial-media-and-potential-violence-adolescents. [10 July 2018].</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REFERENCES</a:t>
            </a:r>
            <a:endParaRPr lang="en-GB" dirty="0">
              <a:solidFill>
                <a:srgbClr val="FF0000"/>
              </a:solidFill>
            </a:endParaRPr>
          </a:p>
        </p:txBody>
      </p:sp>
      <p:sp>
        <p:nvSpPr>
          <p:cNvPr id="3" name="Content Placeholder 2"/>
          <p:cNvSpPr>
            <a:spLocks noGrp="1"/>
          </p:cNvSpPr>
          <p:nvPr>
            <p:ph sz="quarter" idx="1"/>
          </p:nvPr>
        </p:nvSpPr>
        <p:spPr/>
        <p:txBody>
          <a:bodyPr>
            <a:normAutofit fontScale="92500" lnSpcReduction="10000"/>
          </a:bodyPr>
          <a:lstStyle/>
          <a:p>
            <a:endParaRPr lang="en-GB" dirty="0" smtClean="0"/>
          </a:p>
          <a:p>
            <a:r>
              <a:rPr lang="en-GB" dirty="0" smtClean="0"/>
              <a:t>Anderson, CA &amp; Bushman BJ 2001, ‘Effects of violent video games on aggressive behaviour, aggressive cognition, aggressive affect, physiological arousal, and </a:t>
            </a:r>
            <a:r>
              <a:rPr lang="en-GB" dirty="0" err="1" smtClean="0"/>
              <a:t>prosocial</a:t>
            </a:r>
            <a:r>
              <a:rPr lang="en-GB" dirty="0" smtClean="0"/>
              <a:t> behaviour: A meta-analytic review of the scientific literature,’ </a:t>
            </a:r>
            <a:r>
              <a:rPr lang="en-GB" i="1" dirty="0" smtClean="0"/>
              <a:t>Psychological Science</a:t>
            </a:r>
            <a:r>
              <a:rPr lang="en-GB" dirty="0" smtClean="0"/>
              <a:t>, vol. 12, no. 5, pp. 353-359.</a:t>
            </a:r>
          </a:p>
          <a:p>
            <a:endParaRPr lang="en-GB" dirty="0" smtClean="0"/>
          </a:p>
          <a:p>
            <a:r>
              <a:rPr lang="en-GB" dirty="0" err="1" smtClean="0"/>
              <a:t>Bernburg</a:t>
            </a:r>
            <a:r>
              <a:rPr lang="en-GB" dirty="0" smtClean="0"/>
              <a:t>, JG &amp; </a:t>
            </a:r>
            <a:r>
              <a:rPr lang="en-GB" dirty="0" err="1" smtClean="0"/>
              <a:t>Krohn</a:t>
            </a:r>
            <a:r>
              <a:rPr lang="en-GB" dirty="0" smtClean="0"/>
              <a:t> MD 2003, ‘</a:t>
            </a:r>
            <a:r>
              <a:rPr lang="en-GB" dirty="0" err="1" smtClean="0"/>
              <a:t>Labeling</a:t>
            </a:r>
            <a:r>
              <a:rPr lang="en-GB" dirty="0" smtClean="0"/>
              <a:t>, life changes, and adult crime: The direct and indirect effects of official intervention in adolescence on crime in early adulthood.’ </a:t>
            </a:r>
            <a:r>
              <a:rPr lang="en-GB" i="1" dirty="0" smtClean="0"/>
              <a:t>Criminology</a:t>
            </a:r>
            <a:r>
              <a:rPr lang="en-GB" dirty="0" smtClean="0"/>
              <a:t>, vol. 41, no. 4, pp. 1287-1318.</a:t>
            </a:r>
            <a:endParaRPr lang="en-GB" dirty="0"/>
          </a:p>
          <a:p>
            <a:endParaRPr lang="en-GB" dirty="0" smtClean="0"/>
          </a:p>
          <a:p>
            <a:endParaRPr lang="en-GB" dirty="0"/>
          </a:p>
          <a:p>
            <a:endParaRPr lang="en-GB" dirty="0" smtClean="0"/>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REFERENCES</a:t>
            </a:r>
            <a:endParaRPr lang="en-GB" dirty="0">
              <a:solidFill>
                <a:srgbClr val="FF0000"/>
              </a:solidFill>
            </a:endParaRPr>
          </a:p>
        </p:txBody>
      </p:sp>
      <p:sp>
        <p:nvSpPr>
          <p:cNvPr id="3" name="Content Placeholder 2"/>
          <p:cNvSpPr>
            <a:spLocks noGrp="1"/>
          </p:cNvSpPr>
          <p:nvPr>
            <p:ph sz="quarter" idx="1"/>
          </p:nvPr>
        </p:nvSpPr>
        <p:spPr/>
        <p:txBody>
          <a:bodyPr>
            <a:normAutofit/>
          </a:bodyPr>
          <a:lstStyle/>
          <a:p>
            <a:r>
              <a:rPr lang="en-GB" dirty="0" smtClean="0"/>
              <a:t>Carrington, PJ &amp; </a:t>
            </a:r>
            <a:r>
              <a:rPr lang="en-GB" dirty="0" err="1" smtClean="0"/>
              <a:t>Schulenberg</a:t>
            </a:r>
            <a:r>
              <a:rPr lang="en-GB" dirty="0" smtClean="0"/>
              <a:t> JL 2003, Police discretion with young offenders. Available from: </a:t>
            </a:r>
            <a:r>
              <a:rPr lang="en-GB" dirty="0" smtClean="0">
                <a:hlinkClick r:id="rId2"/>
              </a:rPr>
              <a:t>http://</a:t>
            </a:r>
            <a:r>
              <a:rPr lang="en-GB" dirty="0" smtClean="0">
                <a:hlinkClick r:id="rId2"/>
              </a:rPr>
              <a:t>www.justice.gc.ca/eng/rp-pr/cj-jp/yj-jj/discre/pdf/rep-rap.pdf [10</a:t>
            </a:r>
            <a:r>
              <a:rPr lang="en-GB" dirty="0" smtClean="0"/>
              <a:t> July 2018].</a:t>
            </a:r>
            <a:endParaRPr lang="en-GB" dirty="0" smtClean="0"/>
          </a:p>
          <a:p>
            <a:endParaRPr lang="en-GB" dirty="0" smtClean="0"/>
          </a:p>
          <a:p>
            <a:r>
              <a:rPr lang="en-GB" dirty="0" smtClean="0"/>
              <a:t>Szalavitz, M 2018, </a:t>
            </a:r>
            <a:r>
              <a:rPr lang="en-GB" i="1" dirty="0" smtClean="0"/>
              <a:t>Why we’re psychologically hardwired to blame the victim</a:t>
            </a:r>
            <a:r>
              <a:rPr lang="en-GB" dirty="0" smtClean="0"/>
              <a:t>, The Guardian. Available from: </a:t>
            </a:r>
            <a:r>
              <a:rPr lang="en-GB" dirty="0" smtClean="0">
                <a:hlinkClick r:id="rId3"/>
              </a:rPr>
              <a:t>https://www.theguardian.com/us-news/2018/feb/27/victim-blaming-science-behind-psychology-research</a:t>
            </a:r>
            <a:r>
              <a:rPr lang="en-GB" dirty="0" smtClean="0"/>
              <a:t>.[10 July 2018].</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REFERENCES</a:t>
            </a:r>
            <a:endParaRPr lang="en-GB" dirty="0">
              <a:solidFill>
                <a:srgbClr val="FF0000"/>
              </a:solidFill>
            </a:endParaRPr>
          </a:p>
        </p:txBody>
      </p:sp>
      <p:sp>
        <p:nvSpPr>
          <p:cNvPr id="3" name="Content Placeholder 2"/>
          <p:cNvSpPr>
            <a:spLocks noGrp="1"/>
          </p:cNvSpPr>
          <p:nvPr>
            <p:ph sz="quarter" idx="1"/>
          </p:nvPr>
        </p:nvSpPr>
        <p:spPr/>
        <p:txBody>
          <a:bodyPr>
            <a:normAutofit/>
          </a:bodyPr>
          <a:lstStyle/>
          <a:p>
            <a:r>
              <a:rPr lang="en-GB" dirty="0" smtClean="0"/>
              <a:t>Roberts, K 2016, </a:t>
            </a:r>
            <a:r>
              <a:rPr lang="en-GB" i="1" dirty="0" smtClean="0"/>
              <a:t>The psychology of victim-blaming</a:t>
            </a:r>
            <a:r>
              <a:rPr lang="en-GB" dirty="0" smtClean="0"/>
              <a:t>, The Atlantic. Available from: </a:t>
            </a:r>
            <a:r>
              <a:rPr lang="en-GB" dirty="0" smtClean="0">
                <a:hlinkClick r:id="rId2"/>
              </a:rPr>
              <a:t>https://www.theatlantic.com/science/archive/2016/10/the-psychology-of-victim-blaming/502661/</a:t>
            </a:r>
            <a:r>
              <a:rPr lang="en-GB" dirty="0" smtClean="0"/>
              <a:t>. [10 July 2018].</a:t>
            </a:r>
          </a:p>
          <a:p>
            <a:endParaRPr lang="en-GB" dirty="0" smtClean="0"/>
          </a:p>
          <a:p>
            <a:r>
              <a:rPr lang="en-GB" dirty="0" smtClean="0"/>
              <a:t>Metropolitan Police Service 2018, </a:t>
            </a:r>
            <a:r>
              <a:rPr lang="en-GB" i="1" dirty="0" smtClean="0"/>
              <a:t>Metropolitan Police, </a:t>
            </a:r>
            <a:r>
              <a:rPr lang="en-GB" dirty="0" smtClean="0"/>
              <a:t>Facebook. Available from: </a:t>
            </a:r>
            <a:r>
              <a:rPr lang="en-GB" dirty="0" smtClean="0">
                <a:hlinkClick r:id="rId3"/>
              </a:rPr>
              <a:t>https://web.facebook.com/metpoliceuk/?_rdc=1&amp;_rdr</a:t>
            </a:r>
            <a:r>
              <a:rPr lang="en-GB" dirty="0" smtClean="0"/>
              <a:t>. [10 July 2018].</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YOUTH VIOLENCE ON FACEBOOK</a:t>
            </a:r>
            <a:endParaRPr lang="en-GB" dirty="0">
              <a:solidFill>
                <a:srgbClr val="FF0000"/>
              </a:solidFill>
            </a:endParaRPr>
          </a:p>
        </p:txBody>
      </p:sp>
      <p:sp>
        <p:nvSpPr>
          <p:cNvPr id="3" name="Content Placeholder 2"/>
          <p:cNvSpPr>
            <a:spLocks noGrp="1"/>
          </p:cNvSpPr>
          <p:nvPr>
            <p:ph sz="quarter" idx="1"/>
          </p:nvPr>
        </p:nvSpPr>
        <p:spPr/>
        <p:txBody>
          <a:bodyPr>
            <a:normAutofit lnSpcReduction="10000"/>
          </a:bodyPr>
          <a:lstStyle/>
          <a:p>
            <a:r>
              <a:rPr lang="en-GB" dirty="0" smtClean="0"/>
              <a:t>Youth violence is perceived as media influenced</a:t>
            </a:r>
          </a:p>
          <a:p>
            <a:endParaRPr lang="en-GB" dirty="0" smtClean="0"/>
          </a:p>
          <a:p>
            <a:r>
              <a:rPr lang="en-GB" dirty="0" smtClean="0"/>
              <a:t>There are arguments that constant exposure to violence media such as video games contributes to criminal activity among the youth (</a:t>
            </a:r>
            <a:r>
              <a:rPr lang="en-GB" dirty="0" err="1" smtClean="0"/>
              <a:t>Gansner</a:t>
            </a:r>
            <a:r>
              <a:rPr lang="en-GB" dirty="0" smtClean="0"/>
              <a:t> 2017 ).</a:t>
            </a:r>
          </a:p>
          <a:p>
            <a:endParaRPr lang="en-GB" dirty="0" smtClean="0"/>
          </a:p>
          <a:p>
            <a:r>
              <a:rPr lang="en-GB" dirty="0" smtClean="0"/>
              <a:t>Research  literature indicate that  exposure to violent games leads to augmented aggression behaviour, augmented composite aggression score, and augmented aggressive cognitions youth (Anderson &amp; Bushman 2001 ).</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REFERENCES</a:t>
            </a:r>
            <a:endParaRPr lang="en-GB" dirty="0">
              <a:solidFill>
                <a:srgbClr val="FF0000"/>
              </a:solidFill>
            </a:endParaRPr>
          </a:p>
        </p:txBody>
      </p:sp>
      <p:sp>
        <p:nvSpPr>
          <p:cNvPr id="3" name="Content Placeholder 2"/>
          <p:cNvSpPr>
            <a:spLocks noGrp="1"/>
          </p:cNvSpPr>
          <p:nvPr>
            <p:ph sz="quarter" idx="1"/>
          </p:nvPr>
        </p:nvSpPr>
        <p:spPr/>
        <p:txBody>
          <a:bodyPr/>
          <a:lstStyle/>
          <a:p>
            <a:r>
              <a:rPr lang="en-GB" dirty="0" smtClean="0"/>
              <a:t>City of London Police 2018, </a:t>
            </a:r>
            <a:r>
              <a:rPr lang="en-GB" i="1" dirty="0" smtClean="0"/>
              <a:t>City of London Police</a:t>
            </a:r>
            <a:r>
              <a:rPr lang="en-GB" dirty="0" smtClean="0"/>
              <a:t>, Facebook. Available from: </a:t>
            </a:r>
            <a:r>
              <a:rPr lang="en-GB" dirty="0" smtClean="0">
                <a:hlinkClick r:id="rId2"/>
              </a:rPr>
              <a:t>https://web.facebook.com/cityoflondonpolice/?_rdc=1&amp;_rdr</a:t>
            </a:r>
            <a:r>
              <a:rPr lang="en-GB" dirty="0" smtClean="0"/>
              <a:t>. [10 July 2018].</a:t>
            </a:r>
          </a:p>
          <a:p>
            <a:endParaRPr lang="en-GB" dirty="0" smtClean="0"/>
          </a:p>
          <a:p>
            <a:r>
              <a:rPr lang="en-GB" dirty="0" smtClean="0"/>
              <a:t>Ministry of Justice 2018, </a:t>
            </a:r>
            <a:r>
              <a:rPr lang="en-GB" i="1" dirty="0" smtClean="0"/>
              <a:t>Ministry of Justice UK</a:t>
            </a:r>
            <a:r>
              <a:rPr lang="en-GB" dirty="0" smtClean="0"/>
              <a:t>, Facebook. Available from: </a:t>
            </a:r>
            <a:r>
              <a:rPr lang="en-GB" dirty="0" smtClean="0">
                <a:hlinkClick r:id="rId3"/>
              </a:rPr>
              <a:t>https://web.facebook.com/ministryofjusticeuk/?_rdc=1&amp;_rdr</a:t>
            </a:r>
            <a:r>
              <a:rPr lang="en-GB" dirty="0" smtClean="0"/>
              <a:t>. [10 July 2018].</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YOUTH AND VIOLENCE</a:t>
            </a:r>
            <a:endParaRPr lang="en-GB" dirty="0">
              <a:solidFill>
                <a:srgbClr val="FF0000"/>
              </a:solidFill>
            </a:endParaRPr>
          </a:p>
        </p:txBody>
      </p:sp>
      <p:sp>
        <p:nvSpPr>
          <p:cNvPr id="3" name="Content Placeholder 2"/>
          <p:cNvSpPr>
            <a:spLocks noGrp="1"/>
          </p:cNvSpPr>
          <p:nvPr>
            <p:ph sz="quarter" idx="1"/>
          </p:nvPr>
        </p:nvSpPr>
        <p:spPr/>
        <p:txBody>
          <a:bodyPr>
            <a:normAutofit/>
          </a:bodyPr>
          <a:lstStyle/>
          <a:p>
            <a:r>
              <a:rPr lang="en-GB" dirty="0" smtClean="0"/>
              <a:t>However, there is no evidence to show the relationship between  exposure to video games leads to crime behaviour or delinquency (</a:t>
            </a:r>
            <a:r>
              <a:rPr lang="en-GB" dirty="0" err="1" smtClean="0"/>
              <a:t>Gansner</a:t>
            </a:r>
            <a:r>
              <a:rPr lang="en-GB" dirty="0" smtClean="0"/>
              <a:t> 2017 ).</a:t>
            </a:r>
          </a:p>
          <a:p>
            <a:endParaRPr lang="en-GB" dirty="0" smtClean="0"/>
          </a:p>
          <a:p>
            <a:r>
              <a:rPr lang="en-GB" dirty="0" smtClean="0"/>
              <a:t>Therefore, it can be observed that video games exposure  is advance outcomes risk factor. </a:t>
            </a:r>
          </a:p>
          <a:p>
            <a:endParaRPr lang="en-GB" dirty="0" smtClean="0"/>
          </a:p>
          <a:p>
            <a:r>
              <a:rPr lang="en-GB" dirty="0" smtClean="0"/>
              <a:t>Exposure to video games may  only heighten aggressive behaviour, , but does not constitute violence (Anderson &amp; Bushman 2001).</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YOUTH AND VIOLENCE</a:t>
            </a:r>
            <a:endParaRPr lang="en-GB" dirty="0">
              <a:solidFill>
                <a:srgbClr val="FF0000"/>
              </a:solidFill>
            </a:endParaRPr>
          </a:p>
        </p:txBody>
      </p:sp>
      <p:sp>
        <p:nvSpPr>
          <p:cNvPr id="3" name="Content Placeholder 2"/>
          <p:cNvSpPr>
            <a:spLocks noGrp="1"/>
          </p:cNvSpPr>
          <p:nvPr>
            <p:ph sz="quarter" idx="1"/>
          </p:nvPr>
        </p:nvSpPr>
        <p:spPr/>
        <p:txBody>
          <a:bodyPr>
            <a:normAutofit/>
          </a:bodyPr>
          <a:lstStyle/>
          <a:p>
            <a:r>
              <a:rPr lang="en-GB" dirty="0" smtClean="0"/>
              <a:t>The association of the youth with violence and video games is based on the labelling theory. </a:t>
            </a:r>
          </a:p>
          <a:p>
            <a:endParaRPr lang="en-GB" dirty="0" smtClean="0"/>
          </a:p>
          <a:p>
            <a:r>
              <a:rPr lang="en-GB" dirty="0" smtClean="0"/>
              <a:t>In this theory, it is argued that social backgrounds are not responsible for causing an individual to commit crime (</a:t>
            </a:r>
            <a:r>
              <a:rPr lang="en-GB" dirty="0" err="1" smtClean="0"/>
              <a:t>Bernburg</a:t>
            </a:r>
            <a:r>
              <a:rPr lang="en-GB" dirty="0" smtClean="0"/>
              <a:t> &amp; </a:t>
            </a:r>
            <a:r>
              <a:rPr lang="en-GB" dirty="0" err="1" smtClean="0"/>
              <a:t>Krohn</a:t>
            </a:r>
            <a:r>
              <a:rPr lang="en-GB" dirty="0" smtClean="0"/>
              <a:t> 2003).</a:t>
            </a:r>
          </a:p>
          <a:p>
            <a:endParaRPr lang="en-GB" dirty="0" smtClean="0"/>
          </a:p>
          <a:p>
            <a:r>
              <a:rPr lang="en-GB" dirty="0" smtClean="0"/>
              <a:t>During questioning, those with a preference of playing violent video games may be suspected of being capable to commit crimes</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YOUTH AND VIOLENCE</a:t>
            </a:r>
            <a:endParaRPr lang="en-GB" dirty="0">
              <a:solidFill>
                <a:srgbClr val="FF0000"/>
              </a:solidFill>
            </a:endParaRPr>
          </a:p>
        </p:txBody>
      </p:sp>
      <p:sp>
        <p:nvSpPr>
          <p:cNvPr id="3" name="Content Placeholder 2"/>
          <p:cNvSpPr>
            <a:spLocks noGrp="1"/>
          </p:cNvSpPr>
          <p:nvPr>
            <p:ph sz="quarter" idx="1"/>
          </p:nvPr>
        </p:nvSpPr>
        <p:spPr/>
        <p:txBody>
          <a:bodyPr>
            <a:normAutofit/>
          </a:bodyPr>
          <a:lstStyle/>
          <a:p>
            <a:r>
              <a:rPr lang="en-US" dirty="0" smtClean="0"/>
              <a:t>Two Wisconsin preteen accused of murdering  their best friend asserted that they were motivated by “</a:t>
            </a:r>
            <a:r>
              <a:rPr lang="en-US" dirty="0" err="1" smtClean="0"/>
              <a:t>Slenderman</a:t>
            </a:r>
            <a:r>
              <a:rPr lang="en-US" dirty="0" smtClean="0"/>
              <a:t>”, the famous internet meme </a:t>
            </a:r>
            <a:r>
              <a:rPr lang="en-GB" dirty="0" smtClean="0"/>
              <a:t>youth (</a:t>
            </a:r>
            <a:r>
              <a:rPr lang="en-GB" dirty="0" err="1" smtClean="0"/>
              <a:t>Gansner</a:t>
            </a:r>
            <a:r>
              <a:rPr lang="en-GB" dirty="0" smtClean="0"/>
              <a:t> 2017 ).</a:t>
            </a:r>
          </a:p>
          <a:p>
            <a:endParaRPr lang="en-US" dirty="0" smtClean="0"/>
          </a:p>
          <a:p>
            <a:r>
              <a:rPr lang="en-US" dirty="0" smtClean="0"/>
              <a:t>To the preteens, social media motivated their desire to lure and stab their best friend 19 times. </a:t>
            </a:r>
          </a:p>
          <a:p>
            <a:endParaRPr lang="en-US" dirty="0" smtClean="0"/>
          </a:p>
          <a:p>
            <a:r>
              <a:rPr lang="en-US" dirty="0" smtClean="0"/>
              <a:t>The association of “</a:t>
            </a:r>
            <a:r>
              <a:rPr lang="en-US" dirty="0" err="1" smtClean="0"/>
              <a:t>Slenderman</a:t>
            </a:r>
            <a:r>
              <a:rPr lang="en-US" dirty="0" smtClean="0"/>
              <a:t>” and the crime is an indication of social media influence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FF0000"/>
                </a:solidFill>
              </a:rPr>
              <a:t>REPRESENTATION OF THE CRIMINAL JUSTICE SYSTEM</a:t>
            </a:r>
            <a:endParaRPr lang="en-GB" dirty="0">
              <a:solidFill>
                <a:srgbClr val="FF0000"/>
              </a:solidFill>
            </a:endParaRPr>
          </a:p>
        </p:txBody>
      </p:sp>
      <p:sp>
        <p:nvSpPr>
          <p:cNvPr id="3" name="Content Placeholder 2"/>
          <p:cNvSpPr>
            <a:spLocks noGrp="1"/>
          </p:cNvSpPr>
          <p:nvPr>
            <p:ph sz="quarter" idx="1"/>
          </p:nvPr>
        </p:nvSpPr>
        <p:spPr/>
        <p:txBody>
          <a:bodyPr>
            <a:normAutofit lnSpcReduction="10000"/>
          </a:bodyPr>
          <a:lstStyle/>
          <a:p>
            <a:r>
              <a:rPr lang="en-GB" dirty="0" smtClean="0"/>
              <a:t>The justice system can be said to start from the time the crime is committed and investigations commence</a:t>
            </a:r>
          </a:p>
          <a:p>
            <a:endParaRPr lang="en-GB" dirty="0" smtClean="0"/>
          </a:p>
          <a:p>
            <a:r>
              <a:rPr lang="en-GB" dirty="0" smtClean="0"/>
              <a:t>The police have an integral role of summoning youthful offenders for questioning at the department (Carrington &amp; </a:t>
            </a:r>
            <a:r>
              <a:rPr lang="en-GB" dirty="0" err="1" smtClean="0"/>
              <a:t>Schulenberg</a:t>
            </a:r>
            <a:r>
              <a:rPr lang="en-GB" dirty="0" smtClean="0"/>
              <a:t> 2003). </a:t>
            </a:r>
          </a:p>
          <a:p>
            <a:endParaRPr lang="en-GB" dirty="0" smtClean="0"/>
          </a:p>
          <a:p>
            <a:r>
              <a:rPr lang="en-GB" dirty="0" smtClean="0"/>
              <a:t>The police have a role of determining whether the offenders would be referred to juvenile courts or out of the justice system (Carrington &amp; </a:t>
            </a:r>
            <a:r>
              <a:rPr lang="en-GB" dirty="0" err="1" smtClean="0"/>
              <a:t>Schulenberg</a:t>
            </a:r>
            <a:r>
              <a:rPr lang="en-GB" dirty="0" smtClean="0"/>
              <a:t> 2003).</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FF0000"/>
                </a:solidFill>
              </a:rPr>
              <a:t>REPRESENTATION OF THE CRIMINAL JUSTICE SYSTEM</a:t>
            </a:r>
            <a:endParaRPr lang="en-GB" dirty="0">
              <a:solidFill>
                <a:srgbClr val="FF0000"/>
              </a:solidFill>
            </a:endParaRPr>
          </a:p>
        </p:txBody>
      </p:sp>
      <p:sp>
        <p:nvSpPr>
          <p:cNvPr id="3" name="Content Placeholder 2"/>
          <p:cNvSpPr>
            <a:spLocks noGrp="1"/>
          </p:cNvSpPr>
          <p:nvPr>
            <p:ph sz="quarter" idx="1"/>
          </p:nvPr>
        </p:nvSpPr>
        <p:spPr/>
        <p:txBody>
          <a:bodyPr/>
          <a:lstStyle/>
          <a:p>
            <a:r>
              <a:rPr lang="en-GB" dirty="0" smtClean="0"/>
              <a:t>Based on the graveness of the crime, the police can implement arrest alternatives (Carrington &amp; </a:t>
            </a:r>
            <a:r>
              <a:rPr lang="en-GB" dirty="0" err="1" smtClean="0"/>
              <a:t>Schulenberg</a:t>
            </a:r>
            <a:r>
              <a:rPr lang="en-GB" dirty="0" smtClean="0"/>
              <a:t> 2003). </a:t>
            </a:r>
          </a:p>
          <a:p>
            <a:endParaRPr lang="en-GB" dirty="0" smtClean="0"/>
          </a:p>
          <a:p>
            <a:r>
              <a:rPr lang="en-GB" dirty="0" smtClean="0"/>
              <a:t>The police can give warnings to offenders and release the culprits to guardians or parents</a:t>
            </a:r>
          </a:p>
          <a:p>
            <a:endParaRPr lang="en-GB" dirty="0" smtClean="0"/>
          </a:p>
          <a:p>
            <a:r>
              <a:rPr lang="en-GB" dirty="0" smtClean="0"/>
              <a:t>The offenders can also be placed under police supervision for a stipulated period (Carrington &amp; </a:t>
            </a:r>
            <a:r>
              <a:rPr lang="en-GB" dirty="0" err="1" smtClean="0"/>
              <a:t>Schulenberg</a:t>
            </a:r>
            <a:r>
              <a:rPr lang="en-GB" dirty="0" smtClean="0"/>
              <a:t> 2003).</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REPRESENTATION OF VICTIMS</a:t>
            </a:r>
            <a:endParaRPr lang="en-GB" dirty="0">
              <a:solidFill>
                <a:srgbClr val="FF0000"/>
              </a:solidFill>
            </a:endParaRPr>
          </a:p>
        </p:txBody>
      </p:sp>
      <p:sp>
        <p:nvSpPr>
          <p:cNvPr id="3" name="Content Placeholder 2"/>
          <p:cNvSpPr>
            <a:spLocks noGrp="1"/>
          </p:cNvSpPr>
          <p:nvPr>
            <p:ph sz="quarter" idx="1"/>
          </p:nvPr>
        </p:nvSpPr>
        <p:spPr/>
        <p:txBody>
          <a:bodyPr>
            <a:normAutofit/>
          </a:bodyPr>
          <a:lstStyle/>
          <a:p>
            <a:r>
              <a:rPr lang="en-GB" dirty="0" smtClean="0"/>
              <a:t>Sometimes, the victims of violence are negatively blamed on social media. Rather than get sympathy, they are blamed for the crimes orchestrated against them (Szalavitz 2018).</a:t>
            </a:r>
          </a:p>
          <a:p>
            <a:endParaRPr lang="en-GB" dirty="0" smtClean="0"/>
          </a:p>
          <a:p>
            <a:r>
              <a:rPr lang="en-GB" dirty="0" smtClean="0"/>
              <a:t>Social media users on most occasions, appear to blame the victim arguing that the victim’s actions and behaviour provoked the crime (Szalavitz 2018). </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REPRESENTING VICTIMS</a:t>
            </a:r>
            <a:endParaRPr lang="en-GB" dirty="0">
              <a:solidFill>
                <a:srgbClr val="FF0000"/>
              </a:solidFill>
            </a:endParaRPr>
          </a:p>
        </p:txBody>
      </p:sp>
      <p:sp>
        <p:nvSpPr>
          <p:cNvPr id="3" name="Content Placeholder 2"/>
          <p:cNvSpPr>
            <a:spLocks noGrp="1"/>
          </p:cNvSpPr>
          <p:nvPr>
            <p:ph sz="quarter" idx="1"/>
          </p:nvPr>
        </p:nvSpPr>
        <p:spPr/>
        <p:txBody>
          <a:bodyPr/>
          <a:lstStyle/>
          <a:p>
            <a:r>
              <a:rPr lang="en-GB" dirty="0" smtClean="0"/>
              <a:t>Rape victims are normally blamed on social media that they were responsible; that they provoked the rapists (Roberts 2016).</a:t>
            </a:r>
          </a:p>
          <a:p>
            <a:endParaRPr lang="en-GB" dirty="0" smtClean="0"/>
          </a:p>
          <a:p>
            <a:r>
              <a:rPr lang="en-GB" dirty="0" smtClean="0"/>
              <a:t>Pickpocket victims are also blamed for carrying their wallets on the ‘wrong’ pocket (Roberts 2016).</a:t>
            </a:r>
          </a:p>
          <a:p>
            <a:endParaRPr lang="en-GB" dirty="0" smtClean="0"/>
          </a:p>
          <a:p>
            <a:r>
              <a:rPr lang="en-GB" dirty="0" smtClean="0"/>
              <a:t>Therefore, it can be observed that victims, on several occasions, are blamed on social media</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2299</TotalTime>
  <Words>2015</Words>
  <Application>Microsoft Office PowerPoint</Application>
  <PresentationFormat>On-screen Show (4:3)</PresentationFormat>
  <Paragraphs>123</Paragraphs>
  <Slides>20</Slides>
  <Notes>11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Civic</vt:lpstr>
      <vt:lpstr>CRIME AND YOUTH VIOLENCE</vt:lpstr>
      <vt:lpstr>YOUTH VIOLENCE ON FACEBOOK</vt:lpstr>
      <vt:lpstr>YOUTH AND VIOLENCE</vt:lpstr>
      <vt:lpstr>YOUTH AND VIOLENCE</vt:lpstr>
      <vt:lpstr>YOUTH AND VIOLENCE</vt:lpstr>
      <vt:lpstr>REPRESENTATION OF THE CRIMINAL JUSTICE SYSTEM</vt:lpstr>
      <vt:lpstr>REPRESENTATION OF THE CRIMINAL JUSTICE SYSTEM</vt:lpstr>
      <vt:lpstr>REPRESENTATION OF VICTIMS</vt:lpstr>
      <vt:lpstr>REPRESENTING VICTIMS</vt:lpstr>
      <vt:lpstr>HOW THE CJS REPRESENT THEMSELVES</vt:lpstr>
      <vt:lpstr>HOW THE CJS REPRESENT THEMSELVES</vt:lpstr>
      <vt:lpstr>HOW THE CJS IS REPRESENTED</vt:lpstr>
      <vt:lpstr>CONCLUSION</vt:lpstr>
      <vt:lpstr>CONCLUSION</vt:lpstr>
      <vt:lpstr>CONCLUSION</vt:lpstr>
      <vt:lpstr>REFERENCES</vt:lpstr>
      <vt:lpstr>REFERENCES</vt:lpstr>
      <vt:lpstr>REFERENCES</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Miguel Patmas</dc:creator>
  <cp:lastModifiedBy>Miguel Patmas</cp:lastModifiedBy>
  <cp:revision>199</cp:revision>
  <dcterms:created xsi:type="dcterms:W3CDTF">2018-07-10T13:17:54Z</dcterms:created>
  <dcterms:modified xsi:type="dcterms:W3CDTF">2018-07-14T23:26:00Z</dcterms:modified>
</cp:coreProperties>
</file>