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21" r:id="rId1"/>
  </p:sldMasterIdLst>
  <p:notesMasterIdLst>
    <p:notesMasterId r:id="rId10"/>
  </p:notesMasterIdLst>
  <p:sldIdLst>
    <p:sldId id="256" r:id="rId2"/>
    <p:sldId id="258" r:id="rId3"/>
    <p:sldId id="260" r:id="rId4"/>
    <p:sldId id="261" r:id="rId5"/>
    <p:sldId id="262" r:id="rId6"/>
    <p:sldId id="263" r:id="rId7"/>
    <p:sldId id="264" r:id="rId8"/>
    <p:sldId id="259"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3C98D3"/>
    <a:srgbClr val="C0212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9753"/>
    <p:restoredTop sz="69757" autoAdjust="0"/>
  </p:normalViewPr>
  <p:slideViewPr>
    <p:cSldViewPr snapToGrid="0" snapToObjects="1">
      <p:cViewPr varScale="1">
        <p:scale>
          <a:sx n="84" d="100"/>
          <a:sy n="84" d="100"/>
        </p:scale>
        <p:origin x="-972" y="-84"/>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t" anchorCtr="0"/>
          <a:lstStyle>
            <a:lvl1pPr lvl="0">
              <a:spcBef>
                <a:spcPts val="0"/>
              </a:spcBef>
              <a:buChar char="●"/>
              <a:defRPr sz="1100"/>
            </a:lvl1pPr>
            <a:lvl2pPr lvl="1">
              <a:spcBef>
                <a:spcPts val="0"/>
              </a:spcBef>
              <a:buChar char="○"/>
              <a:defRPr sz="1100"/>
            </a:lvl2pPr>
            <a:lvl3pPr lvl="2">
              <a:spcBef>
                <a:spcPts val="0"/>
              </a:spcBef>
              <a:buChar char="■"/>
              <a:defRPr sz="1100"/>
            </a:lvl3pPr>
            <a:lvl4pPr lvl="3">
              <a:spcBef>
                <a:spcPts val="0"/>
              </a:spcBef>
              <a:buChar char="●"/>
              <a:defRPr sz="1100"/>
            </a:lvl4pPr>
            <a:lvl5pPr lvl="4">
              <a:spcBef>
                <a:spcPts val="0"/>
              </a:spcBef>
              <a:buChar char="○"/>
              <a:defRPr sz="1100"/>
            </a:lvl5pPr>
            <a:lvl6pPr lvl="5">
              <a:spcBef>
                <a:spcPts val="0"/>
              </a:spcBef>
              <a:buChar char="■"/>
              <a:defRPr sz="1100"/>
            </a:lvl6pPr>
            <a:lvl7pPr lvl="6">
              <a:spcBef>
                <a:spcPts val="0"/>
              </a:spcBef>
              <a:buChar char="●"/>
              <a:defRPr sz="1100"/>
            </a:lvl7pPr>
            <a:lvl8pPr lvl="7">
              <a:spcBef>
                <a:spcPts val="0"/>
              </a:spcBef>
              <a:buChar char="○"/>
              <a:defRPr sz="1100"/>
            </a:lvl8pPr>
            <a:lvl9pPr lvl="8">
              <a:spcBef>
                <a:spcPts val="0"/>
              </a:spcBef>
              <a:buChar char="■"/>
              <a:defRPr sz="1100"/>
            </a:lvl9pPr>
          </a:lstStyle>
          <a:p>
            <a:endParaRPr/>
          </a:p>
        </p:txBody>
      </p:sp>
    </p:spTree>
    <p:extLst>
      <p:ext uri="{BB962C8B-B14F-4D97-AF65-F5344CB8AC3E}">
        <p14:creationId xmlns:p14="http://schemas.microsoft.com/office/powerpoint/2010/main" xmlns="" val="973259416"/>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Shape 5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58" name="Shape 58"/>
          <p:cNvSpPr txBox="1">
            <a:spLocks noGrp="1"/>
          </p:cNvSpPr>
          <p:nvPr>
            <p:ph type="body" idx="1"/>
          </p:nvPr>
        </p:nvSpPr>
        <p:spPr>
          <a:xfrm>
            <a:off x="685799" y="4343399"/>
            <a:ext cx="5486399" cy="4114799"/>
          </a:xfrm>
          <a:prstGeom prst="rect">
            <a:avLst/>
          </a:prstGeom>
          <a:noFill/>
          <a:ln>
            <a:noFill/>
          </a:ln>
        </p:spPr>
        <p:txBody>
          <a:bodyPr wrap="square" lIns="91325" tIns="45650" rIns="91325" bIns="45650" anchor="t" anchorCtr="0">
            <a:noAutofit/>
          </a:bodyPr>
          <a:lstStyle/>
          <a:p>
            <a:pPr marL="0" marR="0" lvl="0" indent="0" algn="l" rtl="0">
              <a:spcBef>
                <a:spcPts val="0"/>
              </a:spcBef>
              <a:buClr>
                <a:schemeClr val="dk1"/>
              </a:buClr>
              <a:buFont typeface="Calibri"/>
              <a:buNone/>
            </a:pPr>
            <a:endParaRPr sz="1200" b="0" i="0" u="none" strike="noStrike" cap="none">
              <a:solidFill>
                <a:schemeClr val="dk1"/>
              </a:solidFill>
              <a:latin typeface="Calibri"/>
              <a:ea typeface="Calibri"/>
              <a:cs typeface="Calibri"/>
              <a:sym typeface="Calibri"/>
            </a:endParaRPr>
          </a:p>
        </p:txBody>
      </p:sp>
      <p:sp>
        <p:nvSpPr>
          <p:cNvPr id="59" name="Shape 59"/>
          <p:cNvSpPr txBox="1">
            <a:spLocks noGrp="1"/>
          </p:cNvSpPr>
          <p:nvPr>
            <p:ph type="sldNum" idx="12"/>
          </p:nvPr>
        </p:nvSpPr>
        <p:spPr>
          <a:xfrm>
            <a:off x="3884612" y="8685214"/>
            <a:ext cx="2971799" cy="457198"/>
          </a:xfrm>
          <a:prstGeom prst="rect">
            <a:avLst/>
          </a:prstGeom>
          <a:noFill/>
          <a:ln>
            <a:noFill/>
          </a:ln>
        </p:spPr>
        <p:txBody>
          <a:bodyPr wrap="square" lIns="91325" tIns="45650" rIns="91325" bIns="45650" anchor="b"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 sz="1200" b="0" i="0" u="none" strike="noStrike" cap="none">
                <a:solidFill>
                  <a:schemeClr val="dk1"/>
                </a:solidFill>
                <a:latin typeface="Calibri"/>
                <a:ea typeface="Calibri"/>
                <a:cs typeface="Calibri"/>
                <a:sym typeface="Calibri"/>
              </a:rPr>
              <a:pPr marL="0" marR="0" lvl="0" indent="0" algn="r" rtl="0">
                <a:lnSpc>
                  <a:spcPct val="100000"/>
                </a:lnSpc>
                <a:spcBef>
                  <a:spcPts val="0"/>
                </a:spcBef>
                <a:spcAft>
                  <a:spcPts val="0"/>
                </a:spcAft>
                <a:buClr>
                  <a:schemeClr val="dk1"/>
                </a:buClr>
                <a:buSzPct val="25000"/>
                <a:buFont typeface="Calibri"/>
                <a:buNone/>
              </a:pPr>
              <a:t>1</a:t>
            </a:fld>
            <a:endParaRPr lang="en"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Shape 7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76" name="Shape 76"/>
          <p:cNvSpPr txBox="1">
            <a:spLocks noGrp="1"/>
          </p:cNvSpPr>
          <p:nvPr>
            <p:ph type="body" idx="1"/>
          </p:nvPr>
        </p:nvSpPr>
        <p:spPr>
          <a:xfrm>
            <a:off x="685799" y="4343399"/>
            <a:ext cx="5486283" cy="4114918"/>
          </a:xfrm>
          <a:prstGeom prst="rect">
            <a:avLst/>
          </a:prstGeom>
          <a:noFill/>
          <a:ln>
            <a:noFill/>
          </a:ln>
        </p:spPr>
        <p:txBody>
          <a:bodyPr wrap="square" lIns="91325" tIns="45650" rIns="91325" bIns="45650" anchor="t" anchorCtr="0">
            <a:noAutofit/>
          </a:bodyPr>
          <a:lstStyle/>
          <a:p>
            <a:pPr marL="0" marR="0" lvl="0" indent="0" algn="l" rtl="0">
              <a:spcBef>
                <a:spcPts val="0"/>
              </a:spcBef>
              <a:buClr>
                <a:schemeClr val="dk1"/>
              </a:buClr>
              <a:buFont typeface="Calibri"/>
              <a:buNone/>
            </a:pPr>
            <a:endParaRPr sz="1200" b="0" i="0" u="none" strike="noStrike" cap="none">
              <a:solidFill>
                <a:schemeClr val="dk1"/>
              </a:solidFill>
              <a:latin typeface="Calibri"/>
              <a:ea typeface="Calibri"/>
              <a:cs typeface="Calibri"/>
              <a:sym typeface="Calibri"/>
            </a:endParaRPr>
          </a:p>
        </p:txBody>
      </p:sp>
      <p:sp>
        <p:nvSpPr>
          <p:cNvPr id="77" name="Shape 77"/>
          <p:cNvSpPr txBox="1">
            <a:spLocks noGrp="1"/>
          </p:cNvSpPr>
          <p:nvPr>
            <p:ph type="sldNum" idx="12"/>
          </p:nvPr>
        </p:nvSpPr>
        <p:spPr>
          <a:xfrm>
            <a:off x="3884612" y="8685214"/>
            <a:ext cx="2971760" cy="457082"/>
          </a:xfrm>
          <a:prstGeom prst="rect">
            <a:avLst/>
          </a:prstGeom>
          <a:noFill/>
          <a:ln>
            <a:noFill/>
          </a:ln>
        </p:spPr>
        <p:txBody>
          <a:bodyPr wrap="square" lIns="91325" tIns="45650" rIns="91325" bIns="45650" anchor="b"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 sz="1200" b="0" i="0" u="none" strike="noStrike" cap="none">
                <a:solidFill>
                  <a:schemeClr val="dk1"/>
                </a:solidFill>
                <a:latin typeface="Calibri"/>
                <a:ea typeface="Calibri"/>
                <a:cs typeface="Calibri"/>
                <a:sym typeface="Calibri"/>
              </a:rPr>
              <a:pPr marL="0" marR="0" lvl="0" indent="0" algn="r" rtl="0">
                <a:lnSpc>
                  <a:spcPct val="100000"/>
                </a:lnSpc>
                <a:spcBef>
                  <a:spcPts val="0"/>
                </a:spcBef>
                <a:spcAft>
                  <a:spcPts val="0"/>
                </a:spcAft>
                <a:buClr>
                  <a:schemeClr val="dk1"/>
                </a:buClr>
                <a:buSzPct val="25000"/>
                <a:buFont typeface="Calibri"/>
                <a:buNone/>
              </a:pPr>
              <a:t>2</a:t>
            </a:fld>
            <a:endParaRPr lang="en"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fontScale="92500" lnSpcReduction="10000"/>
          </a:bodyPr>
          <a:lstStyle/>
          <a:p>
            <a:pPr>
              <a:buNone/>
            </a:pPr>
            <a:r>
              <a:rPr lang="en-US" sz="3200" dirty="0" smtClean="0"/>
              <a:t>The United Nations</a:t>
            </a:r>
            <a:r>
              <a:rPr lang="en-US" sz="3200" baseline="0" dirty="0" smtClean="0"/>
              <a:t> has deemed the Zero Tolerance Policy as unconscionable, while the Amnesty International has associated it with torture. The US population has shown its contempt by holding a national wide protest against the separation of families at the boarders</a:t>
            </a:r>
            <a:endParaRPr lang="en-US" sz="3200" dirty="0" smtClean="0"/>
          </a:p>
          <a:p>
            <a:pPr>
              <a:buNone/>
            </a:pPr>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a:buNone/>
            </a:pPr>
            <a:r>
              <a:rPr lang="en-US" dirty="0" smtClean="0"/>
              <a:t>According</a:t>
            </a:r>
            <a:r>
              <a:rPr lang="en-US" baseline="0" dirty="0" smtClean="0"/>
              <a:t> to the immigrant law centre of Minnesota, (2018) the site of children crying in cages is disheartening. Their parents also, are in anguish as they plead with the judges who refuse to tell them of the whereabouts of their children. The case is even worse for mothers, who have to forcefully leave for their home country while leaving behind their dear children. Indeed, the separation of immigrants’ family is a demoralizing action that totally ignores the sacred bond between a parent and a child. It is a form of psychological torture for both the children and the parents (</a:t>
            </a:r>
            <a:r>
              <a:rPr lang="en-US" baseline="0" dirty="0" err="1" smtClean="0"/>
              <a:t>Mathema</a:t>
            </a:r>
            <a:r>
              <a:rPr lang="en-US" baseline="0" dirty="0" smtClean="0"/>
              <a:t>, 2018). </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lvl="1">
              <a:buNone/>
            </a:pPr>
            <a:r>
              <a:rPr lang="en-US" sz="1100" b="0" kern="1200" dirty="0" smtClean="0">
                <a:solidFill>
                  <a:schemeClr val="tx1"/>
                </a:solidFill>
                <a:latin typeface="+mn-lt"/>
                <a:ea typeface="+mn-ea"/>
                <a:cs typeface="+mn-cs"/>
              </a:rPr>
              <a:t>It is evident that Trump is not sorry</a:t>
            </a:r>
            <a:r>
              <a:rPr lang="en-US" sz="1100" b="0" kern="1200" baseline="0" dirty="0" smtClean="0">
                <a:solidFill>
                  <a:schemeClr val="tx1"/>
                </a:solidFill>
                <a:latin typeface="+mn-lt"/>
                <a:ea typeface="+mn-ea"/>
                <a:cs typeface="+mn-cs"/>
              </a:rPr>
              <a:t> for the separation of the immigrants’ families. As a matter of fact, his executive order to stop the separation was not out of will. On the contrary, Trump was acting due to the pressure put on him by the US, as well as the international community. It is clear from his </a:t>
            </a:r>
            <a:r>
              <a:rPr lang="en-US" sz="1100" b="0" kern="1200" dirty="0" smtClean="0">
                <a:solidFill>
                  <a:schemeClr val="tx1"/>
                </a:solidFill>
                <a:latin typeface="+mn-lt"/>
                <a:ea typeface="+mn-ea"/>
                <a:cs typeface="+mn-cs"/>
              </a:rPr>
              <a:t>anti-Latino and anti-immigrants deportation policies that Trump does not have the</a:t>
            </a:r>
            <a:r>
              <a:rPr lang="en-US" sz="1100" b="0" kern="1200" baseline="0" dirty="0" smtClean="0">
                <a:solidFill>
                  <a:schemeClr val="tx1"/>
                </a:solidFill>
                <a:latin typeface="+mn-lt"/>
                <a:ea typeface="+mn-ea"/>
                <a:cs typeface="+mn-cs"/>
              </a:rPr>
              <a:t> interest of the immigrant’s at heart. what an irony for a nation that has been historically recognized as a refuge for those running from danger at home? Will one man’s disdain for humanity turn the US into a global enemy, while the American citizens are more than willing to welcome and host the less fortunate? Indeed, we should all be aggressive against such barbaric and inhumane actions that could turn our nation into a global black sheep. For even as the separation has stopped for now, there are still loopholes that will lead to such barbaric and unlawful actions in the future.</a:t>
            </a:r>
            <a:endParaRPr lang="en-US" sz="1200" b="1" kern="1200" dirty="0" smtClean="0">
              <a:solidFill>
                <a:schemeClr val="tx1"/>
              </a:solidFill>
              <a:latin typeface="+mn-lt"/>
              <a:ea typeface="+mn-ea"/>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Shape 7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76" name="Shape 76"/>
          <p:cNvSpPr txBox="1">
            <a:spLocks noGrp="1"/>
          </p:cNvSpPr>
          <p:nvPr>
            <p:ph type="body" idx="1"/>
          </p:nvPr>
        </p:nvSpPr>
        <p:spPr>
          <a:xfrm>
            <a:off x="685799" y="4343399"/>
            <a:ext cx="5486283" cy="4114918"/>
          </a:xfrm>
          <a:prstGeom prst="rect">
            <a:avLst/>
          </a:prstGeom>
          <a:noFill/>
          <a:ln>
            <a:noFill/>
          </a:ln>
        </p:spPr>
        <p:txBody>
          <a:bodyPr wrap="square" lIns="91325" tIns="45650" rIns="91325" bIns="45650" anchor="t" anchorCtr="0">
            <a:noAutofit/>
          </a:bodyPr>
          <a:lstStyle/>
          <a:p>
            <a:pPr marL="0" marR="0" lvl="0" indent="0" algn="l" rtl="0">
              <a:spcBef>
                <a:spcPts val="0"/>
              </a:spcBef>
              <a:buClr>
                <a:schemeClr val="dk1"/>
              </a:buClr>
              <a:buFont typeface="Calibri"/>
              <a:buNone/>
            </a:pPr>
            <a:endParaRPr sz="1200" b="0" i="0" u="none" strike="noStrike" cap="none">
              <a:solidFill>
                <a:schemeClr val="dk1"/>
              </a:solidFill>
              <a:latin typeface="Calibri"/>
              <a:ea typeface="Calibri"/>
              <a:cs typeface="Calibri"/>
              <a:sym typeface="Calibri"/>
            </a:endParaRPr>
          </a:p>
        </p:txBody>
      </p:sp>
      <p:sp>
        <p:nvSpPr>
          <p:cNvPr id="77" name="Shape 77"/>
          <p:cNvSpPr txBox="1">
            <a:spLocks noGrp="1"/>
          </p:cNvSpPr>
          <p:nvPr>
            <p:ph type="sldNum" idx="12"/>
          </p:nvPr>
        </p:nvSpPr>
        <p:spPr>
          <a:xfrm>
            <a:off x="3884612" y="8685214"/>
            <a:ext cx="2971760" cy="457082"/>
          </a:xfrm>
          <a:prstGeom prst="rect">
            <a:avLst/>
          </a:prstGeom>
          <a:noFill/>
          <a:ln>
            <a:noFill/>
          </a:ln>
        </p:spPr>
        <p:txBody>
          <a:bodyPr wrap="square" lIns="91325" tIns="45650" rIns="91325" bIns="45650" anchor="b"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 sz="1200" b="0" i="0" u="none" strike="noStrike" cap="none">
                <a:solidFill>
                  <a:schemeClr val="dk1"/>
                </a:solidFill>
                <a:latin typeface="Calibri"/>
                <a:ea typeface="Calibri"/>
                <a:cs typeface="Calibri"/>
                <a:sym typeface="Calibri"/>
              </a:rPr>
              <a:pPr marL="0" marR="0" lvl="0" indent="0" algn="r" rtl="0">
                <a:lnSpc>
                  <a:spcPct val="100000"/>
                </a:lnSpc>
                <a:spcBef>
                  <a:spcPts val="0"/>
                </a:spcBef>
                <a:spcAft>
                  <a:spcPts val="0"/>
                </a:spcAft>
                <a:buClr>
                  <a:schemeClr val="dk1"/>
                </a:buClr>
                <a:buSzPct val="25000"/>
                <a:buFont typeface="Calibri"/>
                <a:buNone/>
              </a:pPr>
              <a:t>8</a:t>
            </a:fld>
            <a:endParaRPr lang="en" sz="1200" b="0" i="0" u="none" strike="noStrike" cap="none">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2343150"/>
            <a:ext cx="6172200" cy="142077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3752492"/>
            <a:ext cx="6172200" cy="10287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8050371" y="832948"/>
            <a:ext cx="1714500" cy="381000"/>
          </a:xfrm>
        </p:spPr>
        <p:txBody>
          <a:bodyPr/>
          <a:lstStyle/>
          <a:p>
            <a:fld id="{47C9B81F-C347-4BEF-BFDF-29C42F48304A}" type="datetimeFigureOut">
              <a:rPr lang="en-US" smtClean="0"/>
              <a:pPr/>
              <a:t>8/23/2018</a:t>
            </a:fld>
            <a:endParaRPr lang="en-US"/>
          </a:p>
        </p:txBody>
      </p:sp>
      <p:sp>
        <p:nvSpPr>
          <p:cNvPr id="17" name="Footer Placeholder 16"/>
          <p:cNvSpPr>
            <a:spLocks noGrp="1"/>
          </p:cNvSpPr>
          <p:nvPr>
            <p:ph type="ftr" sz="quarter" idx="11"/>
          </p:nvPr>
        </p:nvSpPr>
        <p:spPr bwMode="auto">
          <a:xfrm rot="5400000">
            <a:off x="7534469" y="3088246"/>
            <a:ext cx="2743200" cy="384048"/>
          </a:xfrm>
        </p:spPr>
        <p:txBody>
          <a:bodyPr/>
          <a:lstStyle/>
          <a:p>
            <a:endParaRPr lang="en-US"/>
          </a:p>
        </p:txBody>
      </p:sp>
      <p:sp>
        <p:nvSpPr>
          <p:cNvPr id="10" name="Rectangle 9"/>
          <p:cNvSpPr/>
          <p:nvPr/>
        </p:nvSpPr>
        <p:spPr bwMode="auto">
          <a:xfrm>
            <a:off x="381000" y="0"/>
            <a:ext cx="609600" cy="51435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51435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51435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51435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51435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51435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51435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51435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51435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51435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51435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2571750"/>
            <a:ext cx="1295400" cy="97155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3650064"/>
            <a:ext cx="641424" cy="481068"/>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4125474"/>
            <a:ext cx="137160" cy="10287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4341114"/>
            <a:ext cx="274320" cy="20574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3371850"/>
            <a:ext cx="365760" cy="27432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3696527"/>
            <a:ext cx="609600" cy="388143"/>
          </a:xfrm>
        </p:spPr>
        <p:txBody>
          <a:bodyPr/>
          <a:lstStyle/>
          <a:p>
            <a:pPr lvl="0" algn="r">
              <a:spcBef>
                <a:spcPts val="0"/>
              </a:spcBef>
              <a:buNone/>
            </a:pPr>
            <a:fld id="{00000000-1234-1234-1234-123412341234}" type="slidenum">
              <a:rPr lang="en" sz="1000" smtClean="0">
                <a:solidFill>
                  <a:schemeClr val="dk2"/>
                </a:solidFill>
              </a:rPr>
              <a:pPr lvl="0" algn="r">
                <a:spcBef>
                  <a:spcPts val="0"/>
                </a:spcBef>
                <a:buNone/>
              </a:pPr>
              <a:t>‹#›</a:t>
            </a:fld>
            <a:endParaRPr lang="en" sz="1000" dirty="0">
              <a:solidFill>
                <a:schemeClr val="dk2"/>
              </a:solidFill>
            </a:endParaRPr>
          </a:p>
        </p:txBody>
      </p:sp>
    </p:spTree>
  </p:cSld>
  <p:clrMapOvr>
    <a:overrideClrMapping bg1="lt1" tx1="dk1" bg2="lt2" tx2="dk2" accent1="accent1" accent2="accent2" accent3="accent3" accent4="accent4" accent5="accent5" accent6="accent6" hlink="hlink" folHlink="folHlink"/>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8/23/2018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pPr lvl="0" algn="r">
                <a:spcBef>
                  <a:spcPts val="0"/>
                </a:spcBef>
                <a:buNone/>
              </a:pPr>
              <a:t>‹#›</a:t>
            </a:fld>
            <a:endParaRPr lang="en" sz="1000" dirty="0">
              <a:solidFill>
                <a:schemeClr val="dk2"/>
              </a:solidFill>
            </a:endParaRPr>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1676400" cy="4388644"/>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8/23/2018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pPr lvl="0" algn="r">
                <a:spcBef>
                  <a:spcPts val="0"/>
                </a:spcBef>
                <a:buNone/>
              </a:pPr>
              <a:t>‹#›</a:t>
            </a:fld>
            <a:endParaRPr lang="en" sz="1000" dirty="0">
              <a:solidFill>
                <a:schemeClr val="dk2"/>
              </a:solidFill>
            </a:endParaRPr>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200150"/>
            <a:ext cx="7467600" cy="365531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endParaRPr lang="en-US"/>
          </a:p>
        </p:txBody>
      </p:sp>
      <p:sp>
        <p:nvSpPr>
          <p:cNvPr id="9" name="Slide Number Placeholder 8"/>
          <p:cNvSpPr>
            <a:spLocks noGrp="1"/>
          </p:cNvSpPr>
          <p:nvPr>
            <p:ph type="sldNum" sz="quarter" idx="15"/>
          </p:nvPr>
        </p:nvSpPr>
        <p:spPr/>
        <p:txBody>
          <a:bodyPr rtlCol="0"/>
          <a:lstStyle/>
          <a:p>
            <a:pPr marL="0" marR="0" lvl="0" indent="0" algn="r" rtl="0">
              <a:lnSpc>
                <a:spcPct val="100000"/>
              </a:lnSpc>
              <a:spcBef>
                <a:spcPts val="0"/>
              </a:spcBef>
              <a:spcAft>
                <a:spcPts val="0"/>
              </a:spcAft>
              <a:buClr>
                <a:srgbClr val="888888"/>
              </a:buClr>
              <a:buSzPct val="25000"/>
              <a:buFont typeface="Calibri"/>
              <a:buNone/>
            </a:pPr>
            <a:fld id="{00000000-1234-1234-1234-123412341234}" type="slidenum">
              <a:rPr lang="en" sz="1200" b="0" i="0" u="none" strike="noStrike" cap="none" smtClean="0">
                <a:solidFill>
                  <a:srgbClr val="888888"/>
                </a:solidFill>
                <a:latin typeface="Calibri"/>
                <a:ea typeface="Calibri"/>
                <a:cs typeface="Calibri"/>
                <a:sym typeface="Calibri"/>
              </a:rPr>
              <a:pPr marL="0" marR="0" lvl="0" indent="0" algn="r" rtl="0">
                <a:lnSpc>
                  <a:spcPct val="100000"/>
                </a:lnSpc>
                <a:spcBef>
                  <a:spcPts val="0"/>
                </a:spcBef>
                <a:spcAft>
                  <a:spcPts val="0"/>
                </a:spcAft>
                <a:buClr>
                  <a:srgbClr val="888888"/>
                </a:buClr>
                <a:buSzPct val="25000"/>
                <a:buFont typeface="Calibri"/>
                <a:buNone/>
              </a:pPr>
              <a:t>‹#›</a:t>
            </a:fld>
            <a:endParaRPr lang="en" sz="1200" b="0" i="0" u="none" strike="noStrike" cap="none" dirty="0">
              <a:solidFill>
                <a:srgbClr val="888888"/>
              </a:solidFill>
              <a:latin typeface="Calibri"/>
              <a:ea typeface="Calibri"/>
              <a:cs typeface="Calibri"/>
              <a:sym typeface="Calibri"/>
            </a:endParaRPr>
          </a:p>
        </p:txBody>
      </p:sp>
      <p:sp>
        <p:nvSpPr>
          <p:cNvPr id="10" name="Footer Placeholder 9"/>
          <p:cNvSpPr>
            <a:spLocks noGrp="1"/>
          </p:cNvSpPr>
          <p:nvPr>
            <p:ph type="ftr" sz="quarter" idx="16"/>
          </p:nvPr>
        </p:nvSpPr>
        <p:spPr/>
        <p:txBody>
          <a:bodyPr rtlCol="0"/>
          <a:lstStyle/>
          <a:p>
            <a:endParaRPr lang="en-US"/>
          </a:p>
        </p:txBody>
      </p:sp>
      <p:cxnSp>
        <p:nvCxnSpPr>
          <p:cNvPr id="11" name="Straight Connector 10"/>
          <p:cNvCxnSpPr/>
          <p:nvPr userDrawn="1"/>
        </p:nvCxnSpPr>
        <p:spPr>
          <a:xfrm>
            <a:off x="457200" y="1063228"/>
            <a:ext cx="8229598" cy="0"/>
          </a:xfrm>
          <a:prstGeom prst="line">
            <a:avLst/>
          </a:prstGeom>
          <a:ln w="19050">
            <a:solidFill>
              <a:srgbClr val="C02126"/>
            </a:solidFill>
          </a:ln>
        </p:spPr>
        <p:style>
          <a:lnRef idx="1">
            <a:schemeClr val="accent1"/>
          </a:lnRef>
          <a:fillRef idx="0">
            <a:schemeClr val="accent1"/>
          </a:fillRef>
          <a:effectRef idx="0">
            <a:schemeClr val="accent1"/>
          </a:effectRef>
          <a:fontRef idx="minor">
            <a:schemeClr val="tx1"/>
          </a:fontRef>
        </p:style>
      </p:cxnSp>
      <p:sp>
        <p:nvSpPr>
          <p:cNvPr id="12" name="Shape 80"/>
          <p:cNvSpPr/>
          <p:nvPr userDrawn="1"/>
        </p:nvSpPr>
        <p:spPr>
          <a:xfrm>
            <a:off x="1814433" y="381195"/>
            <a:ext cx="5518800" cy="392400"/>
          </a:xfrm>
          <a:prstGeom prst="rect">
            <a:avLst/>
          </a:prstGeom>
          <a:noFill/>
          <a:ln>
            <a:noFill/>
          </a:ln>
        </p:spPr>
        <p:txBody>
          <a:bodyPr wrap="square" lIns="91425" tIns="45700" rIns="91425" bIns="45700" anchor="t" anchorCtr="0">
            <a:noAutofit/>
          </a:bodyPr>
          <a:lstStyle/>
          <a:p>
            <a:pPr marL="0" marR="0" lvl="0" indent="0" algn="ctr" rtl="0">
              <a:lnSpc>
                <a:spcPct val="100000"/>
              </a:lnSpc>
              <a:spcBef>
                <a:spcPts val="0"/>
              </a:spcBef>
              <a:spcAft>
                <a:spcPts val="0"/>
              </a:spcAft>
              <a:buClr>
                <a:srgbClr val="D4000E"/>
              </a:buClr>
              <a:buSzPct val="25000"/>
              <a:buFont typeface="Century Gothic"/>
              <a:buNone/>
            </a:pPr>
            <a:endParaRPr lang="en" sz="3200" b="1" dirty="0">
              <a:solidFill>
                <a:srgbClr val="3C98D3"/>
              </a:solidFill>
              <a:latin typeface="Century Gothic"/>
              <a:ea typeface="Century Gothic"/>
              <a:cs typeface="Century Gothic"/>
              <a:sym typeface="Century Gothic"/>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171700"/>
            <a:ext cx="6172200" cy="1540193"/>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3757613"/>
            <a:ext cx="6172200" cy="10287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8049006" y="830199"/>
            <a:ext cx="1714500" cy="381000"/>
          </a:xfrm>
        </p:spPr>
        <p:txBody>
          <a:bodyPr/>
          <a:lstStyle/>
          <a:p>
            <a:fld id="{47C9B81F-C347-4BEF-BFDF-29C42F48304A}" type="datetimeFigureOut">
              <a:rPr lang="en-US" smtClean="0"/>
              <a:pPr/>
              <a:t>8/23/2018</a:t>
            </a:fld>
            <a:endParaRPr lang="en-US"/>
          </a:p>
        </p:txBody>
      </p:sp>
      <p:sp>
        <p:nvSpPr>
          <p:cNvPr id="5" name="Footer Placeholder 4"/>
          <p:cNvSpPr>
            <a:spLocks noGrp="1"/>
          </p:cNvSpPr>
          <p:nvPr>
            <p:ph type="ftr" sz="quarter" idx="11"/>
          </p:nvPr>
        </p:nvSpPr>
        <p:spPr bwMode="auto">
          <a:xfrm rot="5400000">
            <a:off x="7534656" y="3086100"/>
            <a:ext cx="2743200" cy="384048"/>
          </a:xfrm>
        </p:spPr>
        <p:txBody>
          <a:bodyPr/>
          <a:lstStyle/>
          <a:p>
            <a:endParaRPr lang="en-US"/>
          </a:p>
        </p:txBody>
      </p:sp>
      <p:sp>
        <p:nvSpPr>
          <p:cNvPr id="9" name="Rectangle 8"/>
          <p:cNvSpPr/>
          <p:nvPr/>
        </p:nvSpPr>
        <p:spPr bwMode="auto">
          <a:xfrm>
            <a:off x="381000" y="0"/>
            <a:ext cx="609600" cy="51435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51435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51435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51435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51435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51435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51435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51435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51435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51435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2571750"/>
            <a:ext cx="1295400" cy="97155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3650064"/>
            <a:ext cx="641424" cy="481068"/>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4125474"/>
            <a:ext cx="137160" cy="10287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4343400"/>
            <a:ext cx="274320" cy="20574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3359916"/>
            <a:ext cx="365760" cy="27432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51435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3696527"/>
            <a:ext cx="609600" cy="388143"/>
          </a:xfrm>
        </p:spPr>
        <p:txBody>
          <a:bodyPr/>
          <a:lstStyle/>
          <a:p>
            <a:pPr lvl="0" algn="r">
              <a:spcBef>
                <a:spcPts val="0"/>
              </a:spcBef>
              <a:buNone/>
            </a:pPr>
            <a:fld id="{00000000-1234-1234-1234-123412341234}" type="slidenum">
              <a:rPr lang="en" sz="1000" smtClean="0">
                <a:solidFill>
                  <a:schemeClr val="dk2"/>
                </a:solidFill>
              </a:rPr>
              <a:pPr lvl="0" algn="r">
                <a:spcBef>
                  <a:spcPts val="0"/>
                </a:spcBef>
                <a:buNone/>
              </a:pPr>
              <a:t>‹#›</a:t>
            </a:fld>
            <a:endParaRPr lang="en" sz="1000" dirty="0">
              <a:solidFill>
                <a:schemeClr val="dk2"/>
              </a:solidFill>
            </a:endParaRPr>
          </a:p>
        </p:txBody>
      </p:sp>
    </p:spTree>
  </p:cSld>
  <p:clrMapOvr>
    <a:overrideClrMapping bg1="dk1" tx1="lt1" bg2="dk2" tx2="lt2" accent1="accent1" accent2="accent2" accent3="accent3" accent4="accent4" accent5="accent5" accent6="accent6" hlink="hlink" folHlink="folHlink"/>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pPr/>
              <a:t>8/23/2018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pPr lvl="0" algn="r">
                <a:spcBef>
                  <a:spcPts val="0"/>
                </a:spcBef>
                <a:buNone/>
              </a:pPr>
              <a:t>‹#›</a:t>
            </a:fld>
            <a:endParaRPr lang="en" sz="1000" dirty="0">
              <a:solidFill>
                <a:schemeClr val="dk2"/>
              </a:solidFill>
            </a:endParaRPr>
          </a:p>
        </p:txBody>
      </p:sp>
      <p:sp>
        <p:nvSpPr>
          <p:cNvPr id="9" name="Content Placeholder 8"/>
          <p:cNvSpPr>
            <a:spLocks noGrp="1"/>
          </p:cNvSpPr>
          <p:nvPr>
            <p:ph sz="quarter" idx="1"/>
          </p:nvPr>
        </p:nvSpPr>
        <p:spPr>
          <a:xfrm>
            <a:off x="457200" y="1200150"/>
            <a:ext cx="3657600" cy="3429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200150"/>
            <a:ext cx="3657600" cy="3429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8"/>
            <a:ext cx="7543800" cy="85725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47C9B81F-C347-4BEF-BFDF-29C42F48304A}" type="datetimeFigureOut">
              <a:rPr lang="en-US" smtClean="0"/>
              <a:pPr/>
              <a:t>8/23/2018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pPr lvl="0" algn="r">
                <a:spcBef>
                  <a:spcPts val="0"/>
                </a:spcBef>
                <a:buNone/>
              </a:pPr>
              <a:t>‹#›</a:t>
            </a:fld>
            <a:endParaRPr lang="en" sz="1000" dirty="0">
              <a:solidFill>
                <a:schemeClr val="dk2"/>
              </a:solidFill>
            </a:endParaRPr>
          </a:p>
        </p:txBody>
      </p:sp>
      <p:sp>
        <p:nvSpPr>
          <p:cNvPr id="11" name="Content Placeholder 10"/>
          <p:cNvSpPr>
            <a:spLocks noGrp="1"/>
          </p:cNvSpPr>
          <p:nvPr>
            <p:ph sz="quarter" idx="2"/>
          </p:nvPr>
        </p:nvSpPr>
        <p:spPr>
          <a:xfrm>
            <a:off x="457200" y="1771650"/>
            <a:ext cx="3657600" cy="291465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1771650"/>
            <a:ext cx="3657600" cy="291465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177290"/>
            <a:ext cx="3657600" cy="493776"/>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177290"/>
            <a:ext cx="3657600" cy="493776"/>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47C9B81F-C347-4BEF-BFDF-29C42F48304A}" type="datetimeFigureOut">
              <a:rPr lang="en-US" smtClean="0"/>
              <a:pPr/>
              <a:t>8/23/2018</a:t>
            </a:fld>
            <a:endParaRPr lang="en-US"/>
          </a:p>
        </p:txBody>
      </p:sp>
      <p:sp>
        <p:nvSpPr>
          <p:cNvPr id="7" name="Slide Number Placeholder 6"/>
          <p:cNvSpPr>
            <a:spLocks noGrp="1"/>
          </p:cNvSpPr>
          <p:nvPr>
            <p:ph type="sldNum" sz="quarter" idx="11"/>
          </p:nvPr>
        </p:nvSpPr>
        <p:spPr/>
        <p:txBody>
          <a:bodyPr rtlCol="0"/>
          <a:lstStyle/>
          <a:p>
            <a:pPr lvl="0" algn="r">
              <a:spcBef>
                <a:spcPts val="0"/>
              </a:spcBef>
              <a:buNone/>
            </a:pPr>
            <a:fld id="{00000000-1234-1234-1234-123412341234}" type="slidenum">
              <a:rPr lang="en" sz="1000" smtClean="0">
                <a:solidFill>
                  <a:schemeClr val="dk2"/>
                </a:solidFill>
              </a:rPr>
              <a:pPr lvl="0" algn="r">
                <a:spcBef>
                  <a:spcPts val="0"/>
                </a:spcBef>
                <a:buNone/>
              </a:pPr>
              <a:t>‹#›</a:t>
            </a:fld>
            <a:endParaRPr lang="en" sz="1000" dirty="0">
              <a:solidFill>
                <a:schemeClr val="dk2"/>
              </a:solidFill>
            </a:endParaRPr>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9B81F-C347-4BEF-BFDF-29C42F48304A}" type="datetimeFigureOut">
              <a:rPr lang="en-US" smtClean="0"/>
              <a:pPr/>
              <a:t>8/23/2018</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pPr lvl="0" algn="r">
                <a:spcBef>
                  <a:spcPts val="0"/>
                </a:spcBef>
                <a:buNone/>
              </a:pPr>
              <a:t>‹#›</a:t>
            </a:fld>
            <a:endParaRPr lang="en" sz="1000" dirty="0">
              <a:solidFill>
                <a:schemeClr val="dk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51435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4160520" y="2343150"/>
            <a:ext cx="473202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05740"/>
            <a:ext cx="1527048" cy="373761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51435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51435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51435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51435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51435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4286250"/>
            <a:ext cx="548640" cy="41148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05740"/>
            <a:ext cx="5638800" cy="4745736"/>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47C9B81F-C347-4BEF-BFDF-29C42F48304A}" type="datetimeFigureOut">
              <a:rPr lang="en-US" smtClean="0"/>
              <a:pPr/>
              <a:t>8/23/2018</a:t>
            </a:fld>
            <a:endParaRPr lang="en-US"/>
          </a:p>
        </p:txBody>
      </p:sp>
      <p:sp>
        <p:nvSpPr>
          <p:cNvPr id="22" name="Slide Number Placeholder 21"/>
          <p:cNvSpPr>
            <a:spLocks noGrp="1"/>
          </p:cNvSpPr>
          <p:nvPr>
            <p:ph type="sldNum" sz="quarter" idx="15"/>
          </p:nvPr>
        </p:nvSpPr>
        <p:spPr/>
        <p:txBody>
          <a:bodyPr rtlCol="0"/>
          <a:lstStyle/>
          <a:p>
            <a:pPr lvl="0" algn="r">
              <a:spcBef>
                <a:spcPts val="0"/>
              </a:spcBef>
              <a:buNone/>
            </a:pPr>
            <a:fld id="{00000000-1234-1234-1234-123412341234}" type="slidenum">
              <a:rPr lang="en" sz="1000" smtClean="0">
                <a:solidFill>
                  <a:schemeClr val="dk2"/>
                </a:solidFill>
              </a:rPr>
              <a:pPr lvl="0" algn="r">
                <a:spcBef>
                  <a:spcPts val="0"/>
                </a:spcBef>
                <a:buNone/>
              </a:pPr>
              <a:t>‹#›</a:t>
            </a:fld>
            <a:endParaRPr lang="en" sz="1000" dirty="0">
              <a:solidFill>
                <a:schemeClr val="dk2"/>
              </a:solidFill>
            </a:endParaRPr>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51435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4286250"/>
            <a:ext cx="548640" cy="41148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4138803" y="2343150"/>
            <a:ext cx="473202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51435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198596"/>
            <a:ext cx="1524000" cy="3717036"/>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51435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51435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51435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51435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51435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47C9B81F-C347-4BEF-BFDF-29C42F48304A}" type="datetimeFigureOut">
              <a:rPr lang="en-US" smtClean="0"/>
              <a:pPr/>
              <a:t>8/23/2018</a:t>
            </a:fld>
            <a:endParaRPr lang="en-US"/>
          </a:p>
        </p:txBody>
      </p:sp>
      <p:sp>
        <p:nvSpPr>
          <p:cNvPr id="18" name="Slide Number Placeholder 17"/>
          <p:cNvSpPr>
            <a:spLocks noGrp="1"/>
          </p:cNvSpPr>
          <p:nvPr>
            <p:ph type="sldNum" sz="quarter" idx="11"/>
          </p:nvPr>
        </p:nvSpPr>
        <p:spPr/>
        <p:txBody>
          <a:bodyPr rtlCol="0"/>
          <a:lstStyle/>
          <a:p>
            <a:pPr lvl="0" algn="r">
              <a:spcBef>
                <a:spcPts val="0"/>
              </a:spcBef>
              <a:buNone/>
            </a:pPr>
            <a:fld id="{00000000-1234-1234-1234-123412341234}" type="slidenum">
              <a:rPr lang="en" sz="1000" smtClean="0">
                <a:solidFill>
                  <a:schemeClr val="dk2"/>
                </a:solidFill>
              </a:rPr>
              <a:pPr lvl="0" algn="r">
                <a:spcBef>
                  <a:spcPts val="0"/>
                </a:spcBef>
                <a:buNone/>
              </a:pPr>
              <a:t>‹#›</a:t>
            </a:fld>
            <a:endParaRPr lang="en" sz="1000" dirty="0">
              <a:solidFill>
                <a:schemeClr val="dk2"/>
              </a:solidFill>
            </a:endParaRPr>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51435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05979"/>
            <a:ext cx="7467600" cy="85725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00150"/>
            <a:ext cx="7467600" cy="3655314"/>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840980" y="763382"/>
            <a:ext cx="1508760" cy="384048"/>
          </a:xfrm>
          <a:prstGeom prst="rect">
            <a:avLst/>
          </a:prstGeom>
        </p:spPr>
        <p:txBody>
          <a:bodyPr vert="horz" anchor="ctr" anchorCtr="0"/>
          <a:lstStyle>
            <a:lvl1pPr algn="r" eaLnBrk="1" latinLnBrk="0" hangingPunct="1">
              <a:defRPr kumimoji="0" sz="1200">
                <a:solidFill>
                  <a:schemeClr val="tx2"/>
                </a:solidFill>
              </a:defRPr>
            </a:lvl1pPr>
          </a:lstStyle>
          <a:p>
            <a:fld id="{47C9B81F-C347-4BEF-BFDF-29C42F48304A}" type="datetimeFigureOut">
              <a:rPr lang="en-US" smtClean="0"/>
              <a:pPr/>
              <a:t>8/23/2018</a:t>
            </a:fld>
            <a:endParaRPr lang="en-US" dirty="0">
              <a:solidFill>
                <a:schemeClr val="tx2">
                  <a:shade val="90000"/>
                </a:schemeClr>
              </a:solidFill>
            </a:endParaRPr>
          </a:p>
        </p:txBody>
      </p:sp>
      <p:sp>
        <p:nvSpPr>
          <p:cNvPr id="3" name="Footer Placeholder 2"/>
          <p:cNvSpPr>
            <a:spLocks noGrp="1"/>
          </p:cNvSpPr>
          <p:nvPr>
            <p:ph type="ftr" sz="quarter" idx="3"/>
          </p:nvPr>
        </p:nvSpPr>
        <p:spPr>
          <a:xfrm rot="5400000">
            <a:off x="7390236" y="2757210"/>
            <a:ext cx="24003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51435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51435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51435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51435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4286250"/>
            <a:ext cx="548640" cy="41148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4300538"/>
            <a:ext cx="609600" cy="390906"/>
          </a:xfrm>
          <a:prstGeom prst="rect">
            <a:avLst/>
          </a:prstGeom>
        </p:spPr>
        <p:txBody>
          <a:bodyPr vert="horz" anchor="ctr"/>
          <a:lstStyle>
            <a:lvl1pPr algn="ctr" eaLnBrk="1" latinLnBrk="0" hangingPunct="1">
              <a:defRPr kumimoji="0" sz="1400" b="1">
                <a:solidFill>
                  <a:srgbClr val="FFFFFF"/>
                </a:solidFill>
              </a:defRPr>
            </a:lvl1pPr>
          </a:lstStyle>
          <a:p>
            <a:pPr lvl="0" algn="r">
              <a:spcBef>
                <a:spcPts val="0"/>
              </a:spcBef>
              <a:buNone/>
            </a:pPr>
            <a:fld id="{00000000-1234-1234-1234-123412341234}" type="slidenum">
              <a:rPr lang="en" sz="1000" smtClean="0">
                <a:solidFill>
                  <a:schemeClr val="dk2"/>
                </a:solidFill>
              </a:rPr>
              <a:pPr lvl="0" algn="r">
                <a:spcBef>
                  <a:spcPts val="0"/>
                </a:spcBef>
                <a:buNone/>
              </a:pPr>
              <a:t>‹#›</a:t>
            </a:fld>
            <a:endParaRPr lang="en" sz="1000" dirty="0">
              <a:solidFill>
                <a:schemeClr val="dk2"/>
              </a:solidFill>
            </a:endParaRPr>
          </a:p>
        </p:txBody>
      </p:sp>
      <p:pic>
        <p:nvPicPr>
          <p:cNvPr id="15" name="Picture 14"/>
          <p:cNvPicPr>
            <a:picLocks noChangeAspect="1"/>
          </p:cNvPicPr>
          <p:nvPr userDrawn="1"/>
        </p:nvPicPr>
        <p:blipFill>
          <a:blip r:embed="rId13">
            <a:extLst>
              <a:ext uri="{28A0092B-C50C-407E-A947-70E740481C1C}">
                <a14:useLocalDpi xmlns:a14="http://schemas.microsoft.com/office/drawing/2010/main" xmlns="" val="0"/>
              </a:ext>
            </a:extLst>
          </a:blip>
          <a:stretch>
            <a:fillRect/>
          </a:stretch>
        </p:blipFill>
        <p:spPr>
          <a:xfrm>
            <a:off x="311700" y="4663217"/>
            <a:ext cx="1001052" cy="228600"/>
          </a:xfrm>
          <a:prstGeom prst="rect">
            <a:avLst/>
          </a:prstGeom>
        </p:spPr>
      </p:pic>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ilcm.org/latest-news/free-the-children-keep-families-together/"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https://www.tides.org/accelerating-social-change/keeping-families-together-immigration/" TargetMode="External"/><Relationship Id="rId4" Type="http://schemas.openxmlformats.org/officeDocument/2006/relationships/hyperlink" Target="https://www.americanprogress.org/issues/immigration/reports/2017/03/16/428335/keeping-families-togethe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2" name="Shape 62"/>
          <p:cNvSpPr txBox="1">
            <a:spLocks noGrp="1"/>
          </p:cNvSpPr>
          <p:nvPr>
            <p:ph type="ctrTitle"/>
          </p:nvPr>
        </p:nvSpPr>
        <p:spPr>
          <a:xfrm>
            <a:off x="135467" y="1207911"/>
            <a:ext cx="8274261" cy="2009422"/>
          </a:xfrm>
          <a:prstGeom prst="rect">
            <a:avLst/>
          </a:prstGeom>
          <a:noFill/>
          <a:ln>
            <a:noFill/>
          </a:ln>
        </p:spPr>
        <p:txBody>
          <a:bodyPr wrap="square" lIns="91425" tIns="45700" rIns="91425" bIns="45700" anchor="ctr" anchorCtr="0">
            <a:noAutofit/>
          </a:bodyPr>
          <a:lstStyle/>
          <a:p>
            <a:pPr algn="r">
              <a:buClr>
                <a:srgbClr val="D4000E"/>
              </a:buClr>
              <a:buSzPct val="25000"/>
            </a:pPr>
            <a:r>
              <a:rPr lang="en-US" sz="2800" dirty="0" smtClean="0"/>
              <a:t>T</a:t>
            </a:r>
            <a:r>
              <a:rPr lang="en-US" sz="2800" dirty="0" smtClean="0"/>
              <a:t>he </a:t>
            </a:r>
            <a:r>
              <a:rPr lang="en-US" sz="2800" dirty="0" smtClean="0"/>
              <a:t>F</a:t>
            </a:r>
            <a:r>
              <a:rPr lang="en-US" sz="2800" dirty="0" smtClean="0"/>
              <a:t>ate of Immigrants’ Families Under the US Immigration Policies</a:t>
            </a:r>
            <a:r>
              <a:rPr lang="en-US" sz="4400" dirty="0" smtClean="0"/>
              <a:t/>
            </a:r>
            <a:br>
              <a:rPr lang="en-US" sz="4400" dirty="0" smtClean="0"/>
            </a:br>
            <a:endParaRPr lang="en" sz="4400" b="1" dirty="0">
              <a:solidFill>
                <a:srgbClr val="3C98D3"/>
              </a:solidFill>
              <a:latin typeface="Calibri" charset="0"/>
              <a:ea typeface="Calibri" charset="0"/>
              <a:cs typeface="Calibri" charset="0"/>
              <a:sym typeface="Century Gothic"/>
            </a:endParaRPr>
          </a:p>
        </p:txBody>
      </p:sp>
      <p:sp>
        <p:nvSpPr>
          <p:cNvPr id="63" name="Shape 63"/>
          <p:cNvSpPr txBox="1"/>
          <p:nvPr/>
        </p:nvSpPr>
        <p:spPr>
          <a:xfrm>
            <a:off x="0" y="2366032"/>
            <a:ext cx="8157900" cy="581622"/>
          </a:xfrm>
          <a:prstGeom prst="rect">
            <a:avLst/>
          </a:prstGeom>
          <a:noFill/>
          <a:ln>
            <a:noFill/>
          </a:ln>
        </p:spPr>
        <p:txBody>
          <a:bodyPr wrap="square" lIns="91425" tIns="45700" rIns="91425" bIns="45700" anchor="ctr" anchorCtr="0">
            <a:noAutofit/>
          </a:bodyPr>
          <a:lstStyle/>
          <a:p>
            <a:pPr marL="0" marR="0" lvl="0" indent="0" algn="r" rtl="0">
              <a:lnSpc>
                <a:spcPct val="100000"/>
              </a:lnSpc>
              <a:spcBef>
                <a:spcPts val="0"/>
              </a:spcBef>
              <a:spcAft>
                <a:spcPts val="0"/>
              </a:spcAft>
              <a:buClr>
                <a:schemeClr val="dk1"/>
              </a:buClr>
              <a:buSzPct val="25000"/>
              <a:buFont typeface="Century Gothic"/>
              <a:buNone/>
            </a:pPr>
            <a:r>
              <a:rPr lang="en" sz="3000" dirty="0">
                <a:solidFill>
                  <a:srgbClr val="C02126"/>
                </a:solidFill>
                <a:latin typeface="Calibri" charset="0"/>
                <a:ea typeface="Calibri" charset="0"/>
                <a:cs typeface="Calibri" charset="0"/>
                <a:sym typeface="Century Gothic"/>
              </a:rPr>
              <a:t>[Name</a:t>
            </a:r>
            <a:r>
              <a:rPr lang="en-US" sz="3000" dirty="0">
                <a:solidFill>
                  <a:srgbClr val="C02126"/>
                </a:solidFill>
                <a:latin typeface="Calibri" charset="0"/>
                <a:ea typeface="Calibri" charset="0"/>
                <a:cs typeface="Calibri" charset="0"/>
                <a:sym typeface="Century Gothic"/>
              </a:rPr>
              <a:t>, Date</a:t>
            </a:r>
            <a:r>
              <a:rPr lang="en" sz="3000" dirty="0">
                <a:solidFill>
                  <a:srgbClr val="C02126"/>
                </a:solidFill>
                <a:latin typeface="Calibri" charset="0"/>
                <a:ea typeface="Calibri" charset="0"/>
                <a:cs typeface="Calibri" charset="0"/>
                <a:sym typeface="Century Gothic"/>
              </a:rPr>
              <a:t>]</a:t>
            </a:r>
          </a:p>
        </p:txBody>
      </p:sp>
      <p:cxnSp>
        <p:nvCxnSpPr>
          <p:cNvPr id="64" name="Shape 64"/>
          <p:cNvCxnSpPr/>
          <p:nvPr/>
        </p:nvCxnSpPr>
        <p:spPr>
          <a:xfrm flipH="1" flipV="1">
            <a:off x="8409728" y="1835503"/>
            <a:ext cx="11258" cy="1112151"/>
          </a:xfrm>
          <a:prstGeom prst="straightConnector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80" name="Shape 80"/>
          <p:cNvSpPr/>
          <p:nvPr/>
        </p:nvSpPr>
        <p:spPr>
          <a:xfrm>
            <a:off x="1814433" y="253600"/>
            <a:ext cx="5518800" cy="392400"/>
          </a:xfrm>
          <a:prstGeom prst="rect">
            <a:avLst/>
          </a:prstGeom>
          <a:noFill/>
          <a:ln>
            <a:noFill/>
          </a:ln>
        </p:spPr>
        <p:txBody>
          <a:bodyPr wrap="square" lIns="91425" tIns="45700" rIns="91425" bIns="45700" anchor="t" anchorCtr="0">
            <a:noAutofit/>
          </a:bodyPr>
          <a:lstStyle/>
          <a:p>
            <a:pPr marL="0" marR="0" lvl="0" indent="0" algn="ctr" rtl="0">
              <a:lnSpc>
                <a:spcPct val="100000"/>
              </a:lnSpc>
              <a:spcBef>
                <a:spcPts val="0"/>
              </a:spcBef>
              <a:spcAft>
                <a:spcPts val="0"/>
              </a:spcAft>
              <a:buClr>
                <a:srgbClr val="D4000E"/>
              </a:buClr>
              <a:buSzPct val="25000"/>
              <a:buFont typeface="Century Gothic"/>
              <a:buNone/>
            </a:pPr>
            <a:r>
              <a:rPr lang="en-US" sz="4400" dirty="0" smtClean="0">
                <a:solidFill>
                  <a:srgbClr val="3C98D3"/>
                </a:solidFill>
                <a:latin typeface="Calibri" charset="0"/>
                <a:ea typeface="Calibri" charset="0"/>
                <a:cs typeface="Calibri" charset="0"/>
                <a:sym typeface="Century Gothic"/>
              </a:rPr>
              <a:t>I</a:t>
            </a:r>
            <a:r>
              <a:rPr lang="en-US" sz="4400" dirty="0" smtClean="0">
                <a:solidFill>
                  <a:srgbClr val="3C98D3"/>
                </a:solidFill>
                <a:latin typeface="Calibri" charset="0"/>
                <a:ea typeface="Calibri" charset="0"/>
                <a:cs typeface="Calibri" charset="0"/>
                <a:sym typeface="Century Gothic"/>
              </a:rPr>
              <a:t>ntroduction</a:t>
            </a:r>
            <a:endParaRPr lang="en" sz="4400" dirty="0">
              <a:solidFill>
                <a:srgbClr val="3C98D3"/>
              </a:solidFill>
              <a:latin typeface="Calibri" charset="0"/>
              <a:ea typeface="Calibri" charset="0"/>
              <a:cs typeface="Calibri" charset="0"/>
              <a:sym typeface="Century Gothic"/>
            </a:endParaRPr>
          </a:p>
        </p:txBody>
      </p:sp>
      <p:sp>
        <p:nvSpPr>
          <p:cNvPr id="81" name="Shape 81"/>
          <p:cNvSpPr txBox="1"/>
          <p:nvPr/>
        </p:nvSpPr>
        <p:spPr>
          <a:xfrm>
            <a:off x="9899200" y="3009092"/>
            <a:ext cx="184800" cy="276975"/>
          </a:xfrm>
          <a:prstGeom prst="rect">
            <a:avLst/>
          </a:prstGeom>
          <a:noFill/>
          <a:ln>
            <a:noFill/>
          </a:ln>
        </p:spPr>
        <p:txBody>
          <a:bodyPr wrap="square" lIns="91425" tIns="45700" rIns="91425" bIns="45700" anchor="t" anchorCtr="0">
            <a:noAutofit/>
          </a:bodyPr>
          <a:lstStyle/>
          <a:p>
            <a:pPr marL="0" marR="0" lvl="0" indent="0" algn="l" rtl="0">
              <a:lnSpc>
                <a:spcPct val="100000"/>
              </a:lnSpc>
              <a:spcBef>
                <a:spcPts val="0"/>
              </a:spcBef>
              <a:spcAft>
                <a:spcPts val="0"/>
              </a:spcAft>
              <a:buClr>
                <a:srgbClr val="000000"/>
              </a:buClr>
              <a:buFont typeface="Arial"/>
              <a:buNone/>
            </a:pPr>
            <a:endParaRPr sz="1800" b="0" i="0" u="none" strike="noStrike" cap="none">
              <a:solidFill>
                <a:schemeClr val="dk1"/>
              </a:solidFill>
              <a:latin typeface="Calibri"/>
              <a:ea typeface="Calibri"/>
              <a:cs typeface="Calibri"/>
              <a:sym typeface="Calibri"/>
            </a:endParaRPr>
          </a:p>
        </p:txBody>
      </p:sp>
      <p:sp>
        <p:nvSpPr>
          <p:cNvPr id="82" name="Shape 82"/>
          <p:cNvSpPr txBox="1"/>
          <p:nvPr/>
        </p:nvSpPr>
        <p:spPr>
          <a:xfrm>
            <a:off x="818365" y="1276709"/>
            <a:ext cx="7686900" cy="3295291"/>
          </a:xfrm>
          <a:prstGeom prst="rect">
            <a:avLst/>
          </a:prstGeom>
          <a:noFill/>
          <a:ln>
            <a:noFill/>
          </a:ln>
        </p:spPr>
        <p:txBody>
          <a:bodyPr wrap="square" lIns="91425" tIns="45700" rIns="91425" bIns="45700" anchor="t" anchorCtr="0">
            <a:noAutofit/>
          </a:bodyPr>
          <a:lstStyle/>
          <a:p>
            <a:pPr lvl="1" fontAlgn="base"/>
            <a:r>
              <a:rPr lang="en-US" sz="1800" dirty="0" smtClean="0"/>
              <a:t>In </a:t>
            </a:r>
            <a:r>
              <a:rPr lang="en-US" sz="1800" dirty="0" smtClean="0"/>
              <a:t>the American dream, our founding fathers visualized a nation where everybody would be somebody, regardless of their ethnic backgrounds. However, the separation of immigrants’ families indicates that this dream is only for a chosen few.</a:t>
            </a:r>
          </a:p>
          <a:p>
            <a:pPr lvl="1" fontAlgn="base"/>
            <a:r>
              <a:rPr lang="en-US" sz="1800" dirty="0" smtClean="0"/>
              <a:t>E</a:t>
            </a:r>
            <a:r>
              <a:rPr lang="en-US" sz="1800" dirty="0" smtClean="0"/>
              <a:t>veryone </a:t>
            </a:r>
            <a:r>
              <a:rPr lang="en-US" sz="1800" dirty="0" smtClean="0"/>
              <a:t>can agree that a family acts as a source of refuge and comfort especially in times of trouble. It is therefore unfortunate that the US; which prides itself as an endorser of  individual human rights could separate the immigrants children from their families, albeit their already vulnerable status</a:t>
            </a:r>
            <a:r>
              <a:rPr lang="en-US" sz="1800" dirty="0" smtClean="0"/>
              <a:t>.</a:t>
            </a:r>
          </a:p>
          <a:p>
            <a:pPr lvl="1" fontAlgn="base"/>
            <a:r>
              <a:rPr lang="en-US" sz="1800" dirty="0" smtClean="0"/>
              <a:t>Indeed, the zero tolerant policy has contributed to the suffering of many children after their separation form their parents.</a:t>
            </a:r>
            <a:endParaRPr lang="en-US" sz="1800" dirty="0" smtClean="0"/>
          </a:p>
        </p:txBody>
      </p:sp>
      <p:sp>
        <p:nvSpPr>
          <p:cNvPr id="2" name="Slide Number Placeholder 1"/>
          <p:cNvSpPr>
            <a:spLocks noGrp="1"/>
          </p:cNvSpPr>
          <p:nvPr>
            <p:ph type="sldNum" sz="quarter" idx="15"/>
          </p:nvPr>
        </p:nvSpPr>
        <p:spPr/>
        <p:txBody>
          <a:bodyPr/>
          <a:lstStyle/>
          <a:p>
            <a:pPr marL="0" marR="0" lvl="0" indent="0" algn="r" rtl="0">
              <a:lnSpc>
                <a:spcPct val="100000"/>
              </a:lnSpc>
              <a:spcBef>
                <a:spcPts val="0"/>
              </a:spcBef>
              <a:spcAft>
                <a:spcPts val="0"/>
              </a:spcAft>
              <a:buClr>
                <a:srgbClr val="888888"/>
              </a:buClr>
              <a:buSzPct val="25000"/>
              <a:buFont typeface="Calibri"/>
              <a:buNone/>
            </a:pPr>
            <a:fld id="{00000000-1234-1234-1234-123412341234}" type="slidenum">
              <a:rPr lang="en" sz="1200" b="0" i="0" u="none" strike="noStrike" cap="none" smtClean="0">
                <a:solidFill>
                  <a:srgbClr val="888888"/>
                </a:solidFill>
                <a:latin typeface="Calibri"/>
                <a:ea typeface="Calibri"/>
                <a:cs typeface="Calibri"/>
                <a:sym typeface="Calibri"/>
              </a:rPr>
              <a:pPr marL="0" marR="0" lvl="0" indent="0" algn="r" rtl="0">
                <a:lnSpc>
                  <a:spcPct val="100000"/>
                </a:lnSpc>
                <a:spcBef>
                  <a:spcPts val="0"/>
                </a:spcBef>
                <a:spcAft>
                  <a:spcPts val="0"/>
                </a:spcAft>
                <a:buClr>
                  <a:srgbClr val="888888"/>
                </a:buClr>
                <a:buSzPct val="25000"/>
                <a:buFont typeface="Calibri"/>
                <a:buNone/>
              </a:pPr>
              <a:t>2</a:t>
            </a:fld>
            <a:endParaRPr lang="en" sz="1200" b="0" i="0" u="none" strike="noStrike" cap="none">
              <a:solidFill>
                <a:srgbClr val="888888"/>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Statistics </a:t>
            </a:r>
            <a:endParaRPr lang="en-US" dirty="0"/>
          </a:p>
        </p:txBody>
      </p:sp>
      <p:sp>
        <p:nvSpPr>
          <p:cNvPr id="3" name="Text Placeholder 2"/>
          <p:cNvSpPr>
            <a:spLocks noGrp="1"/>
          </p:cNvSpPr>
          <p:nvPr>
            <p:ph sz="quarter" idx="1"/>
          </p:nvPr>
        </p:nvSpPr>
        <p:spPr/>
        <p:txBody>
          <a:bodyPr/>
          <a:lstStyle/>
          <a:p>
            <a:r>
              <a:rPr lang="en-US" sz="1600" dirty="0" smtClean="0"/>
              <a:t>In the period between October </a:t>
            </a:r>
            <a:r>
              <a:rPr lang="en-US" sz="1600" dirty="0" smtClean="0"/>
              <a:t>1, 2017 and May 31, 2018, thousands of </a:t>
            </a:r>
            <a:r>
              <a:rPr lang="en-US" sz="1600" dirty="0" smtClean="0"/>
              <a:t>immigrant children had been compulsorily </a:t>
            </a:r>
            <a:r>
              <a:rPr lang="en-US" sz="1600" dirty="0" smtClean="0"/>
              <a:t>separated from their parents by the U.S. </a:t>
            </a:r>
            <a:r>
              <a:rPr lang="en-US" sz="1600" dirty="0" smtClean="0"/>
              <a:t>administration (Tides, 2018)</a:t>
            </a:r>
          </a:p>
          <a:p>
            <a:r>
              <a:rPr lang="en-US" sz="1600" dirty="0" smtClean="0"/>
              <a:t>As a matter of fact, in just a period of six weeks; between April 19th and May 3</a:t>
            </a:r>
            <a:r>
              <a:rPr lang="en-US" sz="1600" baseline="30000" dirty="0" smtClean="0"/>
              <a:t>1st</a:t>
            </a:r>
            <a:r>
              <a:rPr lang="en-US" sz="1600" dirty="0" smtClean="0"/>
              <a:t> around two thousand children were separated from their parents at the US- Mexican </a:t>
            </a:r>
            <a:r>
              <a:rPr lang="en-US" sz="1600" dirty="0" smtClean="0"/>
              <a:t>border (Latino Community Foundation, 2018)</a:t>
            </a:r>
          </a:p>
          <a:p>
            <a:r>
              <a:rPr lang="en-US" sz="1600" dirty="0" smtClean="0"/>
              <a:t>To make matters worse, by June, 1</a:t>
            </a:r>
            <a:r>
              <a:rPr lang="en-US" sz="1600" baseline="30000" dirty="0" smtClean="0"/>
              <a:t>st</a:t>
            </a:r>
            <a:r>
              <a:rPr lang="en-US" sz="1600" dirty="0" smtClean="0"/>
              <a:t> 2018, the US government could not account for around 1, 500 children who had been forcefully separated from their parents (Simons, 2018).</a:t>
            </a:r>
          </a:p>
          <a:p>
            <a:r>
              <a:rPr lang="en-US" sz="1600" dirty="0" smtClean="0"/>
              <a:t>Human activists, international organizations and the US populace have unanimously criticized this action.</a:t>
            </a:r>
          </a:p>
          <a:p>
            <a:endParaRPr lang="en-US" sz="1600" dirty="0"/>
          </a:p>
        </p:txBody>
      </p:sp>
      <p:sp>
        <p:nvSpPr>
          <p:cNvPr id="4" name="Slide Number Placeholder 3"/>
          <p:cNvSpPr>
            <a:spLocks noGrp="1"/>
          </p:cNvSpPr>
          <p:nvPr>
            <p:ph type="sldNum" sz="quarter" idx="15"/>
          </p:nvPr>
        </p:nvSpPr>
        <p:spPr/>
        <p:txBody>
          <a:bodyPr/>
          <a:lstStyle/>
          <a:p>
            <a:pPr marL="0" marR="0" lvl="0" indent="0" algn="r" rtl="0">
              <a:lnSpc>
                <a:spcPct val="100000"/>
              </a:lnSpc>
              <a:spcBef>
                <a:spcPts val="0"/>
              </a:spcBef>
              <a:spcAft>
                <a:spcPts val="0"/>
              </a:spcAft>
              <a:buClr>
                <a:srgbClr val="888888"/>
              </a:buClr>
              <a:buSzPct val="25000"/>
              <a:buFont typeface="Calibri"/>
              <a:buNone/>
            </a:pPr>
            <a:fld id="{00000000-1234-1234-1234-123412341234}" type="slidenum">
              <a:rPr lang="en" sz="1200" b="0" i="0" u="none" strike="noStrike" cap="none" smtClean="0">
                <a:solidFill>
                  <a:srgbClr val="888888"/>
                </a:solidFill>
                <a:latin typeface="Calibri"/>
                <a:ea typeface="Calibri"/>
                <a:cs typeface="Calibri"/>
                <a:sym typeface="Calibri"/>
              </a:rPr>
              <a:pPr marL="0" marR="0" lvl="0" indent="0" algn="r" rtl="0">
                <a:lnSpc>
                  <a:spcPct val="100000"/>
                </a:lnSpc>
                <a:spcBef>
                  <a:spcPts val="0"/>
                </a:spcBef>
                <a:spcAft>
                  <a:spcPts val="0"/>
                </a:spcAft>
                <a:buClr>
                  <a:srgbClr val="888888"/>
                </a:buClr>
                <a:buSzPct val="25000"/>
                <a:buFont typeface="Calibri"/>
                <a:buNone/>
              </a:pPr>
              <a:t>3</a:t>
            </a:fld>
            <a:endParaRPr lang="en" sz="1200" b="0" i="0" u="none" strike="noStrike" cap="none" dirty="0">
              <a:solidFill>
                <a:srgbClr val="888888"/>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 Traumatizing Occurrence</a:t>
            </a:r>
            <a:endParaRPr lang="en-US" dirty="0"/>
          </a:p>
        </p:txBody>
      </p:sp>
      <p:sp>
        <p:nvSpPr>
          <p:cNvPr id="3" name="Text Placeholder 2"/>
          <p:cNvSpPr>
            <a:spLocks noGrp="1"/>
          </p:cNvSpPr>
          <p:nvPr>
            <p:ph sz="quarter" idx="1"/>
          </p:nvPr>
        </p:nvSpPr>
        <p:spPr/>
        <p:txBody>
          <a:bodyPr/>
          <a:lstStyle/>
          <a:p>
            <a:r>
              <a:rPr lang="en-US" dirty="0" smtClean="0"/>
              <a:t>The separation of the families has been a traumatizing event both for the children and their parents (</a:t>
            </a:r>
            <a:r>
              <a:rPr lang="en-US" dirty="0" err="1" smtClean="0"/>
              <a:t>Mathema</a:t>
            </a:r>
            <a:r>
              <a:rPr lang="en-US" dirty="0" smtClean="0"/>
              <a:t>, 2018).</a:t>
            </a:r>
          </a:p>
          <a:p>
            <a:r>
              <a:rPr lang="en-US" dirty="0" smtClean="0"/>
              <a:t>Some of the parents have been detained while others have been deported to their nations of origin, and are worried sick about their children</a:t>
            </a:r>
            <a:endParaRPr lang="en-US" dirty="0"/>
          </a:p>
        </p:txBody>
      </p:sp>
      <p:sp>
        <p:nvSpPr>
          <p:cNvPr id="4" name="Slide Number Placeholder 3"/>
          <p:cNvSpPr>
            <a:spLocks noGrp="1"/>
          </p:cNvSpPr>
          <p:nvPr>
            <p:ph type="sldNum" sz="quarter" idx="15"/>
          </p:nvPr>
        </p:nvSpPr>
        <p:spPr/>
        <p:txBody>
          <a:bodyPr/>
          <a:lstStyle/>
          <a:p>
            <a:pPr marL="0" marR="0" lvl="0" indent="0" algn="r" rtl="0">
              <a:lnSpc>
                <a:spcPct val="100000"/>
              </a:lnSpc>
              <a:spcBef>
                <a:spcPts val="0"/>
              </a:spcBef>
              <a:spcAft>
                <a:spcPts val="0"/>
              </a:spcAft>
              <a:buClr>
                <a:srgbClr val="888888"/>
              </a:buClr>
              <a:buSzPct val="25000"/>
              <a:buFont typeface="Calibri"/>
              <a:buNone/>
            </a:pPr>
            <a:fld id="{00000000-1234-1234-1234-123412341234}" type="slidenum">
              <a:rPr lang="en" sz="1200" b="0" i="0" u="none" strike="noStrike" cap="none" smtClean="0">
                <a:solidFill>
                  <a:srgbClr val="888888"/>
                </a:solidFill>
                <a:latin typeface="Calibri"/>
                <a:ea typeface="Calibri"/>
                <a:cs typeface="Calibri"/>
                <a:sym typeface="Calibri"/>
              </a:rPr>
              <a:pPr marL="0" marR="0" lvl="0" indent="0" algn="r" rtl="0">
                <a:lnSpc>
                  <a:spcPct val="100000"/>
                </a:lnSpc>
                <a:spcBef>
                  <a:spcPts val="0"/>
                </a:spcBef>
                <a:spcAft>
                  <a:spcPts val="0"/>
                </a:spcAft>
                <a:buClr>
                  <a:srgbClr val="888888"/>
                </a:buClr>
                <a:buSzPct val="25000"/>
                <a:buFont typeface="Calibri"/>
                <a:buNone/>
              </a:pPr>
              <a:t>4</a:t>
            </a:fld>
            <a:endParaRPr lang="en" sz="1200" b="0" i="0" u="none" strike="noStrike" cap="none" dirty="0">
              <a:solidFill>
                <a:srgbClr val="888888"/>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The end of the separation of families is yet to come</a:t>
            </a:r>
            <a:endParaRPr lang="en-US" dirty="0"/>
          </a:p>
        </p:txBody>
      </p:sp>
      <p:sp>
        <p:nvSpPr>
          <p:cNvPr id="3" name="Text Placeholder 2"/>
          <p:cNvSpPr>
            <a:spLocks noGrp="1"/>
          </p:cNvSpPr>
          <p:nvPr>
            <p:ph sz="quarter" idx="1"/>
          </p:nvPr>
        </p:nvSpPr>
        <p:spPr/>
        <p:txBody>
          <a:bodyPr/>
          <a:lstStyle/>
          <a:p>
            <a:r>
              <a:rPr lang="en-US" dirty="0" smtClean="0"/>
              <a:t>Trump’s June 25, 2018 executive order</a:t>
            </a:r>
            <a:r>
              <a:rPr lang="en-US" b="1" dirty="0" smtClean="0"/>
              <a:t> </a:t>
            </a:r>
            <a:r>
              <a:rPr lang="en-US" dirty="0" smtClean="0"/>
              <a:t>may have formally </a:t>
            </a:r>
            <a:r>
              <a:rPr lang="en-US" dirty="0" smtClean="0"/>
              <a:t>stopped the </a:t>
            </a:r>
            <a:r>
              <a:rPr lang="en-US" dirty="0" smtClean="0"/>
              <a:t>separation of families at the US boarders, but it has not </a:t>
            </a:r>
            <a:r>
              <a:rPr lang="en-US" dirty="0" smtClean="0"/>
              <a:t>ended the </a:t>
            </a:r>
            <a:r>
              <a:rPr lang="en-US" dirty="0" smtClean="0"/>
              <a:t>practice</a:t>
            </a:r>
            <a:endParaRPr lang="en-US" dirty="0"/>
          </a:p>
        </p:txBody>
      </p:sp>
      <p:sp>
        <p:nvSpPr>
          <p:cNvPr id="4" name="Slide Number Placeholder 3"/>
          <p:cNvSpPr>
            <a:spLocks noGrp="1"/>
          </p:cNvSpPr>
          <p:nvPr>
            <p:ph type="sldNum" sz="quarter" idx="15"/>
          </p:nvPr>
        </p:nvSpPr>
        <p:spPr/>
        <p:txBody>
          <a:bodyPr/>
          <a:lstStyle/>
          <a:p>
            <a:pPr marL="0" marR="0" lvl="0" indent="0" algn="r" rtl="0">
              <a:lnSpc>
                <a:spcPct val="100000"/>
              </a:lnSpc>
              <a:spcBef>
                <a:spcPts val="0"/>
              </a:spcBef>
              <a:spcAft>
                <a:spcPts val="0"/>
              </a:spcAft>
              <a:buClr>
                <a:srgbClr val="888888"/>
              </a:buClr>
              <a:buSzPct val="25000"/>
              <a:buFont typeface="Calibri"/>
              <a:buNone/>
            </a:pPr>
            <a:fld id="{00000000-1234-1234-1234-123412341234}" type="slidenum">
              <a:rPr lang="en" sz="1200" b="0" i="0" u="none" strike="noStrike" cap="none" smtClean="0">
                <a:solidFill>
                  <a:srgbClr val="888888"/>
                </a:solidFill>
                <a:latin typeface="Calibri"/>
                <a:ea typeface="Calibri"/>
                <a:cs typeface="Calibri"/>
                <a:sym typeface="Calibri"/>
              </a:rPr>
              <a:pPr marL="0" marR="0" lvl="0" indent="0" algn="r" rtl="0">
                <a:lnSpc>
                  <a:spcPct val="100000"/>
                </a:lnSpc>
                <a:spcBef>
                  <a:spcPts val="0"/>
                </a:spcBef>
                <a:spcAft>
                  <a:spcPts val="0"/>
                </a:spcAft>
                <a:buClr>
                  <a:srgbClr val="888888"/>
                </a:buClr>
                <a:buSzPct val="25000"/>
                <a:buFont typeface="Calibri"/>
                <a:buNone/>
              </a:pPr>
              <a:t>5</a:t>
            </a:fld>
            <a:endParaRPr lang="en" sz="1200" b="0" i="0" u="none" strike="noStrike" cap="none" dirty="0">
              <a:solidFill>
                <a:srgbClr val="888888"/>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a:t>
            </a:r>
            <a:r>
              <a:rPr lang="en-US" dirty="0" smtClean="0"/>
              <a:t>onclusion</a:t>
            </a:r>
            <a:endParaRPr lang="en-US" dirty="0"/>
          </a:p>
        </p:txBody>
      </p:sp>
      <p:sp>
        <p:nvSpPr>
          <p:cNvPr id="3" name="Text Placeholder 2"/>
          <p:cNvSpPr>
            <a:spLocks noGrp="1"/>
          </p:cNvSpPr>
          <p:nvPr>
            <p:ph sz="quarter" idx="1"/>
          </p:nvPr>
        </p:nvSpPr>
        <p:spPr/>
        <p:txBody>
          <a:bodyPr/>
          <a:lstStyle/>
          <a:p>
            <a:pPr lvl="1">
              <a:buFont typeface="Wingdings" pitchFamily="2" charset="2"/>
              <a:buChar char="q"/>
            </a:pPr>
            <a:r>
              <a:rPr lang="en-US" dirty="0" smtClean="0"/>
              <a:t>The </a:t>
            </a:r>
            <a:r>
              <a:rPr lang="en-US" dirty="0" smtClean="0"/>
              <a:t>zero tolerant approach has indeed led to the suffering of many children and parents alike. The act of separating the immigrant families is both barbaric and unlawful and it causes psychological trauma for the families. While trump may have stopped the separation, his stance towards the immigrants is evident from his  anti-Latino and anti-immigrants deportation policies</a:t>
            </a:r>
            <a:endParaRPr lang="en-US" sz="3200" b="1" dirty="0" smtClean="0"/>
          </a:p>
          <a:p>
            <a:pPr lvl="1">
              <a:buNone/>
            </a:pPr>
            <a:endParaRPr lang="en-US" sz="3200" b="1" i="1" dirty="0" smtClean="0"/>
          </a:p>
          <a:p>
            <a:endParaRPr lang="en-US" dirty="0"/>
          </a:p>
        </p:txBody>
      </p:sp>
      <p:sp>
        <p:nvSpPr>
          <p:cNvPr id="4" name="Slide Number Placeholder 3"/>
          <p:cNvSpPr>
            <a:spLocks noGrp="1"/>
          </p:cNvSpPr>
          <p:nvPr>
            <p:ph type="sldNum" sz="quarter" idx="15"/>
          </p:nvPr>
        </p:nvSpPr>
        <p:spPr/>
        <p:txBody>
          <a:bodyPr/>
          <a:lstStyle/>
          <a:p>
            <a:pPr marL="0" marR="0" lvl="0" indent="0" algn="r" rtl="0">
              <a:lnSpc>
                <a:spcPct val="100000"/>
              </a:lnSpc>
              <a:spcBef>
                <a:spcPts val="0"/>
              </a:spcBef>
              <a:spcAft>
                <a:spcPts val="0"/>
              </a:spcAft>
              <a:buClr>
                <a:srgbClr val="888888"/>
              </a:buClr>
              <a:buSzPct val="25000"/>
              <a:buFont typeface="Calibri"/>
              <a:buNone/>
            </a:pPr>
            <a:fld id="{00000000-1234-1234-1234-123412341234}" type="slidenum">
              <a:rPr lang="en" sz="1200" b="0" i="0" u="none" strike="noStrike" cap="none" smtClean="0">
                <a:solidFill>
                  <a:srgbClr val="888888"/>
                </a:solidFill>
                <a:latin typeface="Calibri"/>
                <a:ea typeface="Calibri"/>
                <a:cs typeface="Calibri"/>
                <a:sym typeface="Calibri"/>
              </a:rPr>
              <a:pPr marL="0" marR="0" lvl="0" indent="0" algn="r" rtl="0">
                <a:lnSpc>
                  <a:spcPct val="100000"/>
                </a:lnSpc>
                <a:spcBef>
                  <a:spcPts val="0"/>
                </a:spcBef>
                <a:spcAft>
                  <a:spcPts val="0"/>
                </a:spcAft>
                <a:buClr>
                  <a:srgbClr val="888888"/>
                </a:buClr>
                <a:buSzPct val="25000"/>
                <a:buFont typeface="Calibri"/>
                <a:buNone/>
              </a:pPr>
              <a:t>6</a:t>
            </a:fld>
            <a:endParaRPr lang="en" sz="1200" b="0" i="0" u="none" strike="noStrike" cap="none" dirty="0">
              <a:solidFill>
                <a:srgbClr val="888888"/>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a:t>
            </a:r>
            <a:r>
              <a:rPr lang="en-US" dirty="0" smtClean="0"/>
              <a:t>ontinuation</a:t>
            </a:r>
            <a:endParaRPr lang="en-US" dirty="0"/>
          </a:p>
        </p:txBody>
      </p:sp>
      <p:sp>
        <p:nvSpPr>
          <p:cNvPr id="3" name="Text Placeholder 2"/>
          <p:cNvSpPr>
            <a:spLocks noGrp="1"/>
          </p:cNvSpPr>
          <p:nvPr>
            <p:ph sz="quarter" idx="1"/>
          </p:nvPr>
        </p:nvSpPr>
        <p:spPr/>
        <p:txBody>
          <a:bodyPr/>
          <a:lstStyle/>
          <a:p>
            <a:r>
              <a:rPr lang="en-US" i="1" dirty="0" smtClean="0"/>
              <a:t>How shameful it is for a nation that prides itself as an endorser of </a:t>
            </a:r>
            <a:r>
              <a:rPr lang="en-US" i="1" dirty="0" smtClean="0"/>
              <a:t>human </a:t>
            </a:r>
            <a:r>
              <a:rPr lang="en-US" i="1" dirty="0" smtClean="0"/>
              <a:t>rights to put the vulnerable in a more vulnerable </a:t>
            </a:r>
            <a:r>
              <a:rPr lang="en-US" i="1" dirty="0" smtClean="0"/>
              <a:t>situation; </a:t>
            </a:r>
            <a:r>
              <a:rPr lang="en-US" i="1" dirty="0" smtClean="0"/>
              <a:t>while all they seek is refuge! </a:t>
            </a:r>
            <a:endParaRPr lang="en-US" dirty="0" smtClean="0"/>
          </a:p>
          <a:p>
            <a:endParaRPr lang="en-US" dirty="0"/>
          </a:p>
        </p:txBody>
      </p:sp>
      <p:sp>
        <p:nvSpPr>
          <p:cNvPr id="4" name="Slide Number Placeholder 3"/>
          <p:cNvSpPr>
            <a:spLocks noGrp="1"/>
          </p:cNvSpPr>
          <p:nvPr>
            <p:ph type="sldNum" sz="quarter" idx="15"/>
          </p:nvPr>
        </p:nvSpPr>
        <p:spPr/>
        <p:txBody>
          <a:bodyPr/>
          <a:lstStyle/>
          <a:p>
            <a:pPr marL="0" marR="0" lvl="0" indent="0" algn="r" rtl="0">
              <a:lnSpc>
                <a:spcPct val="100000"/>
              </a:lnSpc>
              <a:spcBef>
                <a:spcPts val="0"/>
              </a:spcBef>
              <a:spcAft>
                <a:spcPts val="0"/>
              </a:spcAft>
              <a:buClr>
                <a:srgbClr val="888888"/>
              </a:buClr>
              <a:buSzPct val="25000"/>
              <a:buFont typeface="Calibri"/>
              <a:buNone/>
            </a:pPr>
            <a:fld id="{00000000-1234-1234-1234-123412341234}" type="slidenum">
              <a:rPr lang="en" sz="1200" b="0" i="0" u="none" strike="noStrike" cap="none" smtClean="0">
                <a:solidFill>
                  <a:srgbClr val="888888"/>
                </a:solidFill>
                <a:latin typeface="Calibri"/>
                <a:ea typeface="Calibri"/>
                <a:cs typeface="Calibri"/>
                <a:sym typeface="Calibri"/>
              </a:rPr>
              <a:pPr marL="0" marR="0" lvl="0" indent="0" algn="r" rtl="0">
                <a:lnSpc>
                  <a:spcPct val="100000"/>
                </a:lnSpc>
                <a:spcBef>
                  <a:spcPts val="0"/>
                </a:spcBef>
                <a:spcAft>
                  <a:spcPts val="0"/>
                </a:spcAft>
                <a:buClr>
                  <a:srgbClr val="888888"/>
                </a:buClr>
                <a:buSzPct val="25000"/>
                <a:buFont typeface="Calibri"/>
                <a:buNone/>
              </a:pPr>
              <a:t>7</a:t>
            </a:fld>
            <a:endParaRPr lang="en" sz="1200" b="0" i="0" u="none" strike="noStrike" cap="none" dirty="0">
              <a:solidFill>
                <a:srgbClr val="888888"/>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80" name="Shape 80"/>
          <p:cNvSpPr/>
          <p:nvPr/>
        </p:nvSpPr>
        <p:spPr>
          <a:xfrm>
            <a:off x="1814433" y="253600"/>
            <a:ext cx="5518800" cy="392400"/>
          </a:xfrm>
          <a:prstGeom prst="rect">
            <a:avLst/>
          </a:prstGeom>
          <a:noFill/>
          <a:ln>
            <a:noFill/>
          </a:ln>
        </p:spPr>
        <p:txBody>
          <a:bodyPr wrap="square" lIns="91425" tIns="45700" rIns="91425" bIns="45700" anchor="t" anchorCtr="0">
            <a:noAutofit/>
          </a:bodyPr>
          <a:lstStyle/>
          <a:p>
            <a:pPr marL="0" marR="0" lvl="0" indent="0" algn="ctr" rtl="0">
              <a:lnSpc>
                <a:spcPct val="100000"/>
              </a:lnSpc>
              <a:spcBef>
                <a:spcPts val="0"/>
              </a:spcBef>
              <a:spcAft>
                <a:spcPts val="0"/>
              </a:spcAft>
              <a:buClr>
                <a:srgbClr val="D4000E"/>
              </a:buClr>
              <a:buSzPct val="25000"/>
              <a:buFont typeface="Century Gothic"/>
              <a:buNone/>
            </a:pPr>
            <a:r>
              <a:rPr lang="en-US" sz="4400" dirty="0">
                <a:solidFill>
                  <a:srgbClr val="3C98D3"/>
                </a:solidFill>
                <a:latin typeface="Calibri" charset="0"/>
                <a:ea typeface="Calibri" charset="0"/>
                <a:cs typeface="Calibri" charset="0"/>
                <a:sym typeface="Century Gothic"/>
              </a:rPr>
              <a:t>References</a:t>
            </a:r>
            <a:endParaRPr lang="en" sz="4400" dirty="0">
              <a:solidFill>
                <a:srgbClr val="3C98D3"/>
              </a:solidFill>
              <a:latin typeface="Calibri" charset="0"/>
              <a:ea typeface="Calibri" charset="0"/>
              <a:cs typeface="Calibri" charset="0"/>
              <a:sym typeface="Century Gothic"/>
            </a:endParaRPr>
          </a:p>
        </p:txBody>
      </p:sp>
      <p:sp>
        <p:nvSpPr>
          <p:cNvPr id="81" name="Shape 81"/>
          <p:cNvSpPr txBox="1"/>
          <p:nvPr/>
        </p:nvSpPr>
        <p:spPr>
          <a:xfrm>
            <a:off x="9899200" y="3009092"/>
            <a:ext cx="184800" cy="276975"/>
          </a:xfrm>
          <a:prstGeom prst="rect">
            <a:avLst/>
          </a:prstGeom>
          <a:noFill/>
          <a:ln>
            <a:noFill/>
          </a:ln>
        </p:spPr>
        <p:txBody>
          <a:bodyPr wrap="square" lIns="91425" tIns="45700" rIns="91425" bIns="45700" anchor="t" anchorCtr="0">
            <a:noAutofit/>
          </a:bodyPr>
          <a:lstStyle/>
          <a:p>
            <a:pPr marL="0" marR="0" lvl="0" indent="0" algn="l" rtl="0">
              <a:lnSpc>
                <a:spcPct val="100000"/>
              </a:lnSpc>
              <a:spcBef>
                <a:spcPts val="0"/>
              </a:spcBef>
              <a:spcAft>
                <a:spcPts val="0"/>
              </a:spcAft>
              <a:buClr>
                <a:srgbClr val="000000"/>
              </a:buClr>
              <a:buFont typeface="Arial"/>
              <a:buNone/>
            </a:pPr>
            <a:endParaRPr sz="1800" b="0" i="0" u="none" strike="noStrike" cap="none">
              <a:solidFill>
                <a:schemeClr val="dk1"/>
              </a:solidFill>
              <a:latin typeface="Calibri"/>
              <a:ea typeface="Calibri"/>
              <a:cs typeface="Calibri"/>
              <a:sym typeface="Calibri"/>
            </a:endParaRPr>
          </a:p>
        </p:txBody>
      </p:sp>
      <p:sp>
        <p:nvSpPr>
          <p:cNvPr id="82" name="Shape 82"/>
          <p:cNvSpPr txBox="1"/>
          <p:nvPr/>
        </p:nvSpPr>
        <p:spPr>
          <a:xfrm>
            <a:off x="818365" y="1276709"/>
            <a:ext cx="7686900" cy="3295291"/>
          </a:xfrm>
          <a:prstGeom prst="rect">
            <a:avLst/>
          </a:prstGeom>
          <a:noFill/>
          <a:ln>
            <a:noFill/>
          </a:ln>
        </p:spPr>
        <p:txBody>
          <a:bodyPr wrap="square" lIns="91425" tIns="45700" rIns="91425" bIns="45700" anchor="t" anchorCtr="0">
            <a:noAutofit/>
          </a:bodyPr>
          <a:lstStyle/>
          <a:p>
            <a:r>
              <a:rPr lang="en-US" sz="1600" dirty="0" smtClean="0"/>
              <a:t>Immigrant Law Center of Minnesota. (2018). Free the Children: Keep Families Together - Immigrant Law Center of Minnesota. Retrieved from </a:t>
            </a:r>
            <a:r>
              <a:rPr lang="en-US" sz="1600" u="sng" dirty="0" smtClean="0">
                <a:hlinkClick r:id="rId3"/>
              </a:rPr>
              <a:t>https://www.ilcm.org/latest-news/free-the-children-keep-families-together/</a:t>
            </a:r>
            <a:endParaRPr lang="en-US" sz="1600" dirty="0" smtClean="0"/>
          </a:p>
          <a:p>
            <a:r>
              <a:rPr lang="en-US" sz="1600" dirty="0" smtClean="0"/>
              <a:t>Latino Community Foundation. (2018). Keep Families Together - Latino Community Foundation. Retrieved from https://latinocf.org/keep-families-together/</a:t>
            </a:r>
          </a:p>
          <a:p>
            <a:r>
              <a:rPr lang="en-US" sz="1600" dirty="0" err="1" smtClean="0"/>
              <a:t>Mathema</a:t>
            </a:r>
            <a:r>
              <a:rPr lang="en-US" sz="1600" dirty="0" smtClean="0"/>
              <a:t>, S. (2017). Keeping Families Together Why All Americans Should Care About What Happens to Unauthorized Immigrants. Retrieved from </a:t>
            </a:r>
            <a:r>
              <a:rPr lang="en-US" sz="1600" u="sng" dirty="0" smtClean="0">
                <a:hlinkClick r:id="rId4"/>
              </a:rPr>
              <a:t>https://www.americanprogress.org/issues/immigration/reports/2017/03/16/428335/keeping-families-together/</a:t>
            </a:r>
            <a:endParaRPr lang="en-US" sz="1600" dirty="0" smtClean="0"/>
          </a:p>
          <a:p>
            <a:r>
              <a:rPr lang="en-US" sz="1600" dirty="0" smtClean="0"/>
              <a:t>Simons, S. (2018). Immigration Activists Rally To Keep Families Together | WAMU. Retrieved from https://wamu.org/story/18/06/01/immigration-activists-rally-front-white-house-keep-families-together/ </a:t>
            </a:r>
          </a:p>
          <a:p>
            <a:r>
              <a:rPr lang="en-US" sz="1600" dirty="0" smtClean="0"/>
              <a:t>Tides. (2018). Keeping Families Together: Organizations on the Frontlines of U.S. Immigration Policies. Retrieved from </a:t>
            </a:r>
            <a:r>
              <a:rPr lang="en-US" sz="1600" u="sng" dirty="0" smtClean="0">
                <a:hlinkClick r:id="rId5"/>
              </a:rPr>
              <a:t>https://www.tides.org/accelerating-social-change/keeping-families-together-immigration/</a:t>
            </a:r>
            <a:endParaRPr lang="en-US" sz="1600" dirty="0"/>
          </a:p>
        </p:txBody>
      </p:sp>
      <p:sp>
        <p:nvSpPr>
          <p:cNvPr id="2" name="Slide Number Placeholder 1"/>
          <p:cNvSpPr>
            <a:spLocks noGrp="1"/>
          </p:cNvSpPr>
          <p:nvPr>
            <p:ph type="sldNum" sz="quarter" idx="15"/>
          </p:nvPr>
        </p:nvSpPr>
        <p:spPr/>
        <p:txBody>
          <a:bodyPr/>
          <a:lstStyle/>
          <a:p>
            <a:pPr marL="0" marR="0" lvl="0" indent="0" algn="r" rtl="0">
              <a:lnSpc>
                <a:spcPct val="100000"/>
              </a:lnSpc>
              <a:spcBef>
                <a:spcPts val="0"/>
              </a:spcBef>
              <a:spcAft>
                <a:spcPts val="0"/>
              </a:spcAft>
              <a:buClr>
                <a:srgbClr val="888888"/>
              </a:buClr>
              <a:buSzPct val="25000"/>
              <a:buFont typeface="Calibri"/>
              <a:buNone/>
            </a:pPr>
            <a:fld id="{00000000-1234-1234-1234-123412341234}" type="slidenum">
              <a:rPr lang="en" sz="1200" b="0" i="0" u="none" strike="noStrike" cap="none" smtClean="0">
                <a:solidFill>
                  <a:srgbClr val="888888"/>
                </a:solidFill>
                <a:latin typeface="Calibri"/>
                <a:ea typeface="Calibri"/>
                <a:cs typeface="Calibri"/>
                <a:sym typeface="Calibri"/>
              </a:rPr>
              <a:pPr marL="0" marR="0" lvl="0" indent="0" algn="r" rtl="0">
                <a:lnSpc>
                  <a:spcPct val="100000"/>
                </a:lnSpc>
                <a:spcBef>
                  <a:spcPts val="0"/>
                </a:spcBef>
                <a:spcAft>
                  <a:spcPts val="0"/>
                </a:spcAft>
                <a:buClr>
                  <a:srgbClr val="888888"/>
                </a:buClr>
                <a:buSzPct val="25000"/>
                <a:buFont typeface="Calibri"/>
                <a:buNone/>
              </a:pPr>
              <a:t>8</a:t>
            </a:fld>
            <a:endParaRPr lang="en" sz="1200" b="0" i="0" u="none" strike="noStrike" cap="none">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xmlns="" val="11125371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235</TotalTime>
  <Words>828</Words>
  <Application>Microsoft Office PowerPoint</Application>
  <PresentationFormat>On-screen Show (16:9)</PresentationFormat>
  <Paragraphs>39</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Oriel</vt:lpstr>
      <vt:lpstr>The Fate of Immigrants’ Families Under the US Immigration Policies </vt:lpstr>
      <vt:lpstr>Slide 2</vt:lpstr>
      <vt:lpstr>Statistics </vt:lpstr>
      <vt:lpstr>A Traumatizing Occurrence</vt:lpstr>
      <vt:lpstr>The end of the separation of families is yet to come</vt:lpstr>
      <vt:lpstr>Conclusion</vt:lpstr>
      <vt:lpstr>Continuation</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 Name] Design Proposal</dc:title>
  <dc:creator>Thaddeus Smith</dc:creator>
  <cp:lastModifiedBy>cecilia</cp:lastModifiedBy>
  <cp:revision>32</cp:revision>
  <dcterms:modified xsi:type="dcterms:W3CDTF">2018-08-23T20:55:36Z</dcterms:modified>
</cp:coreProperties>
</file>