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6"/>
  </p:notesMasterIdLst>
  <p:sldIdLst>
    <p:sldId id="256" r:id="rId2"/>
    <p:sldId id="257" r:id="rId3"/>
    <p:sldId id="258" r:id="rId4"/>
    <p:sldId id="259" r:id="rId5"/>
    <p:sldId id="261" r:id="rId6"/>
    <p:sldId id="272" r:id="rId7"/>
    <p:sldId id="263" r:id="rId8"/>
    <p:sldId id="269" r:id="rId9"/>
    <p:sldId id="266" r:id="rId10"/>
    <p:sldId id="267" r:id="rId11"/>
    <p:sldId id="268" r:id="rId12"/>
    <p:sldId id="270" r:id="rId13"/>
    <p:sldId id="271" r:id="rId14"/>
    <p:sldId id="262"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4575" autoAdjust="0"/>
    <p:restoredTop sz="79108" autoAdjust="0"/>
  </p:normalViewPr>
  <p:slideViewPr>
    <p:cSldViewPr>
      <p:cViewPr varScale="1">
        <p:scale>
          <a:sx n="69" d="100"/>
          <a:sy n="69" d="100"/>
        </p:scale>
        <p:origin x="-164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6DF8C2-CCFC-405A-A86E-BE0C388C8847}" type="datetimeFigureOut">
              <a:rPr lang="en-US" smtClean="0"/>
              <a:pPr/>
              <a:t>8/18/2018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CAD90D6-9D8D-4320-A800-FD04BC5BD3A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For many people the notion of domestic violence is interpreted as </a:t>
            </a:r>
            <a:r>
              <a:rPr lang="en-US" baseline="0" dirty="0" smtClean="0"/>
              <a:t> physical abuse. However, domestic violence may take other forms that entail harm resulting form the desire to overpower  the other victim, and keep them in fear. </a:t>
            </a:r>
            <a:endParaRPr lang="en-US" dirty="0"/>
          </a:p>
        </p:txBody>
      </p:sp>
      <p:sp>
        <p:nvSpPr>
          <p:cNvPr id="4" name="Slide Number Placeholder 3"/>
          <p:cNvSpPr>
            <a:spLocks noGrp="1"/>
          </p:cNvSpPr>
          <p:nvPr>
            <p:ph type="sldNum" sz="quarter" idx="10"/>
          </p:nvPr>
        </p:nvSpPr>
        <p:spPr/>
        <p:txBody>
          <a:bodyPr/>
          <a:lstStyle/>
          <a:p>
            <a:fld id="{ACAD90D6-9D8D-4320-A800-FD04BC5BD3A8}"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 preventive</a:t>
            </a:r>
            <a:r>
              <a:rPr lang="en-US" baseline="0" dirty="0" smtClean="0"/>
              <a:t> program for violence in families with violence must put in consideration the addiction, and the domestic violence. Both the victims and the culprit must be actively involved in the program.</a:t>
            </a:r>
            <a:endParaRPr lang="en-US" dirty="0"/>
          </a:p>
        </p:txBody>
      </p:sp>
      <p:sp>
        <p:nvSpPr>
          <p:cNvPr id="4" name="Slide Number Placeholder 3"/>
          <p:cNvSpPr>
            <a:spLocks noGrp="1"/>
          </p:cNvSpPr>
          <p:nvPr>
            <p:ph type="sldNum" sz="quarter" idx="10"/>
          </p:nvPr>
        </p:nvSpPr>
        <p:spPr/>
        <p:txBody>
          <a:bodyPr/>
          <a:lstStyle/>
          <a:p>
            <a:fld id="{ACAD90D6-9D8D-4320-A800-FD04BC5BD3A8}"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Factors such</a:t>
            </a:r>
            <a:r>
              <a:rPr lang="en-US" baseline="0" dirty="0" smtClean="0"/>
              <a:t> as peer pressure, family environment, inherent elements, and personality traits among others influence the desire of a teen to try drugs. However, active parenting is associated with elements such as self-control, autonomy, rationality, contentment, self-motivation, resilience, and conformity to discipline, among other traits that can help the teens keep off from drugs, and engaging in violent behavior.</a:t>
            </a:r>
            <a:endParaRPr lang="en-US" dirty="0" smtClean="0"/>
          </a:p>
          <a:p>
            <a:endParaRPr lang="en-US" dirty="0"/>
          </a:p>
        </p:txBody>
      </p:sp>
      <p:sp>
        <p:nvSpPr>
          <p:cNvPr id="4" name="Slide Number Placeholder 3"/>
          <p:cNvSpPr>
            <a:spLocks noGrp="1"/>
          </p:cNvSpPr>
          <p:nvPr>
            <p:ph type="sldNum" sz="quarter" idx="10"/>
          </p:nvPr>
        </p:nvSpPr>
        <p:spPr/>
        <p:txBody>
          <a:bodyPr/>
          <a:lstStyle/>
          <a:p>
            <a:fld id="{ACAD90D6-9D8D-4320-A800-FD04BC5BD3A8}"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Notably, violence</a:t>
            </a:r>
            <a:r>
              <a:rPr lang="en-US" baseline="0" dirty="0" smtClean="0"/>
              <a:t> </a:t>
            </a:r>
            <a:r>
              <a:rPr lang="en-US" dirty="0" smtClean="0"/>
              <a:t>in families</a:t>
            </a:r>
            <a:r>
              <a:rPr lang="en-US" baseline="0" dirty="0" smtClean="0"/>
              <a:t> with addiction is not a problem that is isolated in a single ethnic group or sex. The effects of domestic violence in a family with addiction are also common in all families. As such, the audience of this presentation are not isolated in terms of their ethnicity.</a:t>
            </a:r>
            <a:endParaRPr lang="en-US" dirty="0" smtClean="0"/>
          </a:p>
          <a:p>
            <a:endParaRPr lang="en-US" dirty="0"/>
          </a:p>
        </p:txBody>
      </p:sp>
      <p:sp>
        <p:nvSpPr>
          <p:cNvPr id="4" name="Slide Number Placeholder 3"/>
          <p:cNvSpPr>
            <a:spLocks noGrp="1"/>
          </p:cNvSpPr>
          <p:nvPr>
            <p:ph type="sldNum" sz="quarter" idx="10"/>
          </p:nvPr>
        </p:nvSpPr>
        <p:spPr/>
        <p:txBody>
          <a:bodyPr/>
          <a:lstStyle/>
          <a:p>
            <a:fld id="{ACAD90D6-9D8D-4320-A800-FD04BC5BD3A8}"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diligent parenting program promote five critical</a:t>
            </a:r>
            <a:r>
              <a:rPr lang="en-US" baseline="0" dirty="0" smtClean="0"/>
              <a:t> elements in teenagers including courage, personal and social responsibility, co-operation, mutual respect and self-esteem. When armed with these qualities, the teens are in a better position to say no to drugs and violent behavior. Mitigating the behavioral and emotional problems, and enhancing the relationships between the teens and their families increases self-consciousness, self control, and self-esteem in teens. The three factors are vital  in decreasing the desire of the teens to indulge in drugs and other irresponsible behavior such as violent behavior.</a:t>
            </a:r>
            <a:endParaRPr lang="en-US" dirty="0"/>
          </a:p>
        </p:txBody>
      </p:sp>
      <p:sp>
        <p:nvSpPr>
          <p:cNvPr id="4" name="Slide Number Placeholder 3"/>
          <p:cNvSpPr>
            <a:spLocks noGrp="1"/>
          </p:cNvSpPr>
          <p:nvPr>
            <p:ph type="sldNum" sz="quarter" idx="10"/>
          </p:nvPr>
        </p:nvSpPr>
        <p:spPr/>
        <p:txBody>
          <a:bodyPr/>
          <a:lstStyle/>
          <a:p>
            <a:fld id="{ACAD90D6-9D8D-4320-A800-FD04BC5BD3A8}"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Parenting plays</a:t>
            </a:r>
            <a:r>
              <a:rPr lang="en-US" baseline="0" dirty="0" smtClean="0"/>
              <a:t> an important role in the development of behavioral and emotional elements in children. Employing the appropriate parenting style is key in generating desirable traits in children, and molding them into socially responsible individuals, who have self control, and who are able to say no to drugs, and stand their ground even amidst strong negative influence. Furthermore, during the teenage stage, children experience numerous biological and physical changes; most of which they may not comprehend. Offering them support and understanding during this developmental stage is important in diverting their attention from irresponsible practices such as drug and substance abuse (</a:t>
            </a:r>
            <a:r>
              <a:rPr lang="en-US" dirty="0" smtClean="0"/>
              <a:t>Griffin and  </a:t>
            </a:r>
            <a:r>
              <a:rPr lang="en-US" dirty="0" err="1" smtClean="0"/>
              <a:t>Botvin</a:t>
            </a:r>
            <a:r>
              <a:rPr lang="en-US" dirty="0" smtClean="0"/>
              <a:t>, 2010</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ACAD90D6-9D8D-4320-A800-FD04BC5BD3A8}" type="slidenum">
              <a:rPr lang="en-US" smtClean="0"/>
              <a:pPr/>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program is aimed at benefiting as many parents and teenagers in the community. As such, a diverse setting will foster diverse</a:t>
            </a:r>
            <a:r>
              <a:rPr lang="en-US" baseline="0" dirty="0" smtClean="0"/>
              <a:t> participation. Online platform is even more important in reaching out to parents who are not physically available</a:t>
            </a:r>
            <a:endParaRPr lang="en-US" dirty="0"/>
          </a:p>
        </p:txBody>
      </p:sp>
      <p:sp>
        <p:nvSpPr>
          <p:cNvPr id="4" name="Slide Number Placeholder 3"/>
          <p:cNvSpPr>
            <a:spLocks noGrp="1"/>
          </p:cNvSpPr>
          <p:nvPr>
            <p:ph type="sldNum" sz="quarter" idx="10"/>
          </p:nvPr>
        </p:nvSpPr>
        <p:spPr/>
        <p:txBody>
          <a:bodyPr/>
          <a:lstStyle/>
          <a:p>
            <a:fld id="{ACAD90D6-9D8D-4320-A800-FD04BC5BD3A8}" type="slidenum">
              <a:rPr lang="en-US" smtClean="0"/>
              <a:pPr/>
              <a:t>10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development of</a:t>
            </a:r>
            <a:r>
              <a:rPr lang="en-US" baseline="0" dirty="0" smtClean="0"/>
              <a:t> drug resistance skills, self-management skills, and general social skills  are examples of vital lie skills that can be instilled in children through proper parenting. These skills are not only useful in helping the teens stand their ground against the use of drugs, but also in discouraging them from engaging in violent behavior (</a:t>
            </a:r>
            <a:r>
              <a:rPr lang="en-US" dirty="0" smtClean="0"/>
              <a:t>Griffin</a:t>
            </a:r>
            <a:r>
              <a:rPr lang="en-US" baseline="0" dirty="0" smtClean="0"/>
              <a:t> and </a:t>
            </a:r>
            <a:r>
              <a:rPr lang="en-US" dirty="0" err="1" smtClean="0"/>
              <a:t>Botvin</a:t>
            </a:r>
            <a:r>
              <a:rPr lang="en-US" dirty="0" smtClean="0"/>
              <a:t>, 2010</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ACAD90D6-9D8D-4320-A800-FD04BC5BD3A8}" type="slidenum">
              <a:rPr lang="en-US" smtClean="0"/>
              <a:pPr/>
              <a:t>12</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family setting plays a major role in determining</a:t>
            </a:r>
            <a:r>
              <a:rPr lang="en-US" baseline="0" dirty="0" smtClean="0"/>
              <a:t> whether the teens will engage in drug abuse or not. In most cases parents are ignorant of this fact. Proper parenting characterized by effective and rational communication, instilling accountability and conformity to discipline, support as well as being a role model </a:t>
            </a:r>
            <a:r>
              <a:rPr lang="en-US" baseline="0" dirty="0" err="1" smtClean="0"/>
              <a:t>areb</a:t>
            </a:r>
            <a:r>
              <a:rPr lang="en-US" baseline="0" dirty="0" smtClean="0"/>
              <a:t> vital in discouraging the teens from indulging in drugs and violent behavior (</a:t>
            </a:r>
            <a:r>
              <a:rPr lang="en-US" dirty="0" err="1" smtClean="0"/>
              <a:t>Ryzin</a:t>
            </a:r>
            <a:r>
              <a:rPr lang="en-US" dirty="0" smtClean="0"/>
              <a:t>, </a:t>
            </a:r>
            <a:r>
              <a:rPr lang="en-US" dirty="0" err="1" smtClean="0"/>
              <a:t>Fosco</a:t>
            </a:r>
            <a:r>
              <a:rPr lang="en-US" dirty="0" smtClean="0"/>
              <a:t>, </a:t>
            </a:r>
            <a:r>
              <a:rPr lang="en-US" dirty="0" err="1" smtClean="0"/>
              <a:t>Dishion</a:t>
            </a:r>
            <a:r>
              <a:rPr lang="en-US" dirty="0" smtClean="0"/>
              <a:t>, 2012</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ACAD90D6-9D8D-4320-A800-FD04BC5BD3A8}" type="slidenum">
              <a:rPr lang="en-US" smtClean="0"/>
              <a:pPr/>
              <a:t>13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4607D4F-048E-41D2-99E0-1F54F850560B}" type="datetimeFigureOut">
              <a:rPr lang="en-US" smtClean="0"/>
              <a:pPr/>
              <a:t>8/18/2018</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85DB16E-C43A-47B1-80A2-12F5E9C04D76}"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4607D4F-048E-41D2-99E0-1F54F850560B}" type="datetimeFigureOut">
              <a:rPr lang="en-US" smtClean="0"/>
              <a:pPr/>
              <a:t>8/18/2018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5DB16E-C43A-47B1-80A2-12F5E9C04D7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085DB16E-C43A-47B1-80A2-12F5E9C04D76}"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4607D4F-048E-41D2-99E0-1F54F850560B}" type="datetimeFigureOut">
              <a:rPr lang="en-US" smtClean="0"/>
              <a:pPr/>
              <a:t>8/18/2018</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4607D4F-048E-41D2-99E0-1F54F850560B}" type="datetimeFigureOut">
              <a:rPr lang="en-US" smtClean="0"/>
              <a:pPr/>
              <a:t>8/18/2018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085DB16E-C43A-47B1-80A2-12F5E9C04D76}"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14607D4F-048E-41D2-99E0-1F54F850560B}" type="datetimeFigureOut">
              <a:rPr lang="en-US" smtClean="0"/>
              <a:pPr/>
              <a:t>8/18/2018</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85DB16E-C43A-47B1-80A2-12F5E9C04D76}"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14607D4F-048E-41D2-99E0-1F54F850560B}" type="datetimeFigureOut">
              <a:rPr lang="en-US" smtClean="0"/>
              <a:pPr/>
              <a:t>8/18/2018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5DB16E-C43A-47B1-80A2-12F5E9C04D76}"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4607D4F-048E-41D2-99E0-1F54F850560B}" type="datetimeFigureOut">
              <a:rPr lang="en-US" smtClean="0"/>
              <a:pPr/>
              <a:t>8/18/2018</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085DB16E-C43A-47B1-80A2-12F5E9C04D76}"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4607D4F-048E-41D2-99E0-1F54F850560B}" type="datetimeFigureOut">
              <a:rPr lang="en-US" smtClean="0"/>
              <a:pPr/>
              <a:t>8/18/2018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085DB16E-C43A-47B1-80A2-12F5E9C04D7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14607D4F-048E-41D2-99E0-1F54F850560B}" type="datetimeFigureOut">
              <a:rPr lang="en-US" smtClean="0"/>
              <a:pPr/>
              <a:t>8/18/2018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085DB16E-C43A-47B1-80A2-12F5E9C04D7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085DB16E-C43A-47B1-80A2-12F5E9C04D76}"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14607D4F-048E-41D2-99E0-1F54F850560B}" type="datetimeFigureOut">
              <a:rPr lang="en-US" smtClean="0"/>
              <a:pPr/>
              <a:t>8/18/2018</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085DB16E-C43A-47B1-80A2-12F5E9C04D76}"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14607D4F-048E-41D2-99E0-1F54F850560B}" type="datetimeFigureOut">
              <a:rPr lang="en-US" smtClean="0"/>
              <a:pPr/>
              <a:t>8/18/2018</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14607D4F-048E-41D2-99E0-1F54F850560B}" type="datetimeFigureOut">
              <a:rPr lang="en-US" smtClean="0"/>
              <a:pPr/>
              <a:t>8/18/2018</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085DB16E-C43A-47B1-80A2-12F5E9C04D76}"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371600"/>
            <a:ext cx="8229600" cy="3429000"/>
          </a:xfrm>
        </p:spPr>
        <p:txBody>
          <a:bodyPr>
            <a:normAutofit/>
          </a:bodyPr>
          <a:lstStyle/>
          <a:p>
            <a:r>
              <a:rPr lang="en-US" dirty="0" smtClean="0">
                <a:solidFill>
                  <a:schemeClr val="accent3">
                    <a:lumMod val="75000"/>
                  </a:schemeClr>
                </a:solidFill>
              </a:rPr>
              <a:t>COMMUNITY PREVENTION PROGRAM FOR VIOLENCE IN FAMILIES WITH ADDICTION</a:t>
            </a:r>
            <a:endParaRPr lang="en-US" dirty="0">
              <a:solidFill>
                <a:schemeClr val="accent3">
                  <a:lumMod val="75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Settings of the program</a:t>
            </a:r>
            <a:endParaRPr lang="en-US" dirty="0"/>
          </a:p>
        </p:txBody>
      </p:sp>
      <p:sp>
        <p:nvSpPr>
          <p:cNvPr id="3" name="Content Placeholder 2"/>
          <p:cNvSpPr>
            <a:spLocks noGrp="1"/>
          </p:cNvSpPr>
          <p:nvPr>
            <p:ph sz="quarter" idx="1"/>
          </p:nvPr>
        </p:nvSpPr>
        <p:spPr/>
        <p:txBody>
          <a:bodyPr/>
          <a:lstStyle/>
          <a:p>
            <a:r>
              <a:rPr lang="en-US" dirty="0" smtClean="0"/>
              <a:t>Community </a:t>
            </a:r>
            <a:r>
              <a:rPr lang="en-US" dirty="0" smtClean="0"/>
              <a:t>agencies</a:t>
            </a:r>
            <a:endParaRPr lang="en-US" dirty="0" smtClean="0"/>
          </a:p>
          <a:p>
            <a:r>
              <a:rPr lang="en-US" dirty="0" smtClean="0"/>
              <a:t>Home groups</a:t>
            </a:r>
            <a:endParaRPr lang="en-US" dirty="0" smtClean="0"/>
          </a:p>
          <a:p>
            <a:r>
              <a:rPr lang="en-US" dirty="0" smtClean="0"/>
              <a:t>Health care facilities</a:t>
            </a:r>
            <a:endParaRPr lang="en-US" dirty="0" smtClean="0"/>
          </a:p>
          <a:p>
            <a:r>
              <a:rPr lang="en-US" dirty="0" smtClean="0"/>
              <a:t>Schools</a:t>
            </a:r>
          </a:p>
          <a:p>
            <a:r>
              <a:rPr lang="en-US" dirty="0" smtClean="0"/>
              <a:t>Online platform</a:t>
            </a:r>
            <a:endParaRPr lang="en-US"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Information Offered in the Program </a:t>
            </a:r>
            <a:endParaRPr lang="en-US" dirty="0"/>
          </a:p>
        </p:txBody>
      </p:sp>
      <p:sp>
        <p:nvSpPr>
          <p:cNvPr id="3" name="Content Placeholder 2"/>
          <p:cNvSpPr>
            <a:spLocks noGrp="1"/>
          </p:cNvSpPr>
          <p:nvPr>
            <p:ph sz="quarter" idx="1"/>
          </p:nvPr>
        </p:nvSpPr>
        <p:spPr/>
        <p:txBody>
          <a:bodyPr>
            <a:normAutofit lnSpcReduction="10000"/>
          </a:bodyPr>
          <a:lstStyle/>
          <a:p>
            <a:r>
              <a:rPr lang="en-US" b="1" dirty="0" smtClean="0">
                <a:solidFill>
                  <a:srgbClr val="00B050"/>
                </a:solidFill>
                <a:latin typeface="Arial Black" pitchFamily="34" charset="0"/>
              </a:rPr>
              <a:t>Drug Resistance Skills </a:t>
            </a:r>
            <a:r>
              <a:rPr lang="en-US" b="1" dirty="0" smtClean="0">
                <a:solidFill>
                  <a:srgbClr val="00B050"/>
                </a:solidFill>
                <a:latin typeface="Arial Black" pitchFamily="34" charset="0"/>
              </a:rPr>
              <a:t>help the teens to:</a:t>
            </a:r>
          </a:p>
          <a:p>
            <a:pPr lvl="1"/>
            <a:r>
              <a:rPr lang="en-US" dirty="0" smtClean="0"/>
              <a:t>D</a:t>
            </a:r>
            <a:r>
              <a:rPr lang="en-US" dirty="0" smtClean="0"/>
              <a:t>istinguish </a:t>
            </a:r>
            <a:r>
              <a:rPr lang="en-US" dirty="0" smtClean="0"/>
              <a:t>and challenge </a:t>
            </a:r>
            <a:r>
              <a:rPr lang="en-US" dirty="0" smtClean="0"/>
              <a:t>general misconceptions surrounding substance </a:t>
            </a:r>
            <a:r>
              <a:rPr lang="en-US" dirty="0" smtClean="0"/>
              <a:t>use, </a:t>
            </a:r>
            <a:endParaRPr lang="en-US" dirty="0" smtClean="0"/>
          </a:p>
          <a:p>
            <a:pPr lvl="1"/>
            <a:r>
              <a:rPr lang="en-US" dirty="0" smtClean="0"/>
              <a:t> Resist with </a:t>
            </a:r>
            <a:r>
              <a:rPr lang="en-US" dirty="0" smtClean="0"/>
              <a:t>peer and media pressure to </a:t>
            </a:r>
            <a:r>
              <a:rPr lang="en-US" dirty="0" smtClean="0"/>
              <a:t>indulge in drugs</a:t>
            </a:r>
          </a:p>
          <a:p>
            <a:r>
              <a:rPr lang="en-US" b="1" dirty="0" smtClean="0">
                <a:solidFill>
                  <a:srgbClr val="00B050"/>
                </a:solidFill>
                <a:latin typeface="Arial Black" pitchFamily="34" charset="0"/>
              </a:rPr>
              <a:t>Self-Management Skills enable teens to:</a:t>
            </a:r>
          </a:p>
          <a:p>
            <a:pPr lvl="1"/>
            <a:r>
              <a:rPr lang="en-US" dirty="0" smtClean="0"/>
              <a:t> Assess their self-image and its impact on conduct, </a:t>
            </a:r>
          </a:p>
          <a:p>
            <a:pPr lvl="1"/>
            <a:r>
              <a:rPr lang="en-US" dirty="0" smtClean="0"/>
              <a:t>S</a:t>
            </a:r>
            <a:r>
              <a:rPr lang="en-US" dirty="0" smtClean="0"/>
              <a:t>et objectives and monitor personal progress</a:t>
            </a:r>
          </a:p>
          <a:p>
            <a:pPr lvl="1"/>
            <a:r>
              <a:rPr lang="en-US" dirty="0" smtClean="0"/>
              <a:t> Recognize how other people may influence their personal decisions </a:t>
            </a:r>
          </a:p>
          <a:p>
            <a:pPr lvl="1"/>
            <a:r>
              <a:rPr lang="en-US" dirty="0" smtClean="0"/>
              <a:t>S</a:t>
            </a:r>
            <a:r>
              <a:rPr lang="en-US" dirty="0" smtClean="0"/>
              <a:t>crutinize problem situations, and consider the outcomes of different solutions before making decisions </a:t>
            </a:r>
          </a:p>
          <a:p>
            <a:r>
              <a:rPr lang="en-US" dirty="0" smtClean="0"/>
              <a:t>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dirty="0" smtClean="0"/>
              <a:t>Continuation</a:t>
            </a:r>
            <a:endParaRPr lang="en-US" dirty="0"/>
          </a:p>
        </p:txBody>
      </p:sp>
      <p:sp>
        <p:nvSpPr>
          <p:cNvPr id="3" name="Content Placeholder 2"/>
          <p:cNvSpPr>
            <a:spLocks noGrp="1"/>
          </p:cNvSpPr>
          <p:nvPr>
            <p:ph sz="quarter" idx="1"/>
          </p:nvPr>
        </p:nvSpPr>
        <p:spPr/>
        <p:txBody>
          <a:bodyPr>
            <a:normAutofit/>
          </a:bodyPr>
          <a:lstStyle/>
          <a:p>
            <a:r>
              <a:rPr lang="en-US" dirty="0" smtClean="0">
                <a:solidFill>
                  <a:srgbClr val="00B050"/>
                </a:solidFill>
              </a:rPr>
              <a:t>General Social </a:t>
            </a:r>
            <a:r>
              <a:rPr lang="en-US" dirty="0" smtClean="0">
                <a:solidFill>
                  <a:srgbClr val="00B050"/>
                </a:solidFill>
              </a:rPr>
              <a:t>Skills helps teenagers to:</a:t>
            </a:r>
          </a:p>
          <a:p>
            <a:pPr lvl="1"/>
            <a:r>
              <a:rPr lang="en-US" dirty="0" smtClean="0"/>
              <a:t> </a:t>
            </a:r>
            <a:r>
              <a:rPr lang="en-US" dirty="0" smtClean="0"/>
              <a:t>overcome shyness</a:t>
            </a:r>
            <a:r>
              <a:rPr lang="en-US" dirty="0" smtClean="0"/>
              <a:t>,</a:t>
            </a:r>
          </a:p>
          <a:p>
            <a:pPr lvl="1"/>
            <a:r>
              <a:rPr lang="en-US" dirty="0" smtClean="0"/>
              <a:t> </a:t>
            </a:r>
            <a:r>
              <a:rPr lang="en-US" dirty="0" smtClean="0"/>
              <a:t>communicate effectively and </a:t>
            </a:r>
            <a:r>
              <a:rPr lang="en-US" dirty="0" smtClean="0"/>
              <a:t>steer clear of misapprehension</a:t>
            </a:r>
          </a:p>
          <a:p>
            <a:pPr lvl="1"/>
            <a:r>
              <a:rPr lang="en-US" dirty="0" smtClean="0"/>
              <a:t> </a:t>
            </a:r>
            <a:r>
              <a:rPr lang="en-US" dirty="0" smtClean="0"/>
              <a:t>use </a:t>
            </a:r>
            <a:r>
              <a:rPr lang="en-US" dirty="0" smtClean="0"/>
              <a:t>verbal </a:t>
            </a:r>
            <a:r>
              <a:rPr lang="en-US" dirty="0" smtClean="0"/>
              <a:t>and nonverbal </a:t>
            </a:r>
            <a:r>
              <a:rPr lang="en-US" dirty="0" smtClean="0"/>
              <a:t>boldness </a:t>
            </a:r>
            <a:r>
              <a:rPr lang="en-US" dirty="0" smtClean="0"/>
              <a:t>skills to make </a:t>
            </a:r>
            <a:r>
              <a:rPr lang="en-US" dirty="0" smtClean="0"/>
              <a:t>and decline requests </a:t>
            </a:r>
          </a:p>
          <a:p>
            <a:pPr lvl="1"/>
            <a:r>
              <a:rPr lang="en-US" dirty="0" smtClean="0"/>
              <a:t>Understand there are other alternatives besides violent behavior </a:t>
            </a:r>
            <a:r>
              <a:rPr lang="en-US" dirty="0" smtClean="0"/>
              <a:t>or passivity </a:t>
            </a:r>
            <a:r>
              <a:rPr lang="en-US" dirty="0" smtClean="0"/>
              <a:t>when they find themselves in difficult circumstances.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Continuation</a:t>
            </a:r>
            <a:endParaRPr lang="en-US" dirty="0"/>
          </a:p>
        </p:txBody>
      </p:sp>
      <p:sp>
        <p:nvSpPr>
          <p:cNvPr id="3" name="Content Placeholder 2"/>
          <p:cNvSpPr>
            <a:spLocks noGrp="1"/>
          </p:cNvSpPr>
          <p:nvPr>
            <p:ph sz="quarter" idx="1"/>
          </p:nvPr>
        </p:nvSpPr>
        <p:spPr/>
        <p:txBody>
          <a:bodyPr>
            <a:normAutofit fontScale="77500" lnSpcReduction="20000"/>
          </a:bodyPr>
          <a:lstStyle/>
          <a:p>
            <a:r>
              <a:rPr lang="en-US" dirty="0" smtClean="0"/>
              <a:t> </a:t>
            </a:r>
            <a:r>
              <a:rPr lang="en-US" dirty="0" smtClean="0"/>
              <a:t>Elements such as communication </a:t>
            </a:r>
            <a:r>
              <a:rPr lang="en-US" dirty="0" smtClean="0"/>
              <a:t>patterns </a:t>
            </a:r>
            <a:r>
              <a:rPr lang="en-US" dirty="0" smtClean="0"/>
              <a:t>in families, band </a:t>
            </a:r>
            <a:r>
              <a:rPr lang="en-US" dirty="0" smtClean="0"/>
              <a:t>parenting styles influence </a:t>
            </a:r>
            <a:r>
              <a:rPr lang="en-US" dirty="0" smtClean="0"/>
              <a:t>teenage indulgence in drugs</a:t>
            </a:r>
          </a:p>
          <a:p>
            <a:r>
              <a:rPr lang="en-US" dirty="0" smtClean="0"/>
              <a:t>The </a:t>
            </a:r>
            <a:r>
              <a:rPr lang="en-US" dirty="0" smtClean="0"/>
              <a:t>availability of </a:t>
            </a:r>
            <a:r>
              <a:rPr lang="en-US" dirty="0" smtClean="0"/>
              <a:t>drugs and substances at home is a risk factor for teens’ indulgence in drugs.</a:t>
            </a:r>
          </a:p>
          <a:p>
            <a:r>
              <a:rPr lang="en-US" dirty="0" smtClean="0"/>
              <a:t>Developing </a:t>
            </a:r>
            <a:r>
              <a:rPr lang="en-US" dirty="0" smtClean="0"/>
              <a:t>family rules about child substance </a:t>
            </a:r>
            <a:r>
              <a:rPr lang="en-US" dirty="0" smtClean="0"/>
              <a:t>use, erasing the misconceptions about drugs in children, and general communication about drugs and their effects can discourage teenagers form indulgence</a:t>
            </a:r>
          </a:p>
          <a:p>
            <a:r>
              <a:rPr lang="en-US" dirty="0" smtClean="0"/>
              <a:t>Non-family </a:t>
            </a:r>
            <a:r>
              <a:rPr lang="en-US" dirty="0" smtClean="0"/>
              <a:t>influences </a:t>
            </a:r>
            <a:r>
              <a:rPr lang="en-US" dirty="0" smtClean="0"/>
              <a:t>such as peers and the media may play a major role in influencing teens to indulge in drugs</a:t>
            </a:r>
          </a:p>
          <a:p>
            <a:r>
              <a:rPr lang="en-US" dirty="0" smtClean="0"/>
              <a:t>Listening to teenagers, understanding them, and offering support is vital in building trust, and diverting their thoughts form drugs</a:t>
            </a:r>
          </a:p>
          <a:p>
            <a:r>
              <a:rPr lang="en-US" dirty="0" smtClean="0"/>
              <a:t>Violence from parents is a significant risk factor for teenagers adapting violent behavior</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sz="quarter" idx="1"/>
          </p:nvPr>
        </p:nvSpPr>
        <p:spPr/>
        <p:txBody>
          <a:bodyPr>
            <a:normAutofit fontScale="77500" lnSpcReduction="20000"/>
          </a:bodyPr>
          <a:lstStyle/>
          <a:p>
            <a:r>
              <a:rPr lang="en-US" dirty="0"/>
              <a:t>Center for Substance Abuse Treatment. </a:t>
            </a:r>
            <a:r>
              <a:rPr lang="en-US" dirty="0" smtClean="0"/>
              <a:t>(2013). </a:t>
            </a:r>
            <a:r>
              <a:rPr lang="en-US" dirty="0"/>
              <a:t>SAMHSA/CSAT treatment improvement protocols. </a:t>
            </a:r>
            <a:r>
              <a:rPr lang="en-US" i="1" dirty="0"/>
              <a:t>Substance Abuse and Mental Health Services Administration: Rockville, MD: Author</a:t>
            </a:r>
            <a:r>
              <a:rPr lang="en-US" dirty="0" smtClean="0"/>
              <a:t>.</a:t>
            </a:r>
            <a:endParaRPr lang="en-US" dirty="0" smtClean="0"/>
          </a:p>
          <a:p>
            <a:r>
              <a:rPr lang="en-US" dirty="0" smtClean="0"/>
              <a:t>Stuart, G. L., Moore, T. M., Elkins, S. R., O'Farrell, T. J., Temple, J. R., Ramsey, S. E., &amp; </a:t>
            </a:r>
            <a:r>
              <a:rPr lang="en-US" dirty="0" err="1" smtClean="0"/>
              <a:t>Shorey</a:t>
            </a:r>
            <a:r>
              <a:rPr lang="en-US" dirty="0" smtClean="0"/>
              <a:t>, R. C. (2013). The temporal association between substance use and intimate partner violence among women arrested for domestic </a:t>
            </a:r>
            <a:r>
              <a:rPr lang="en-US" dirty="0" err="1" smtClean="0"/>
              <a:t>violence.</a:t>
            </a:r>
            <a:r>
              <a:rPr lang="en-US" i="1" dirty="0" err="1" smtClean="0"/>
              <a:t>Journal</a:t>
            </a:r>
            <a:r>
              <a:rPr lang="en-US" i="1" dirty="0" smtClean="0"/>
              <a:t> of consulting and clinical psychology</a:t>
            </a:r>
            <a:r>
              <a:rPr lang="en-US" dirty="0" smtClean="0"/>
              <a:t>, </a:t>
            </a:r>
            <a:r>
              <a:rPr lang="en-US" i="1" dirty="0" smtClean="0"/>
              <a:t>81</a:t>
            </a:r>
            <a:r>
              <a:rPr lang="en-US" dirty="0" smtClean="0"/>
              <a:t>(4), 681</a:t>
            </a:r>
            <a:r>
              <a:rPr lang="en-US" dirty="0" smtClean="0"/>
              <a:t>.</a:t>
            </a:r>
          </a:p>
          <a:p>
            <a:r>
              <a:rPr lang="en-US" dirty="0" smtClean="0"/>
              <a:t>Griffin, K. W., &amp; </a:t>
            </a:r>
            <a:r>
              <a:rPr lang="en-US" dirty="0" err="1" smtClean="0"/>
              <a:t>Botvin</a:t>
            </a:r>
            <a:r>
              <a:rPr lang="en-US" dirty="0" smtClean="0"/>
              <a:t>, G. J. (2010). Evidence-based interventions for preventing substance use disorders in adolescents. </a:t>
            </a:r>
            <a:r>
              <a:rPr lang="en-US" i="1" dirty="0" smtClean="0"/>
              <a:t>Child and Adolescent Psychiatric Clinics</a:t>
            </a:r>
            <a:r>
              <a:rPr lang="en-US" dirty="0" smtClean="0"/>
              <a:t>, </a:t>
            </a:r>
            <a:r>
              <a:rPr lang="en-US" i="1" dirty="0" smtClean="0"/>
              <a:t>19</a:t>
            </a:r>
            <a:r>
              <a:rPr lang="en-US" dirty="0" smtClean="0"/>
              <a:t>(3), 505-526</a:t>
            </a:r>
            <a:r>
              <a:rPr lang="en-US" dirty="0" smtClean="0"/>
              <a:t>.</a:t>
            </a:r>
          </a:p>
          <a:p>
            <a:r>
              <a:rPr lang="en-US" dirty="0" smtClean="0"/>
              <a:t>Van </a:t>
            </a:r>
            <a:r>
              <a:rPr lang="en-US" dirty="0" err="1" smtClean="0"/>
              <a:t>Ryzin</a:t>
            </a:r>
            <a:r>
              <a:rPr lang="en-US" dirty="0" smtClean="0"/>
              <a:t>, M. J., </a:t>
            </a:r>
            <a:r>
              <a:rPr lang="en-US" dirty="0" err="1" smtClean="0"/>
              <a:t>Fosco</a:t>
            </a:r>
            <a:r>
              <a:rPr lang="en-US" dirty="0" smtClean="0"/>
              <a:t>, G. M., &amp; </a:t>
            </a:r>
            <a:r>
              <a:rPr lang="en-US" dirty="0" err="1" smtClean="0"/>
              <a:t>Dishion</a:t>
            </a:r>
            <a:r>
              <a:rPr lang="en-US" dirty="0" smtClean="0"/>
              <a:t>, T. J. (2012). Family and peer predictors of substance use from early adolescence to early adulthood: An 11-year prospective analysis. </a:t>
            </a:r>
            <a:r>
              <a:rPr lang="en-US" i="1" dirty="0" smtClean="0"/>
              <a:t>Addictive behaviors</a:t>
            </a:r>
            <a:r>
              <a:rPr lang="en-US" dirty="0" smtClean="0"/>
              <a:t>, </a:t>
            </a:r>
            <a:r>
              <a:rPr lang="en-US" i="1" dirty="0" smtClean="0"/>
              <a:t>37</a:t>
            </a:r>
            <a:r>
              <a:rPr lang="en-US" dirty="0" smtClean="0"/>
              <a:t>(12), 1314-1324.</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sz="quarter" idx="1"/>
          </p:nvPr>
        </p:nvSpPr>
        <p:spPr/>
        <p:txBody>
          <a:bodyPr>
            <a:normAutofit/>
          </a:bodyPr>
          <a:lstStyle/>
          <a:p>
            <a:r>
              <a:rPr lang="en-US" dirty="0" smtClean="0"/>
              <a:t>According to  </a:t>
            </a:r>
            <a:r>
              <a:rPr lang="en-US" dirty="0" smtClean="0"/>
              <a:t>Stuart et al. (2013), </a:t>
            </a:r>
            <a:r>
              <a:rPr lang="en-US" dirty="0" smtClean="0"/>
              <a:t>all </a:t>
            </a:r>
            <a:r>
              <a:rPr lang="en-US" dirty="0"/>
              <a:t>types of domestic violence </a:t>
            </a:r>
            <a:r>
              <a:rPr lang="en-US" dirty="0" smtClean="0"/>
              <a:t>results from</a:t>
            </a:r>
            <a:r>
              <a:rPr lang="en-US" dirty="0"/>
              <a:t> </a:t>
            </a:r>
            <a:r>
              <a:rPr lang="en-US" dirty="0" smtClean="0"/>
              <a:t>a single individual’s desire to control  the other person.</a:t>
            </a:r>
          </a:p>
          <a:p>
            <a:r>
              <a:rPr lang="en-US" dirty="0" smtClean="0"/>
              <a:t>Drug and substance abuse, as well as addiction are strongly associated with domestic violence</a:t>
            </a:r>
          </a:p>
          <a:p>
            <a:r>
              <a:rPr lang="en-US" dirty="0" smtClean="0"/>
              <a:t>People who are intoxicated by drugs </a:t>
            </a:r>
            <a:r>
              <a:rPr lang="en-US" dirty="0"/>
              <a:t>or alcohol, </a:t>
            </a:r>
            <a:r>
              <a:rPr lang="en-US" dirty="0" smtClean="0"/>
              <a:t>usually lose </a:t>
            </a:r>
            <a:r>
              <a:rPr lang="en-US" dirty="0"/>
              <a:t>control of their </a:t>
            </a:r>
            <a:r>
              <a:rPr lang="en-US" dirty="0" smtClean="0"/>
              <a:t>reticence, thus increasing  their probability of engaging in abusive behavior.</a:t>
            </a:r>
          </a:p>
          <a:p>
            <a:r>
              <a:rPr lang="en-US" dirty="0" smtClean="0"/>
              <a:t>This presentation is a community preventive program or violence in families with addiction.</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Types of </a:t>
            </a:r>
            <a:r>
              <a:rPr lang="en-US" dirty="0" smtClean="0"/>
              <a:t>Violence in Families With Addiction</a:t>
            </a:r>
            <a:endParaRPr lang="en-US" dirty="0"/>
          </a:p>
        </p:txBody>
      </p:sp>
      <p:sp>
        <p:nvSpPr>
          <p:cNvPr id="3" name="Content Placeholder 2"/>
          <p:cNvSpPr>
            <a:spLocks noGrp="1"/>
          </p:cNvSpPr>
          <p:nvPr>
            <p:ph sz="quarter" idx="1"/>
          </p:nvPr>
        </p:nvSpPr>
        <p:spPr/>
        <p:txBody>
          <a:bodyPr/>
          <a:lstStyle/>
          <a:p>
            <a:r>
              <a:rPr lang="en-US" dirty="0" smtClean="0"/>
              <a:t>Physical abuse</a:t>
            </a:r>
          </a:p>
          <a:p>
            <a:r>
              <a:rPr lang="en-US" dirty="0" smtClean="0"/>
              <a:t>Emotional abuse</a:t>
            </a:r>
          </a:p>
          <a:p>
            <a:r>
              <a:rPr lang="en-US" dirty="0" smtClean="0"/>
              <a:t>Psychological abuse</a:t>
            </a:r>
          </a:p>
          <a:p>
            <a:r>
              <a:rPr lang="en-US" dirty="0" smtClean="0"/>
              <a:t>Sexual abuse</a:t>
            </a:r>
          </a:p>
          <a:p>
            <a:r>
              <a:rPr lang="en-US" dirty="0"/>
              <a:t> </a:t>
            </a:r>
            <a:r>
              <a:rPr lang="en-US" dirty="0" smtClean="0"/>
              <a:t>F</a:t>
            </a:r>
            <a:r>
              <a:rPr lang="en-US" dirty="0" smtClean="0"/>
              <a:t>inancial </a:t>
            </a:r>
            <a:r>
              <a:rPr lang="en-US" dirty="0" smtClean="0"/>
              <a:t>abuse (Center for Substance Abuse </a:t>
            </a:r>
            <a:r>
              <a:rPr lang="en-US" dirty="0" smtClean="0"/>
              <a:t>Treatment, 2013)</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Problem</a:t>
            </a:r>
            <a:endParaRPr lang="en-US" dirty="0"/>
          </a:p>
        </p:txBody>
      </p:sp>
      <p:sp>
        <p:nvSpPr>
          <p:cNvPr id="3" name="Content Placeholder 2"/>
          <p:cNvSpPr>
            <a:spLocks noGrp="1"/>
          </p:cNvSpPr>
          <p:nvPr>
            <p:ph sz="quarter" idx="1"/>
          </p:nvPr>
        </p:nvSpPr>
        <p:spPr/>
        <p:txBody>
          <a:bodyPr>
            <a:normAutofit fontScale="70000" lnSpcReduction="20000"/>
          </a:bodyPr>
          <a:lstStyle/>
          <a:p>
            <a:r>
              <a:rPr lang="en-US" dirty="0" smtClean="0"/>
              <a:t>Domestic violence is aggravated when multiple members of the family suffer from drug addiction</a:t>
            </a:r>
          </a:p>
          <a:p>
            <a:r>
              <a:rPr lang="en-US" dirty="0" smtClean="0"/>
              <a:t>The violence is usually </a:t>
            </a:r>
            <a:r>
              <a:rPr lang="en-US" dirty="0" smtClean="0"/>
              <a:t>directed to the </a:t>
            </a:r>
            <a:r>
              <a:rPr lang="en-US" dirty="0" smtClean="0"/>
              <a:t>other family members including a spouse, a parent, siblings depending on who is addicted</a:t>
            </a:r>
          </a:p>
          <a:p>
            <a:r>
              <a:rPr lang="en-US" dirty="0" smtClean="0"/>
              <a:t>If the victim is under the influence of drugs or alcohol, they are not able to realize the danger they are in. </a:t>
            </a:r>
            <a:r>
              <a:rPr lang="en-US" dirty="0" smtClean="0"/>
              <a:t>Alternatively</a:t>
            </a:r>
            <a:r>
              <a:rPr lang="en-US" dirty="0" smtClean="0"/>
              <a:t>, they may not be able to defend themselves or call for help</a:t>
            </a:r>
          </a:p>
          <a:p>
            <a:r>
              <a:rPr lang="en-US" dirty="0" smtClean="0"/>
              <a:t>Even the members of the family who are not addicted are affected by domestic violence</a:t>
            </a:r>
          </a:p>
          <a:p>
            <a:r>
              <a:rPr lang="en-US" dirty="0"/>
              <a:t> </a:t>
            </a:r>
            <a:r>
              <a:rPr lang="en-US" dirty="0" smtClean="0"/>
              <a:t>S</a:t>
            </a:r>
            <a:r>
              <a:rPr lang="en-US" dirty="0" smtClean="0"/>
              <a:t>ometimes </a:t>
            </a:r>
            <a:r>
              <a:rPr lang="en-US" dirty="0" smtClean="0"/>
              <a:t>they are the victims. They could also suffer from  anxiety, and depression. Sometimes they could also resolve to indulge in drugs.</a:t>
            </a:r>
            <a:endParaRPr lang="en-US" dirty="0"/>
          </a:p>
          <a:p>
            <a:r>
              <a:rPr lang="en-US" dirty="0"/>
              <a:t>Domestic abuse </a:t>
            </a:r>
            <a:r>
              <a:rPr lang="en-US" dirty="0" smtClean="0"/>
              <a:t>mostly turn out to be vicious </a:t>
            </a:r>
            <a:r>
              <a:rPr lang="en-US" dirty="0"/>
              <a:t>cycle, </a:t>
            </a:r>
            <a:r>
              <a:rPr lang="en-US" dirty="0" smtClean="0"/>
              <a:t>because the victim may fear reporting the attacks or seeking help,  for fear that the culprit may retaliate. </a:t>
            </a:r>
          </a:p>
          <a:p>
            <a:r>
              <a:rPr lang="en-US" dirty="0" smtClean="0"/>
              <a:t>If ignored, </a:t>
            </a:r>
            <a:r>
              <a:rPr lang="en-US" dirty="0"/>
              <a:t>domestic </a:t>
            </a:r>
            <a:r>
              <a:rPr lang="en-US" dirty="0" smtClean="0"/>
              <a:t>violence progressively fosters unhealthy </a:t>
            </a:r>
            <a:r>
              <a:rPr lang="en-US" dirty="0"/>
              <a:t>dynamic </a:t>
            </a:r>
            <a:r>
              <a:rPr lang="en-US" dirty="0" smtClean="0"/>
              <a:t>that could yield undesirable </a:t>
            </a:r>
            <a:r>
              <a:rPr lang="en-US" dirty="0" smtClean="0"/>
              <a:t>consequences as noted by Stuart et al (2013).</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Preventive Program</a:t>
            </a:r>
            <a:endParaRPr lang="en-US" dirty="0"/>
          </a:p>
        </p:txBody>
      </p:sp>
      <p:sp>
        <p:nvSpPr>
          <p:cNvPr id="3" name="Content Placeholder 2"/>
          <p:cNvSpPr>
            <a:spLocks noGrp="1"/>
          </p:cNvSpPr>
          <p:nvPr>
            <p:ph sz="quarter" idx="1"/>
          </p:nvPr>
        </p:nvSpPr>
        <p:spPr/>
        <p:txBody>
          <a:bodyPr>
            <a:normAutofit fontScale="85000" lnSpcReduction="20000"/>
          </a:bodyPr>
          <a:lstStyle/>
          <a:p>
            <a:r>
              <a:rPr lang="en-US" dirty="0" smtClean="0"/>
              <a:t>The </a:t>
            </a:r>
            <a:r>
              <a:rPr lang="en-US" dirty="0" smtClean="0"/>
              <a:t>community program </a:t>
            </a:r>
            <a:r>
              <a:rPr lang="en-US" dirty="0" smtClean="0"/>
              <a:t>proposed for the prevention of violence in families with addiction is </a:t>
            </a:r>
            <a:r>
              <a:rPr lang="en-US" dirty="0" smtClean="0"/>
              <a:t>diligent parenting</a:t>
            </a:r>
          </a:p>
          <a:p>
            <a:r>
              <a:rPr lang="en-US" dirty="0" smtClean="0"/>
              <a:t>The program is aimed at dealing with the root cause of the problem (engaging in drugs and violent behavior)</a:t>
            </a:r>
            <a:endParaRPr lang="en-US" dirty="0" smtClean="0"/>
          </a:p>
          <a:p>
            <a:r>
              <a:rPr lang="en-US" dirty="0" smtClean="0"/>
              <a:t>The program will be offered in a six session parenting classes</a:t>
            </a:r>
            <a:endParaRPr lang="en-US" dirty="0" smtClean="0"/>
          </a:p>
          <a:p>
            <a:r>
              <a:rPr lang="en-US" dirty="0" smtClean="0"/>
              <a:t>According to the National Institute on Drug Abuse (2014), most people start indulging in drugs in their teen years</a:t>
            </a:r>
          </a:p>
          <a:p>
            <a:r>
              <a:rPr lang="en-US" dirty="0" smtClean="0"/>
              <a:t> The adolescent stage is a critical period of vulnerability to addiction</a:t>
            </a:r>
          </a:p>
          <a:p>
            <a:r>
              <a:rPr lang="en-US" dirty="0" smtClean="0"/>
              <a:t>This is because the brain is still developing</a:t>
            </a:r>
          </a:p>
          <a:p>
            <a:r>
              <a:rPr lang="en-US" dirty="0" smtClean="0"/>
              <a:t>As such, most teens who indulge in drugs advance from trying drugs to developing an addiction</a:t>
            </a:r>
          </a:p>
          <a:p>
            <a:r>
              <a:rPr lang="en-US" dirty="0" smtClean="0"/>
              <a:t>Drug use and addiction is closely associated with violent behavior across all age groups</a:t>
            </a:r>
            <a:endParaRPr lang="en-US" dirty="0" smtClean="0"/>
          </a:p>
          <a:p>
            <a:pPr>
              <a:buNone/>
            </a:pPr>
            <a:endParaRPr lang="en-US"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Demographics</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The intended audience for this program are the parents, grandparents, and caregivers of </a:t>
            </a:r>
            <a:r>
              <a:rPr lang="en-US" dirty="0" smtClean="0"/>
              <a:t>adolescents (10-19 </a:t>
            </a:r>
            <a:r>
              <a:rPr lang="en-US" dirty="0" smtClean="0"/>
              <a:t>years)</a:t>
            </a:r>
          </a:p>
          <a:p>
            <a:r>
              <a:rPr lang="en-US" dirty="0" smtClean="0"/>
              <a:t>Most people start indulging in drugs and substance abuse in their adolescent stage (National Institute on Drug Abuse, 2014)</a:t>
            </a:r>
          </a:p>
          <a:p>
            <a:r>
              <a:rPr lang="en-US" dirty="0" smtClean="0"/>
              <a:t>As such, diligent parenting is aimed at bringing up children in a way that will reduce the emotional and behavioral problems that pose a risk or indulgence in </a:t>
            </a:r>
            <a:r>
              <a:rPr lang="en-US" dirty="0" smtClean="0"/>
              <a:t>drugs and the practice of violent behavior.</a:t>
            </a:r>
            <a:endParaRPr lang="en-US" dirty="0" smtClean="0"/>
          </a:p>
          <a:p>
            <a:r>
              <a:rPr lang="en-US" dirty="0" smtClean="0"/>
              <a:t>It is said that “prevention is better than cure.” in the same line, this program is aimed at addressing the root cause of addiction and its associated violence in families, by inhibiting indulgence in drugs.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 of the Program</a:t>
            </a:r>
            <a:endParaRPr lang="en-US" dirty="0"/>
          </a:p>
        </p:txBody>
      </p:sp>
      <p:sp>
        <p:nvSpPr>
          <p:cNvPr id="3" name="Content Placeholder 2"/>
          <p:cNvSpPr>
            <a:spLocks noGrp="1"/>
          </p:cNvSpPr>
          <p:nvPr>
            <p:ph sz="quarter" idx="1"/>
          </p:nvPr>
        </p:nvSpPr>
        <p:spPr/>
        <p:txBody>
          <a:bodyPr>
            <a:normAutofit/>
          </a:bodyPr>
          <a:lstStyle/>
          <a:p>
            <a:r>
              <a:rPr lang="en-US" dirty="0" smtClean="0"/>
              <a:t>Arm the parents with a holistic model </a:t>
            </a:r>
            <a:r>
              <a:rPr lang="en-US" dirty="0" smtClean="0"/>
              <a:t>of parenting that will better enable their teens to </a:t>
            </a:r>
            <a:r>
              <a:rPr lang="en-US" dirty="0" smtClean="0"/>
              <a:t>endure </a:t>
            </a:r>
            <a:r>
              <a:rPr lang="en-US" dirty="0" smtClean="0"/>
              <a:t>and thrive </a:t>
            </a:r>
            <a:r>
              <a:rPr lang="en-US" dirty="0" smtClean="0"/>
              <a:t>amidst negative forces of  the contemporary society</a:t>
            </a:r>
            <a:endParaRPr lang="en-US" dirty="0" smtClean="0"/>
          </a:p>
          <a:p>
            <a:r>
              <a:rPr lang="en-US" dirty="0" smtClean="0"/>
              <a:t>Mitigate parent-teen </a:t>
            </a:r>
            <a:r>
              <a:rPr lang="en-US" dirty="0" smtClean="0"/>
              <a:t>relationship problems</a:t>
            </a:r>
          </a:p>
          <a:p>
            <a:r>
              <a:rPr lang="en-US" dirty="0" smtClean="0"/>
              <a:t>Enhance behavioral and emotional aspects in teens</a:t>
            </a:r>
            <a:endParaRPr lang="en-US" dirty="0" smtClean="0"/>
          </a:p>
          <a:p>
            <a:r>
              <a:rPr lang="en-US" dirty="0" smtClean="0"/>
              <a:t>Enhance the general welfare of the teens</a:t>
            </a:r>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t>
            </a:r>
            <a:r>
              <a:rPr lang="en-US" dirty="0" smtClean="0"/>
              <a:t>ontinuation</a:t>
            </a:r>
            <a:endParaRPr lang="en-US" dirty="0"/>
          </a:p>
        </p:txBody>
      </p:sp>
      <p:sp>
        <p:nvSpPr>
          <p:cNvPr id="3" name="Content Placeholder 2"/>
          <p:cNvSpPr>
            <a:spLocks noGrp="1"/>
          </p:cNvSpPr>
          <p:nvPr>
            <p:ph sz="quarter" idx="1"/>
          </p:nvPr>
        </p:nvSpPr>
        <p:spPr/>
        <p:txBody>
          <a:bodyPr>
            <a:normAutofit/>
          </a:bodyPr>
          <a:lstStyle/>
          <a:p>
            <a:r>
              <a:rPr lang="en-US" dirty="0" smtClean="0"/>
              <a:t>The program teaches about parenting through encouragement.</a:t>
            </a:r>
          </a:p>
          <a:p>
            <a:r>
              <a:rPr lang="en-US" dirty="0" smtClean="0"/>
              <a:t> This approach develops the teen’s  self-esteem and builds  relationships based on active listening, effective communication, and problem-solving. </a:t>
            </a:r>
          </a:p>
          <a:p>
            <a:r>
              <a:rPr lang="en-US" dirty="0" smtClean="0"/>
              <a:t>Parents learn to use natural and rational consequences to mitigate irresponsible and undesirable </a:t>
            </a:r>
            <a:r>
              <a:rPr lang="en-US" dirty="0" smtClean="0"/>
              <a:t>behaviors such as drug abuse and violent </a:t>
            </a:r>
            <a:r>
              <a:rPr lang="en-US" dirty="0" err="1" smtClean="0"/>
              <a:t>bahvior</a:t>
            </a:r>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1000" y="1295400"/>
            <a:ext cx="4023360" cy="685800"/>
          </a:xfrm>
        </p:spPr>
        <p:txBody>
          <a:bodyPr/>
          <a:lstStyle/>
          <a:p>
            <a:r>
              <a:rPr lang="en-US" dirty="0" smtClean="0"/>
              <a:t>Parents </a:t>
            </a:r>
            <a:endParaRPr lang="en-US" dirty="0"/>
          </a:p>
        </p:txBody>
      </p:sp>
      <p:sp>
        <p:nvSpPr>
          <p:cNvPr id="5" name="Text Placeholder 4"/>
          <p:cNvSpPr>
            <a:spLocks noGrp="1"/>
          </p:cNvSpPr>
          <p:nvPr>
            <p:ph type="body" sz="half" idx="3"/>
          </p:nvPr>
        </p:nvSpPr>
        <p:spPr>
          <a:xfrm>
            <a:off x="4648200" y="1219200"/>
            <a:ext cx="4023360" cy="838200"/>
          </a:xfrm>
        </p:spPr>
        <p:txBody>
          <a:bodyPr/>
          <a:lstStyle/>
          <a:p>
            <a:r>
              <a:rPr lang="en-US" dirty="0" smtClean="0"/>
              <a:t>C</a:t>
            </a:r>
            <a:r>
              <a:rPr lang="en-US" dirty="0" smtClean="0"/>
              <a:t>hildren</a:t>
            </a:r>
            <a:endParaRPr lang="en-US" dirty="0"/>
          </a:p>
        </p:txBody>
      </p:sp>
      <p:sp>
        <p:nvSpPr>
          <p:cNvPr id="4" name="Content Placeholder 3"/>
          <p:cNvSpPr>
            <a:spLocks noGrp="1"/>
          </p:cNvSpPr>
          <p:nvPr>
            <p:ph sz="quarter" idx="2"/>
          </p:nvPr>
        </p:nvSpPr>
        <p:spPr>
          <a:xfrm>
            <a:off x="457200" y="1981200"/>
            <a:ext cx="4023360" cy="3407736"/>
          </a:xfrm>
        </p:spPr>
        <p:txBody>
          <a:bodyPr>
            <a:normAutofit fontScale="62500" lnSpcReduction="20000"/>
          </a:bodyPr>
          <a:lstStyle/>
          <a:p>
            <a:endParaRPr lang="en-US" dirty="0" smtClean="0"/>
          </a:p>
          <a:p>
            <a:r>
              <a:rPr lang="en-US" sz="3400" dirty="0" smtClean="0"/>
              <a:t>solid </a:t>
            </a:r>
            <a:r>
              <a:rPr lang="en-US" sz="3400" dirty="0" smtClean="0"/>
              <a:t>parenting skills</a:t>
            </a:r>
          </a:p>
          <a:p>
            <a:r>
              <a:rPr lang="en-US" sz="3400" dirty="0" smtClean="0"/>
              <a:t>effective discipline</a:t>
            </a:r>
          </a:p>
          <a:p>
            <a:r>
              <a:rPr lang="en-US" sz="3400" dirty="0" smtClean="0"/>
              <a:t>accountability</a:t>
            </a:r>
            <a:endParaRPr lang="en-US" sz="3400" dirty="0" smtClean="0"/>
          </a:p>
          <a:p>
            <a:r>
              <a:rPr lang="en-US" sz="3400" dirty="0" smtClean="0"/>
              <a:t>problem </a:t>
            </a:r>
            <a:r>
              <a:rPr lang="en-US" sz="3400" dirty="0" smtClean="0"/>
              <a:t>solving</a:t>
            </a:r>
            <a:endParaRPr lang="en-US" sz="3400" dirty="0" smtClean="0"/>
          </a:p>
          <a:p>
            <a:r>
              <a:rPr lang="en-US" sz="3400" dirty="0" smtClean="0"/>
              <a:t>positive reinforcement</a:t>
            </a:r>
          </a:p>
          <a:p>
            <a:r>
              <a:rPr lang="en-US" sz="3400" dirty="0" smtClean="0"/>
              <a:t>effective communication</a:t>
            </a:r>
          </a:p>
          <a:p>
            <a:r>
              <a:rPr lang="en-US" sz="3400" dirty="0" smtClean="0"/>
              <a:t>developmental milestones</a:t>
            </a:r>
          </a:p>
          <a:p>
            <a:r>
              <a:rPr lang="en-US" sz="3400" dirty="0" smtClean="0"/>
              <a:t>connection </a:t>
            </a:r>
            <a:r>
              <a:rPr lang="en-US" sz="3400" dirty="0" smtClean="0"/>
              <a:t>to community resources</a:t>
            </a:r>
          </a:p>
          <a:p>
            <a:endParaRPr lang="en-US" dirty="0"/>
          </a:p>
        </p:txBody>
      </p:sp>
      <p:sp>
        <p:nvSpPr>
          <p:cNvPr id="6" name="Content Placeholder 5"/>
          <p:cNvSpPr>
            <a:spLocks noGrp="1"/>
          </p:cNvSpPr>
          <p:nvPr>
            <p:ph sz="quarter" idx="4"/>
          </p:nvPr>
        </p:nvSpPr>
        <p:spPr>
          <a:xfrm>
            <a:off x="4648200" y="1371600"/>
            <a:ext cx="4023360" cy="4114800"/>
          </a:xfrm>
        </p:spPr>
        <p:txBody>
          <a:bodyPr>
            <a:normAutofit fontScale="92500" lnSpcReduction="20000"/>
          </a:bodyPr>
          <a:lstStyle/>
          <a:p>
            <a:pPr>
              <a:buNone/>
            </a:pPr>
            <a:endParaRPr lang="en-US" dirty="0" smtClean="0"/>
          </a:p>
          <a:p>
            <a:endParaRPr lang="en-US" dirty="0" smtClean="0"/>
          </a:p>
          <a:p>
            <a:r>
              <a:rPr lang="en-US" dirty="0" smtClean="0"/>
              <a:t>Courage</a:t>
            </a:r>
          </a:p>
          <a:p>
            <a:r>
              <a:rPr lang="en-US" dirty="0" smtClean="0"/>
              <a:t>personal </a:t>
            </a:r>
            <a:r>
              <a:rPr lang="en-US" dirty="0" smtClean="0"/>
              <a:t>and social </a:t>
            </a:r>
            <a:r>
              <a:rPr lang="en-US" dirty="0" smtClean="0"/>
              <a:t>responsibility</a:t>
            </a:r>
          </a:p>
          <a:p>
            <a:r>
              <a:rPr lang="en-US" dirty="0" smtClean="0"/>
              <a:t>co-operation</a:t>
            </a:r>
          </a:p>
          <a:p>
            <a:r>
              <a:rPr lang="en-US" dirty="0" smtClean="0"/>
              <a:t>mutual </a:t>
            </a:r>
            <a:r>
              <a:rPr lang="en-US" dirty="0" smtClean="0"/>
              <a:t>respect </a:t>
            </a:r>
            <a:endParaRPr lang="en-US" dirty="0" smtClean="0"/>
          </a:p>
          <a:p>
            <a:r>
              <a:rPr lang="en-US" dirty="0" smtClean="0"/>
              <a:t>self-esteem</a:t>
            </a:r>
          </a:p>
          <a:p>
            <a:r>
              <a:rPr lang="en-US" dirty="0" smtClean="0"/>
              <a:t>Contentment </a:t>
            </a:r>
          </a:p>
          <a:p>
            <a:r>
              <a:rPr lang="en-US" dirty="0" smtClean="0"/>
              <a:t>happiness</a:t>
            </a:r>
            <a:endParaRPr lang="en-US" dirty="0"/>
          </a:p>
        </p:txBody>
      </p:sp>
      <p:sp>
        <p:nvSpPr>
          <p:cNvPr id="2" name="Title 1"/>
          <p:cNvSpPr>
            <a:spLocks noGrp="1"/>
          </p:cNvSpPr>
          <p:nvPr>
            <p:ph type="title"/>
          </p:nvPr>
        </p:nvSpPr>
        <p:spPr>
          <a:xfrm>
            <a:off x="685800" y="0"/>
            <a:ext cx="8229600" cy="990600"/>
          </a:xfrm>
        </p:spPr>
        <p:txBody>
          <a:bodyPr>
            <a:normAutofit/>
          </a:bodyPr>
          <a:lstStyle/>
          <a:p>
            <a:r>
              <a:rPr lang="en-US" dirty="0" smtClean="0"/>
              <a:t>Desired Outcomes of the program</a:t>
            </a:r>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814</TotalTime>
  <Words>1376</Words>
  <Application>Microsoft Office PowerPoint</Application>
  <PresentationFormat>On-screen Show (4:3)</PresentationFormat>
  <Paragraphs>116</Paragraphs>
  <Slides>14</Slides>
  <Notes>9</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Civic</vt:lpstr>
      <vt:lpstr>COMMUNITY PREVENTION PROGRAM FOR VIOLENCE IN FAMILIES WITH ADDICTION</vt:lpstr>
      <vt:lpstr>Introduction</vt:lpstr>
      <vt:lpstr>Types of Violence in Families With Addiction</vt:lpstr>
      <vt:lpstr>The Problem</vt:lpstr>
      <vt:lpstr>Preventive Program</vt:lpstr>
      <vt:lpstr>Demographics</vt:lpstr>
      <vt:lpstr>Purpose of the Program</vt:lpstr>
      <vt:lpstr>Continuation</vt:lpstr>
      <vt:lpstr>Desired Outcomes of the program</vt:lpstr>
      <vt:lpstr>Settings of the program</vt:lpstr>
      <vt:lpstr>Information Offered in the Program </vt:lpstr>
      <vt:lpstr> Continuation</vt:lpstr>
      <vt:lpstr>Continuation</vt:lpstr>
      <vt:lpstr>References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cecilia</dc:creator>
  <cp:lastModifiedBy>cecilia</cp:lastModifiedBy>
  <cp:revision>75</cp:revision>
  <dcterms:created xsi:type="dcterms:W3CDTF">2018-08-17T11:15:39Z</dcterms:created>
  <dcterms:modified xsi:type="dcterms:W3CDTF">2018-08-18T11:29:00Z</dcterms:modified>
</cp:coreProperties>
</file>