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446" autoAdjust="0"/>
  </p:normalViewPr>
  <p:slideViewPr>
    <p:cSldViewPr>
      <p:cViewPr varScale="1">
        <p:scale>
          <a:sx n="75" d="100"/>
          <a:sy n="75" d="100"/>
        </p:scale>
        <p:origin x="-142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FD5BE2-4F7B-4780-9DA4-92B0BBDB4E45}" type="datetimeFigureOut">
              <a:rPr lang="en-US" smtClean="0"/>
              <a:t>8/30/2018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B8490A-DDC0-4717-BBF3-8FE67B3A60D7}"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Tim et al. work</a:t>
            </a:r>
            <a:r>
              <a:rPr lang="en-US" baseline="0" dirty="0" smtClean="0"/>
              <a:t> at </a:t>
            </a:r>
            <a:r>
              <a:rPr lang="en-US" dirty="0" smtClean="0"/>
              <a:t>the National Institute of Education,</a:t>
            </a:r>
            <a:r>
              <a:rPr lang="en-US" baseline="0" dirty="0" smtClean="0"/>
              <a:t> </a:t>
            </a:r>
            <a:r>
              <a:rPr lang="en-US" dirty="0" err="1" smtClean="0"/>
              <a:t>Nanyang</a:t>
            </a:r>
            <a:r>
              <a:rPr lang="en-US" dirty="0" smtClean="0"/>
              <a:t> Technological university, Singapore</a:t>
            </a:r>
          </a:p>
        </p:txBody>
      </p:sp>
      <p:sp>
        <p:nvSpPr>
          <p:cNvPr id="4" name="Slide Number Placeholder 3"/>
          <p:cNvSpPr>
            <a:spLocks noGrp="1"/>
          </p:cNvSpPr>
          <p:nvPr>
            <p:ph type="sldNum" sz="quarter" idx="10"/>
          </p:nvPr>
        </p:nvSpPr>
        <p:spPr/>
        <p:txBody>
          <a:bodyPr/>
          <a:lstStyle/>
          <a:p>
            <a:fld id="{9DB8490A-DDC0-4717-BBF3-8FE67B3A60D7}" type="slidenum">
              <a:rPr lang="en-US" smtClean="0"/>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ineffectiveness of the  traditional teaching method in the first study promoted the current study.</a:t>
            </a:r>
          </a:p>
          <a:p>
            <a:endParaRPr lang="en-US" dirty="0"/>
          </a:p>
        </p:txBody>
      </p:sp>
      <p:sp>
        <p:nvSpPr>
          <p:cNvPr id="4" name="Slide Number Placeholder 3"/>
          <p:cNvSpPr>
            <a:spLocks noGrp="1"/>
          </p:cNvSpPr>
          <p:nvPr>
            <p:ph type="sldNum" sz="quarter" idx="10"/>
          </p:nvPr>
        </p:nvSpPr>
        <p:spPr/>
        <p:txBody>
          <a:bodyPr/>
          <a:lstStyle/>
          <a:p>
            <a:fld id="{9DB8490A-DDC0-4717-BBF3-8FE67B3A60D7}" type="slidenum">
              <a:rPr lang="en-US" smtClean="0"/>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design experiment was based on theoretical perspective from education literature and practical restriction at the school level</a:t>
            </a:r>
          </a:p>
          <a:p>
            <a:endParaRPr lang="en-US" dirty="0"/>
          </a:p>
        </p:txBody>
      </p:sp>
      <p:sp>
        <p:nvSpPr>
          <p:cNvPr id="4" name="Slide Number Placeholder 3"/>
          <p:cNvSpPr>
            <a:spLocks noGrp="1"/>
          </p:cNvSpPr>
          <p:nvPr>
            <p:ph type="sldNum" sz="quarter" idx="10"/>
          </p:nvPr>
        </p:nvSpPr>
        <p:spPr/>
        <p:txBody>
          <a:bodyPr/>
          <a:lstStyle/>
          <a:p>
            <a:fld id="{9DB8490A-DDC0-4717-BBF3-8FE67B3A60D7}" type="slidenum">
              <a:rPr lang="en-US" smtClean="0"/>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assorted methods of data collection were important in avoiding bias.</a:t>
            </a:r>
            <a:r>
              <a:rPr lang="en-US" baseline="0" dirty="0" smtClean="0"/>
              <a:t> However, the author does not specify how the sample were selected. This could result to sampling bias. Also, the author does not identify how the methods used to analyze the collected data, and how the conclusion was reached.</a:t>
            </a:r>
            <a:r>
              <a:rPr lang="en-US" dirty="0" smtClean="0"/>
              <a:t> </a:t>
            </a:r>
          </a:p>
          <a:p>
            <a:endParaRPr lang="en-US" dirty="0"/>
          </a:p>
        </p:txBody>
      </p:sp>
      <p:sp>
        <p:nvSpPr>
          <p:cNvPr id="4" name="Slide Number Placeholder 3"/>
          <p:cNvSpPr>
            <a:spLocks noGrp="1"/>
          </p:cNvSpPr>
          <p:nvPr>
            <p:ph type="sldNum" sz="quarter" idx="10"/>
          </p:nvPr>
        </p:nvSpPr>
        <p:spPr/>
        <p:txBody>
          <a:bodyPr/>
          <a:lstStyle/>
          <a:p>
            <a:fld id="{9DB8490A-DDC0-4717-BBF3-8FE67B3A60D7}" type="slidenum">
              <a:rPr lang="en-US" smtClean="0"/>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researchers who conducted the study presented in this article all work </a:t>
            </a:r>
            <a:r>
              <a:rPr lang="en-US" baseline="0" dirty="0" smtClean="0"/>
              <a:t>at </a:t>
            </a:r>
            <a:r>
              <a:rPr lang="en-US" dirty="0" smtClean="0"/>
              <a:t>the National Institute of Education,</a:t>
            </a:r>
            <a:r>
              <a:rPr lang="en-US" baseline="0" dirty="0" smtClean="0"/>
              <a:t> </a:t>
            </a:r>
            <a:r>
              <a:rPr lang="en-US" dirty="0" err="1" smtClean="0"/>
              <a:t>Nanyang</a:t>
            </a:r>
            <a:r>
              <a:rPr lang="en-US" dirty="0" smtClean="0"/>
              <a:t> Technological university, Singapore. Also, the article has</a:t>
            </a:r>
            <a:r>
              <a:rPr lang="en-US" baseline="0" dirty="0" smtClean="0"/>
              <a:t> been published as a peer viewed journal</a:t>
            </a:r>
            <a:endParaRPr lang="en-US" dirty="0"/>
          </a:p>
        </p:txBody>
      </p:sp>
      <p:sp>
        <p:nvSpPr>
          <p:cNvPr id="4" name="Slide Number Placeholder 3"/>
          <p:cNvSpPr>
            <a:spLocks noGrp="1"/>
          </p:cNvSpPr>
          <p:nvPr>
            <p:ph type="sldNum" sz="quarter" idx="10"/>
          </p:nvPr>
        </p:nvSpPr>
        <p:spPr/>
        <p:txBody>
          <a:bodyPr/>
          <a:lstStyle/>
          <a:p>
            <a:fld id="{9DB8490A-DDC0-4717-BBF3-8FE67B3A60D7}" type="slidenum">
              <a:rPr lang="en-US" smtClean="0"/>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Rich</a:t>
            </a:r>
            <a:r>
              <a:rPr lang="en-US" baseline="0" dirty="0" smtClean="0"/>
              <a:t> data is important in revealing credible research findings.</a:t>
            </a:r>
            <a:endParaRPr lang="en-US" dirty="0"/>
          </a:p>
        </p:txBody>
      </p:sp>
      <p:sp>
        <p:nvSpPr>
          <p:cNvPr id="4" name="Slide Number Placeholder 3"/>
          <p:cNvSpPr>
            <a:spLocks noGrp="1"/>
          </p:cNvSpPr>
          <p:nvPr>
            <p:ph type="sldNum" sz="quarter" idx="10"/>
          </p:nvPr>
        </p:nvSpPr>
        <p:spPr/>
        <p:txBody>
          <a:bodyPr/>
          <a:lstStyle/>
          <a:p>
            <a:fld id="{9DB8490A-DDC0-4717-BBF3-8FE67B3A60D7}" type="slidenum">
              <a:rPr lang="en-US" smtClean="0"/>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DB8490A-DDC0-4717-BBF3-8FE67B3A60D7}" type="slidenum">
              <a:rPr lang="en-US" smtClean="0"/>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Illustrations have also been used to illustrate comic stripes and design and implementation. This  makes it easier to understand the design experiment.</a:t>
            </a:r>
            <a:r>
              <a:rPr lang="en-US" baseline="0" dirty="0" smtClean="0"/>
              <a:t> The article is both informative </a:t>
            </a:r>
            <a:r>
              <a:rPr lang="en-US" baseline="0" smtClean="0"/>
              <a:t>and insightful.</a:t>
            </a:r>
            <a:endParaRPr lang="en-US" dirty="0" smtClean="0"/>
          </a:p>
          <a:p>
            <a:endParaRPr lang="en-US" dirty="0"/>
          </a:p>
        </p:txBody>
      </p:sp>
      <p:sp>
        <p:nvSpPr>
          <p:cNvPr id="4" name="Slide Number Placeholder 3"/>
          <p:cNvSpPr>
            <a:spLocks noGrp="1"/>
          </p:cNvSpPr>
          <p:nvPr>
            <p:ph type="sldNum" sz="quarter" idx="10"/>
          </p:nvPr>
        </p:nvSpPr>
        <p:spPr/>
        <p:txBody>
          <a:bodyPr/>
          <a:lstStyle/>
          <a:p>
            <a:fld id="{9DB8490A-DDC0-4717-BBF3-8FE67B3A60D7}"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78855853-D9ED-4371-81FA-986641E3662E}" type="datetimeFigureOut">
              <a:rPr lang="en-US" smtClean="0"/>
              <a:t>8/30/2018</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D96D1FB3-28CA-4F61-835A-A6A2B4068EA8}"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8855853-D9ED-4371-81FA-986641E3662E}" type="datetimeFigureOut">
              <a:rPr lang="en-US" smtClean="0"/>
              <a:t>8/30/2018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96D1FB3-28CA-4F61-835A-A6A2B4068EA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8855853-D9ED-4371-81FA-986641E3662E}" type="datetimeFigureOut">
              <a:rPr lang="en-US" smtClean="0"/>
              <a:t>8/30/2018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96D1FB3-28CA-4F61-835A-A6A2B4068EA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8855853-D9ED-4371-81FA-986641E3662E}" type="datetimeFigureOut">
              <a:rPr lang="en-US" smtClean="0"/>
              <a:t>8/30/2018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96D1FB3-28CA-4F61-835A-A6A2B4068EA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8855853-D9ED-4371-81FA-986641E3662E}" type="datetimeFigureOut">
              <a:rPr lang="en-US" smtClean="0"/>
              <a:t>8/30/2018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96D1FB3-28CA-4F61-835A-A6A2B4068EA8}"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8855853-D9ED-4371-81FA-986641E3662E}" type="datetimeFigureOut">
              <a:rPr lang="en-US" smtClean="0"/>
              <a:t>8/30/2018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96D1FB3-28CA-4F61-835A-A6A2B4068EA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8855853-D9ED-4371-81FA-986641E3662E}" type="datetimeFigureOut">
              <a:rPr lang="en-US" smtClean="0"/>
              <a:t>8/30/2018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D96D1FB3-28CA-4F61-835A-A6A2B4068EA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8855853-D9ED-4371-81FA-986641E3662E}" type="datetimeFigureOut">
              <a:rPr lang="en-US" smtClean="0"/>
              <a:t>8/30/2018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D96D1FB3-28CA-4F61-835A-A6A2B4068EA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78855853-D9ED-4371-81FA-986641E3662E}" type="datetimeFigureOut">
              <a:rPr lang="en-US" smtClean="0"/>
              <a:t>8/30/2018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D96D1FB3-28CA-4F61-835A-A6A2B4068EA8}"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8855853-D9ED-4371-81FA-986641E3662E}" type="datetimeFigureOut">
              <a:rPr lang="en-US" smtClean="0"/>
              <a:t>8/30/2018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96D1FB3-28CA-4F61-835A-A6A2B4068EA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78855853-D9ED-4371-81FA-986641E3662E}" type="datetimeFigureOut">
              <a:rPr lang="en-US" smtClean="0"/>
              <a:t>8/30/2018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96D1FB3-28CA-4F61-835A-A6A2B4068EA8}"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8855853-D9ED-4371-81FA-986641E3662E}" type="datetimeFigureOut">
              <a:rPr lang="en-US" smtClean="0"/>
              <a:t>8/30/2018</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96D1FB3-28CA-4F61-835A-A6A2B4068EA8}"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		Article Critique</a:t>
            </a:r>
            <a:endParaRPr lang="en-US" dirty="0"/>
          </a:p>
        </p:txBody>
      </p:sp>
      <p:sp>
        <p:nvSpPr>
          <p:cNvPr id="3" name="Subtitle 2"/>
          <p:cNvSpPr>
            <a:spLocks noGrp="1"/>
          </p:cNvSpPr>
          <p:nvPr>
            <p:ph type="subTitle" idx="1"/>
          </p:nvPr>
        </p:nvSpPr>
        <p:spPr>
          <a:xfrm>
            <a:off x="1600200" y="2286000"/>
            <a:ext cx="6400800" cy="1828800"/>
          </a:xfrm>
        </p:spPr>
        <p:txBody>
          <a:bodyPr/>
          <a:lstStyle/>
          <a:p>
            <a:r>
              <a:rPr lang="en-US" dirty="0" smtClean="0"/>
              <a:t>TAPPING ON COMICS IN TEACHING MATHEMATICS: A SINGAPORE EXPERIENCE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Authorship and </a:t>
            </a:r>
            <a:r>
              <a:rPr lang="en-US" dirty="0" err="1" smtClean="0"/>
              <a:t>Affilliation</a:t>
            </a:r>
            <a:endParaRPr lang="en-US" dirty="0"/>
          </a:p>
        </p:txBody>
      </p:sp>
      <p:sp>
        <p:nvSpPr>
          <p:cNvPr id="3" name="Content Placeholder 2"/>
          <p:cNvSpPr>
            <a:spLocks noGrp="1"/>
          </p:cNvSpPr>
          <p:nvPr>
            <p:ph idx="1"/>
          </p:nvPr>
        </p:nvSpPr>
        <p:spPr/>
        <p:txBody>
          <a:bodyPr/>
          <a:lstStyle/>
          <a:p>
            <a:r>
              <a:rPr lang="en-US" dirty="0" smtClean="0"/>
              <a:t>In this article, Tin Lam  TOH, present a study that had been conducted by </a:t>
            </a:r>
            <a:r>
              <a:rPr lang="en-US" dirty="0" err="1" smtClean="0"/>
              <a:t>Toh</a:t>
            </a:r>
            <a:r>
              <a:rPr lang="en-US" dirty="0" smtClean="0"/>
              <a:t> et al., (2017), in the 8</a:t>
            </a:r>
            <a:r>
              <a:rPr lang="en-US" baseline="30000" dirty="0" smtClean="0"/>
              <a:t>th</a:t>
            </a:r>
            <a:r>
              <a:rPr lang="en-US" dirty="0" smtClean="0"/>
              <a:t> ICMI- East Asia Regional Conference on Mathematics Education</a:t>
            </a:r>
          </a:p>
          <a:p>
            <a:r>
              <a:rPr lang="en-US" dirty="0" smtClean="0"/>
              <a:t>The journal is published in the </a:t>
            </a:r>
            <a:r>
              <a:rPr lang="en-US" i="1" dirty="0" smtClean="0"/>
              <a:t>Asia Pacific Journal of Education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Aim of the Research</a:t>
            </a:r>
            <a:endParaRPr lang="en-US" dirty="0"/>
          </a:p>
        </p:txBody>
      </p:sp>
      <p:sp>
        <p:nvSpPr>
          <p:cNvPr id="3" name="Content Placeholder 2"/>
          <p:cNvSpPr>
            <a:spLocks noGrp="1"/>
          </p:cNvSpPr>
          <p:nvPr>
            <p:ph idx="1"/>
          </p:nvPr>
        </p:nvSpPr>
        <p:spPr/>
        <p:txBody>
          <a:bodyPr>
            <a:normAutofit lnSpcReduction="10000"/>
          </a:bodyPr>
          <a:lstStyle/>
          <a:p>
            <a:r>
              <a:rPr lang="en-US" dirty="0" smtClean="0"/>
              <a:t>The study presented in this article is an extended study, founded  on the initial study which aimed at finding out the experience of a group of Singapore mathematics teachers handling slow learners in mathematics.</a:t>
            </a:r>
          </a:p>
          <a:p>
            <a:r>
              <a:rPr lang="en-US" dirty="0" smtClean="0"/>
              <a:t>T</a:t>
            </a:r>
            <a:r>
              <a:rPr lang="en-US" dirty="0" smtClean="0"/>
              <a:t>his study was aimed at finding out the effectiveness of comics as an alternative approach to teaching  low progress learners in mathematics in Singapore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
            </a:r>
            <a:r>
              <a:rPr lang="en-US" dirty="0" smtClean="0"/>
              <a:t>ethodology</a:t>
            </a:r>
            <a:endParaRPr lang="en-US" dirty="0"/>
          </a:p>
        </p:txBody>
      </p:sp>
      <p:sp>
        <p:nvSpPr>
          <p:cNvPr id="3" name="Content Placeholder 2"/>
          <p:cNvSpPr>
            <a:spLocks noGrp="1"/>
          </p:cNvSpPr>
          <p:nvPr>
            <p:ph idx="1"/>
          </p:nvPr>
        </p:nvSpPr>
        <p:spPr/>
        <p:txBody>
          <a:bodyPr>
            <a:normAutofit fontScale="92500"/>
          </a:bodyPr>
          <a:lstStyle/>
          <a:p>
            <a:r>
              <a:rPr lang="en-US" dirty="0" smtClean="0"/>
              <a:t>The researcher employed  design experiment in this study. Comic teaching packages were tried in secondary one mathematics classes in two isolated projects</a:t>
            </a:r>
          </a:p>
          <a:p>
            <a:r>
              <a:rPr lang="en-US" dirty="0" smtClean="0"/>
              <a:t>Data collection entailed various methods including interviewing the teacher and students, observation of video recording of the lessons taught using the comic packages</a:t>
            </a:r>
          </a:p>
          <a:p>
            <a:r>
              <a:rPr lang="en-US" dirty="0" smtClean="0"/>
              <a:t>And observation of students artifacts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Critique</a:t>
            </a:r>
            <a:endParaRPr lang="en-US" dirty="0"/>
          </a:p>
        </p:txBody>
      </p:sp>
      <p:sp>
        <p:nvSpPr>
          <p:cNvPr id="3" name="Content Placeholder 2"/>
          <p:cNvSpPr>
            <a:spLocks noGrp="1"/>
          </p:cNvSpPr>
          <p:nvPr>
            <p:ph idx="1"/>
          </p:nvPr>
        </p:nvSpPr>
        <p:spPr/>
        <p:txBody>
          <a:bodyPr/>
          <a:lstStyle/>
          <a:p>
            <a:pPr>
              <a:buNone/>
            </a:pPr>
            <a:r>
              <a:rPr lang="en-US" b="1" dirty="0" smtClean="0">
                <a:solidFill>
                  <a:srgbClr val="00B050"/>
                </a:solidFill>
              </a:rPr>
              <a:t>Evidence: </a:t>
            </a:r>
          </a:p>
          <a:p>
            <a:pPr>
              <a:buNone/>
            </a:pPr>
            <a:r>
              <a:rPr lang="en-US" dirty="0" smtClean="0"/>
              <a:t>The findings of this study revealed that comics could be useful  when used as an alternative approach in mathematics classrooms</a:t>
            </a:r>
          </a:p>
          <a:p>
            <a:pPr>
              <a:buNone/>
            </a:pPr>
            <a:r>
              <a:rPr lang="en-US" dirty="0" smtClean="0"/>
              <a:t>The findings were based on evidence from educational literature, and the data collected as described above</a:t>
            </a:r>
          </a:p>
          <a:p>
            <a:pPr>
              <a:buNone/>
            </a:pPr>
            <a:r>
              <a:rPr lang="en-US" dirty="0" smtClean="0"/>
              <a:t>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solidFill>
              </a:rPr>
              <a:t>R</a:t>
            </a:r>
            <a:r>
              <a:rPr lang="en-US" dirty="0" smtClean="0">
                <a:solidFill>
                  <a:schemeClr val="tx2"/>
                </a:solidFill>
              </a:rPr>
              <a:t>eliability</a:t>
            </a:r>
            <a:endParaRPr lang="en-US" dirty="0">
              <a:solidFill>
                <a:schemeClr val="tx2"/>
              </a:solidFill>
            </a:endParaRPr>
          </a:p>
        </p:txBody>
      </p:sp>
      <p:sp>
        <p:nvSpPr>
          <p:cNvPr id="3" name="Content Placeholder 2"/>
          <p:cNvSpPr>
            <a:spLocks noGrp="1"/>
          </p:cNvSpPr>
          <p:nvPr>
            <p:ph idx="1"/>
          </p:nvPr>
        </p:nvSpPr>
        <p:spPr/>
        <p:txBody>
          <a:bodyPr>
            <a:normAutofit lnSpcReduction="10000"/>
          </a:bodyPr>
          <a:lstStyle/>
          <a:p>
            <a:r>
              <a:rPr lang="en-US" dirty="0" smtClean="0"/>
              <a:t>The reliability of the information contained in this article can be based on the affiliations relations. For instance, the design experiment was coined by education researchers. </a:t>
            </a:r>
          </a:p>
          <a:p>
            <a:r>
              <a:rPr lang="en-US" dirty="0" smtClean="0"/>
              <a:t>In the same manner,  the study was  chosen to  among those to be presented in the 8</a:t>
            </a:r>
            <a:r>
              <a:rPr lang="en-US" baseline="30000" dirty="0" smtClean="0"/>
              <a:t>th</a:t>
            </a:r>
            <a:r>
              <a:rPr lang="en-US" dirty="0" smtClean="0"/>
              <a:t> East Asia Conference on Mathematic Education adds to its reliability.</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t>
            </a:r>
            <a:r>
              <a:rPr lang="en-US" dirty="0" smtClean="0"/>
              <a:t>redibility</a:t>
            </a:r>
            <a:endParaRPr lang="en-US" dirty="0"/>
          </a:p>
        </p:txBody>
      </p:sp>
      <p:sp>
        <p:nvSpPr>
          <p:cNvPr id="3" name="Content Placeholder 2"/>
          <p:cNvSpPr>
            <a:spLocks noGrp="1"/>
          </p:cNvSpPr>
          <p:nvPr>
            <p:ph idx="1"/>
          </p:nvPr>
        </p:nvSpPr>
        <p:spPr/>
        <p:txBody>
          <a:bodyPr/>
          <a:lstStyle/>
          <a:p>
            <a:r>
              <a:rPr lang="en-US" dirty="0" smtClean="0"/>
              <a:t>In terms of richness of data, the researcher was able to obtain rich data  through interviews and observation data collection methods.</a:t>
            </a:r>
          </a:p>
          <a:p>
            <a:r>
              <a:rPr lang="en-US" dirty="0" smtClean="0"/>
              <a:t>The research design was also based on educational theories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Transferability</a:t>
            </a:r>
            <a:endParaRPr lang="en-US" dirty="0"/>
          </a:p>
        </p:txBody>
      </p:sp>
      <p:sp>
        <p:nvSpPr>
          <p:cNvPr id="3" name="Content Placeholder 2"/>
          <p:cNvSpPr>
            <a:spLocks noGrp="1"/>
          </p:cNvSpPr>
          <p:nvPr>
            <p:ph idx="1"/>
          </p:nvPr>
        </p:nvSpPr>
        <p:spPr/>
        <p:txBody>
          <a:bodyPr/>
          <a:lstStyle/>
          <a:p>
            <a:r>
              <a:rPr lang="en-US" dirty="0" smtClean="0"/>
              <a:t>The data was collected using the qualitative data collection methods  (observational and interviewing). As such, the findings of this research cannot be generalized</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Take</a:t>
            </a:r>
            <a:endParaRPr lang="en-US" dirty="0"/>
          </a:p>
        </p:txBody>
      </p:sp>
      <p:sp>
        <p:nvSpPr>
          <p:cNvPr id="3" name="Content Placeholder 2"/>
          <p:cNvSpPr>
            <a:spLocks noGrp="1"/>
          </p:cNvSpPr>
          <p:nvPr>
            <p:ph idx="1"/>
          </p:nvPr>
        </p:nvSpPr>
        <p:spPr/>
        <p:txBody>
          <a:bodyPr>
            <a:normAutofit/>
          </a:bodyPr>
          <a:lstStyle/>
          <a:p>
            <a:r>
              <a:rPr lang="en-US" dirty="0" smtClean="0"/>
              <a:t>Indeed, this article presents an interesting study on the use of comics in teaching mathematics. The information is well laid out especially on the formulation of the design experiment.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108</TotalTime>
  <Words>563</Words>
  <Application>Microsoft Office PowerPoint</Application>
  <PresentationFormat>On-screen Show (4:3)</PresentationFormat>
  <Paragraphs>42</Paragraphs>
  <Slides>9</Slides>
  <Notes>8</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Solstice</vt:lpstr>
      <vt:lpstr>  Article Critique</vt:lpstr>
      <vt:lpstr>Authorship and Affilliation</vt:lpstr>
      <vt:lpstr>Aim of the Research</vt:lpstr>
      <vt:lpstr>Methodology</vt:lpstr>
      <vt:lpstr>Critique</vt:lpstr>
      <vt:lpstr>Reliability</vt:lpstr>
      <vt:lpstr>Credibility</vt:lpstr>
      <vt:lpstr>Transferability</vt:lpstr>
      <vt:lpstr>My Take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cecilia</dc:creator>
  <cp:lastModifiedBy>cecilia</cp:lastModifiedBy>
  <cp:revision>14</cp:revision>
  <dcterms:created xsi:type="dcterms:W3CDTF">2018-08-30T18:58:18Z</dcterms:created>
  <dcterms:modified xsi:type="dcterms:W3CDTF">2018-08-30T20:46:38Z</dcterms:modified>
</cp:coreProperties>
</file>