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Lst>
  <p:notesMasterIdLst>
    <p:notesMasterId r:id="rId18"/>
  </p:notesMasterIdLst>
  <p:sldIdLst>
    <p:sldId id="256" r:id="rId3"/>
    <p:sldId id="257" r:id="rId4"/>
    <p:sldId id="258" r:id="rId5"/>
    <p:sldId id="259" r:id="rId6"/>
    <p:sldId id="260" r:id="rId7"/>
    <p:sldId id="261" r:id="rId8"/>
    <p:sldId id="262" r:id="rId9"/>
    <p:sldId id="263" r:id="rId10"/>
    <p:sldId id="266" r:id="rId11"/>
    <p:sldId id="270" r:id="rId12"/>
    <p:sldId id="269" r:id="rId13"/>
    <p:sldId id="271" r:id="rId14"/>
    <p:sldId id="274" r:id="rId15"/>
    <p:sldId id="273"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169" autoAdjust="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E5AA8-D505-4FBD-A6F4-3CDD28C1D37B}" type="datetimeFigureOut">
              <a:rPr lang="en-US" smtClean="0"/>
              <a:pPr/>
              <a:t>5/14/2018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31D07-9A8D-4A6E-91B2-0B42E38336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reading to children, they encounter a wide range of vocabularies</a:t>
            </a:r>
            <a:r>
              <a:rPr lang="en-US" baseline="0" dirty="0" smtClean="0"/>
              <a:t> from numerous topics. This enhances their literary and language acquisition skills that would otherwise not be obtained in the regular talking. Also, as young children listen to stories, they are able to concentrate and sit for longer spans of time. They also make imaginations based on the readings. </a:t>
            </a:r>
            <a:endParaRPr lang="en-US" dirty="0"/>
          </a:p>
        </p:txBody>
      </p:sp>
      <p:sp>
        <p:nvSpPr>
          <p:cNvPr id="4" name="Slide Number Placeholder 3"/>
          <p:cNvSpPr>
            <a:spLocks noGrp="1"/>
          </p:cNvSpPr>
          <p:nvPr>
            <p:ph type="sldNum" sz="quarter" idx="10"/>
          </p:nvPr>
        </p:nvSpPr>
        <p:spPr/>
        <p:txBody>
          <a:bodyPr/>
          <a:lstStyle/>
          <a:p>
            <a:fld id="{18731D07-9A8D-4A6E-91B2-0B42E38336C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Reading to young children</a:t>
            </a:r>
            <a:r>
              <a:rPr lang="en-US" baseline="0" dirty="0" smtClean="0"/>
              <a:t> helps to instill in them a reading culture which continues when they go to school and when they start reading for themselves. Furthermore, reading to them creates anticipation which makes them want to learn more. Also, when parents spend time reading and talking to their children they can relax together and enjoy each other’s company in the process, thus creating a bond between them. </a:t>
            </a:r>
            <a:endParaRPr lang="en-US" dirty="0"/>
          </a:p>
        </p:txBody>
      </p:sp>
      <p:sp>
        <p:nvSpPr>
          <p:cNvPr id="4" name="Slide Number Placeholder 3"/>
          <p:cNvSpPr>
            <a:spLocks noGrp="1"/>
          </p:cNvSpPr>
          <p:nvPr>
            <p:ph type="sldNum" sz="quarter" idx="10"/>
          </p:nvPr>
        </p:nvSpPr>
        <p:spPr/>
        <p:txBody>
          <a:bodyPr/>
          <a:lstStyle/>
          <a:p>
            <a:fld id="{18731D07-9A8D-4A6E-91B2-0B42E38336C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reading to children, they develop vital skills including phonemic awareness, phonics, reading comprehension and fluency. These skills are vital in aiding the children jumpstart their academic success. When children enjoy reading at a young age, there is a high probability that they would sustain the reading culture throughout their lives. Quality readings have lessons which teach the children about the world around them and vital values and virtues that they are supposed to emulate. A great example is the importance of reading in building own and foreign cultural awareness in children.</a:t>
            </a:r>
            <a:endParaRPr lang="en-US" dirty="0"/>
          </a:p>
        </p:txBody>
      </p:sp>
      <p:sp>
        <p:nvSpPr>
          <p:cNvPr id="4" name="Slide Number Placeholder 3"/>
          <p:cNvSpPr>
            <a:spLocks noGrp="1"/>
          </p:cNvSpPr>
          <p:nvPr>
            <p:ph type="sldNum" sz="quarter" idx="10"/>
          </p:nvPr>
        </p:nvSpPr>
        <p:spPr/>
        <p:txBody>
          <a:bodyPr/>
          <a:lstStyle/>
          <a:p>
            <a:fld id="{18731D07-9A8D-4A6E-91B2-0B42E38336C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Parents can borrow</a:t>
            </a:r>
            <a:r>
              <a:rPr lang="en-US" baseline="0" dirty="0" smtClean="0"/>
              <a:t> storybooks from the child’s teacher. They can also access children literature from the local library. Furthermore, in this internet era, parents can access a wide range of reading materials from the internet.</a:t>
            </a:r>
            <a:endParaRPr lang="en-US" dirty="0"/>
          </a:p>
        </p:txBody>
      </p:sp>
      <p:sp>
        <p:nvSpPr>
          <p:cNvPr id="4" name="Slide Number Placeholder 3"/>
          <p:cNvSpPr>
            <a:spLocks noGrp="1"/>
          </p:cNvSpPr>
          <p:nvPr>
            <p:ph type="sldNum" sz="quarter" idx="10"/>
          </p:nvPr>
        </p:nvSpPr>
        <p:spPr/>
        <p:txBody>
          <a:bodyPr/>
          <a:lstStyle/>
          <a:p>
            <a:fld id="{18731D07-9A8D-4A6E-91B2-0B42E38336C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Parents can compose</a:t>
            </a:r>
            <a:r>
              <a:rPr lang="en-US" baseline="0" dirty="0" smtClean="0"/>
              <a:t> silly songs and sing them with, and to their children. They can also expose their children to musical instruments including the guitar, the xylophone, among others. </a:t>
            </a:r>
            <a:endParaRPr lang="en-US" dirty="0"/>
          </a:p>
        </p:txBody>
      </p:sp>
      <p:sp>
        <p:nvSpPr>
          <p:cNvPr id="4" name="Slide Number Placeholder 3"/>
          <p:cNvSpPr>
            <a:spLocks noGrp="1"/>
          </p:cNvSpPr>
          <p:nvPr>
            <p:ph type="sldNum" sz="quarter" idx="10"/>
          </p:nvPr>
        </p:nvSpPr>
        <p:spPr/>
        <p:txBody>
          <a:bodyPr/>
          <a:lstStyle/>
          <a:p>
            <a:fld id="{18731D07-9A8D-4A6E-91B2-0B42E38336C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toddlers would enjoy books that have rhyme and repetition.</a:t>
            </a:r>
          </a:p>
          <a:p>
            <a:r>
              <a:rPr lang="en-US" dirty="0" smtClean="0"/>
              <a:t>Preschoolers would enjoy books that depict objects and experiences that are familiar to them.</a:t>
            </a:r>
          </a:p>
          <a:p>
            <a:r>
              <a:rPr lang="en-US" dirty="0" smtClean="0"/>
              <a:t>The early scholars of between the age of 5-8 enjoy books that portray a strong story line and character development also while children may want</a:t>
            </a:r>
            <a:r>
              <a:rPr lang="en-US" baseline="0" dirty="0" smtClean="0"/>
              <a:t> to read a single book over and over again, it is important to expose theme to books with a variety of themes (</a:t>
            </a:r>
            <a:r>
              <a:rPr lang="en-US" dirty="0" err="1" smtClean="0"/>
              <a:t>Koralek</a:t>
            </a:r>
            <a:r>
              <a:rPr lang="en-US" smtClean="0"/>
              <a:t>,</a:t>
            </a:r>
            <a:r>
              <a:rPr lang="en-US" baseline="0" smtClean="0"/>
              <a:t> 2001).</a:t>
            </a:r>
            <a:endParaRPr lang="en-US" dirty="0" smtClean="0"/>
          </a:p>
          <a:p>
            <a:endParaRPr lang="en-US" dirty="0"/>
          </a:p>
        </p:txBody>
      </p:sp>
      <p:sp>
        <p:nvSpPr>
          <p:cNvPr id="4" name="Slide Number Placeholder 3"/>
          <p:cNvSpPr>
            <a:spLocks noGrp="1"/>
          </p:cNvSpPr>
          <p:nvPr>
            <p:ph type="sldNum" sz="quarter" idx="10"/>
          </p:nvPr>
        </p:nvSpPr>
        <p:spPr/>
        <p:txBody>
          <a:bodyPr/>
          <a:lstStyle/>
          <a:p>
            <a:fld id="{18731D07-9A8D-4A6E-91B2-0B42E38336C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1C3BBC2-24C1-4AB0-B080-E9B863D9272D}" type="datetimeFigureOut">
              <a:rPr lang="en-US" smtClean="0"/>
              <a:pPr/>
              <a:t>5/14/2018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B500917-E013-475B-B3A7-E8E3547DFD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1C3BBC2-24C1-4AB0-B080-E9B863D9272D}" type="datetimeFigureOut">
              <a:rPr lang="en-US" smtClean="0"/>
              <a:pPr/>
              <a:t>5/14/2018</a:t>
            </a:fld>
            <a:endParaRPr lang="en-US"/>
          </a:p>
        </p:txBody>
      </p:sp>
      <p:sp>
        <p:nvSpPr>
          <p:cNvPr id="9" name="Slide Number Placeholder 8"/>
          <p:cNvSpPr>
            <a:spLocks noGrp="1"/>
          </p:cNvSpPr>
          <p:nvPr>
            <p:ph type="sldNum" sz="quarter" idx="15"/>
          </p:nvPr>
        </p:nvSpPr>
        <p:spPr/>
        <p:txBody>
          <a:bodyPr rtlCol="0"/>
          <a:lstStyle/>
          <a:p>
            <a:fld id="{0B500917-E013-475B-B3A7-E8E3547DFD0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B500917-E013-475B-B3A7-E8E3547DFD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1C3BBC2-24C1-4AB0-B080-E9B863D9272D}"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0917-E013-475B-B3A7-E8E3547DFD0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1C3BBC2-24C1-4AB0-B080-E9B863D9272D}" type="datetimeFigureOut">
              <a:rPr lang="en-US" smtClean="0"/>
              <a:pPr/>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00917-E013-475B-B3A7-E8E3547DFD0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1C3BBC2-24C1-4AB0-B080-E9B863D9272D}" type="datetimeFigureOut">
              <a:rPr lang="en-US" smtClean="0"/>
              <a:pPr/>
              <a:t>5/14/2018</a:t>
            </a:fld>
            <a:endParaRPr lang="en-US"/>
          </a:p>
        </p:txBody>
      </p:sp>
      <p:sp>
        <p:nvSpPr>
          <p:cNvPr id="7" name="Slide Number Placeholder 6"/>
          <p:cNvSpPr>
            <a:spLocks noGrp="1"/>
          </p:cNvSpPr>
          <p:nvPr>
            <p:ph type="sldNum" sz="quarter" idx="11"/>
          </p:nvPr>
        </p:nvSpPr>
        <p:spPr/>
        <p:txBody>
          <a:bodyPr rtlCol="0"/>
          <a:lstStyle/>
          <a:p>
            <a:fld id="{0B500917-E013-475B-B3A7-E8E3547DFD0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BBC2-24C1-4AB0-B080-E9B863D9272D}" type="datetimeFigureOut">
              <a:rPr lang="en-US" smtClean="0"/>
              <a:pPr/>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1C3BBC2-24C1-4AB0-B080-E9B863D9272D}" type="datetimeFigureOut">
              <a:rPr lang="en-US" smtClean="0"/>
              <a:pPr/>
              <a:t>5/14/2018</a:t>
            </a:fld>
            <a:endParaRPr lang="en-US"/>
          </a:p>
        </p:txBody>
      </p:sp>
      <p:sp>
        <p:nvSpPr>
          <p:cNvPr id="22" name="Slide Number Placeholder 21"/>
          <p:cNvSpPr>
            <a:spLocks noGrp="1"/>
          </p:cNvSpPr>
          <p:nvPr>
            <p:ph type="sldNum" sz="quarter" idx="15"/>
          </p:nvPr>
        </p:nvSpPr>
        <p:spPr/>
        <p:txBody>
          <a:bodyPr rtlCol="0"/>
          <a:lstStyle/>
          <a:p>
            <a:fld id="{0B500917-E013-475B-B3A7-E8E3547DFD0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1C3BBC2-24C1-4AB0-B080-E9B863D9272D}" type="datetimeFigureOut">
              <a:rPr lang="en-US" smtClean="0"/>
              <a:pPr/>
              <a:t>5/14/2018</a:t>
            </a:fld>
            <a:endParaRPr lang="en-US"/>
          </a:p>
        </p:txBody>
      </p:sp>
      <p:sp>
        <p:nvSpPr>
          <p:cNvPr id="18" name="Slide Number Placeholder 17"/>
          <p:cNvSpPr>
            <a:spLocks noGrp="1"/>
          </p:cNvSpPr>
          <p:nvPr>
            <p:ph type="sldNum" sz="quarter" idx="11"/>
          </p:nvPr>
        </p:nvSpPr>
        <p:spPr/>
        <p:txBody>
          <a:bodyPr rtlCol="0"/>
          <a:lstStyle/>
          <a:p>
            <a:fld id="{0B500917-E013-475B-B3A7-E8E3547DFD0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3BBC2-24C1-4AB0-B080-E9B863D9272D}"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3BBC2-24C1-4AB0-B080-E9B863D9272D}"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3BBC2-24C1-4AB0-B080-E9B863D9272D}" type="datetimeFigureOut">
              <a:rPr lang="en-US" smtClean="0"/>
              <a:pPr/>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3BBC2-24C1-4AB0-B080-E9B863D9272D}" type="datetimeFigureOut">
              <a:rPr lang="en-US" smtClean="0"/>
              <a:pPr/>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BBC2-24C1-4AB0-B080-E9B863D9272D}" type="datetimeFigureOut">
              <a:rPr lang="en-US" smtClean="0"/>
              <a:pPr/>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BBC2-24C1-4AB0-B080-E9B863D9272D}"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BBC2-24C1-4AB0-B080-E9B863D9272D}"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0917-E013-475B-B3A7-E8E3547DFD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BBC2-24C1-4AB0-B080-E9B863D9272D}" type="datetimeFigureOut">
              <a:rPr lang="en-US" smtClean="0"/>
              <a:pPr/>
              <a:t>5/14/2018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00917-E013-475B-B3A7-E8E3547DFD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1C3BBC2-24C1-4AB0-B080-E9B863D9272D}" type="datetimeFigureOut">
              <a:rPr lang="en-US" smtClean="0"/>
              <a:pPr/>
              <a:t>5/14/2018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500917-E013-475B-B3A7-E8E3547DFD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0"/>
            <a:ext cx="6172200" cy="1981200"/>
          </a:xfrm>
        </p:spPr>
        <p:txBody>
          <a:bodyPr/>
          <a:lstStyle/>
          <a:p>
            <a:r>
              <a:rPr lang="en-US" dirty="0" smtClean="0"/>
              <a:t>Parent Literacy Presentation</a:t>
            </a:r>
            <a:endParaRPr lang="en-US" dirty="0"/>
          </a:p>
        </p:txBody>
      </p:sp>
      <p:sp>
        <p:nvSpPr>
          <p:cNvPr id="3" name="Subtitle 2"/>
          <p:cNvSpPr>
            <a:spLocks noGrp="1"/>
          </p:cNvSpPr>
          <p:nvPr>
            <p:ph type="subTitle" idx="1"/>
          </p:nvPr>
        </p:nvSpPr>
        <p:spPr>
          <a:xfrm>
            <a:off x="2286000" y="2743200"/>
            <a:ext cx="6172200" cy="1981200"/>
          </a:xfrm>
        </p:spPr>
        <p:txBody>
          <a:bodyPr/>
          <a:lstStyle/>
          <a:p>
            <a:r>
              <a:rPr lang="en-US" dirty="0" smtClean="0"/>
              <a:t>Name</a:t>
            </a:r>
          </a:p>
          <a:p>
            <a:r>
              <a:rPr lang="en-US" dirty="0" smtClean="0"/>
              <a:t>Institution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Gestural Literacy Books</a:t>
            </a:r>
            <a:endParaRPr lang="en-US" dirty="0"/>
          </a:p>
        </p:txBody>
      </p:sp>
      <p:sp>
        <p:nvSpPr>
          <p:cNvPr id="3" name="Content Placeholder 2"/>
          <p:cNvSpPr>
            <a:spLocks noGrp="1"/>
          </p:cNvSpPr>
          <p:nvPr>
            <p:ph idx="1"/>
          </p:nvPr>
        </p:nvSpPr>
        <p:spPr>
          <a:xfrm>
            <a:off x="457200" y="1066800"/>
            <a:ext cx="8229600" cy="5059363"/>
          </a:xfrm>
        </p:spPr>
        <p:txBody>
          <a:bodyPr/>
          <a:lstStyle/>
          <a:p>
            <a:pPr>
              <a:buNone/>
            </a:pPr>
            <a:r>
              <a:rPr lang="en-US" dirty="0"/>
              <a:t>	</a:t>
            </a:r>
            <a:r>
              <a:rPr lang="en-US" dirty="0" smtClean="0"/>
              <a:t>	</a:t>
            </a:r>
            <a:r>
              <a:rPr lang="en-US" i="1" dirty="0" smtClean="0"/>
              <a:t>The Pout-pout Fish </a:t>
            </a:r>
            <a:r>
              <a:rPr lang="en-US" dirty="0" smtClean="0"/>
              <a:t>by </a:t>
            </a:r>
            <a:r>
              <a:rPr lang="en-US" dirty="0"/>
              <a:t>Deborah </a:t>
            </a:r>
            <a:r>
              <a:rPr lang="en-US" dirty="0" err="1" smtClean="0"/>
              <a:t>Diesen</a:t>
            </a:r>
            <a:endParaRPr lang="en-US" dirty="0"/>
          </a:p>
          <a:p>
            <a:pPr>
              <a:buNone/>
            </a:pPr>
            <a:r>
              <a:rPr lang="en-US" dirty="0" smtClean="0"/>
              <a:t>		</a:t>
            </a:r>
            <a:r>
              <a:rPr lang="en-US" i="1" dirty="0" smtClean="0"/>
              <a:t>Olivia</a:t>
            </a:r>
            <a:r>
              <a:rPr lang="en-US" dirty="0" smtClean="0"/>
              <a:t> by Ian Falconer</a:t>
            </a:r>
          </a:p>
          <a:p>
            <a:r>
              <a:rPr lang="en-US" dirty="0" smtClean="0"/>
              <a:t>Both books are  appropriate because they offer the children a chance explore various gesture, and discuss their applicability.</a:t>
            </a:r>
          </a:p>
          <a:p>
            <a:pPr lvl="5"/>
            <a:endParaRPr lang="en-US" dirty="0" smtClean="0"/>
          </a:p>
          <a:p>
            <a:endParaRPr lang="en-US" dirty="0"/>
          </a:p>
        </p:txBody>
      </p:sp>
      <p:pic>
        <p:nvPicPr>
          <p:cNvPr id="4" name="Picture 4"/>
          <p:cNvPicPr>
            <a:picLocks noChangeAspect="1" noChangeArrowheads="1"/>
          </p:cNvPicPr>
          <p:nvPr/>
        </p:nvPicPr>
        <p:blipFill>
          <a:blip r:embed="rId2"/>
          <a:srcRect/>
          <a:stretch>
            <a:fillRect/>
          </a:stretch>
        </p:blipFill>
        <p:spPr bwMode="auto">
          <a:xfrm>
            <a:off x="609600" y="3810000"/>
            <a:ext cx="3212906" cy="28194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572000" y="3733800"/>
            <a:ext cx="2105025" cy="27813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literacy books</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normAutofit lnSpcReduction="10000"/>
          </a:bodyPr>
          <a:lstStyle/>
          <a:p>
            <a:r>
              <a:rPr lang="en-US" i="1" dirty="0" smtClean="0"/>
              <a:t>Barnyard Dance </a:t>
            </a:r>
            <a:r>
              <a:rPr lang="en-US" dirty="0" smtClean="0"/>
              <a:t>by Sandra Boynton</a:t>
            </a:r>
          </a:p>
          <a:p>
            <a:r>
              <a:rPr lang="en-US" dirty="0" smtClean="0"/>
              <a:t>Kangaroo, Kangaroo, Where Are You by </a:t>
            </a:r>
            <a:r>
              <a:rPr lang="en-US" dirty="0"/>
              <a:t>Robyn </a:t>
            </a:r>
            <a:r>
              <a:rPr lang="en-US" dirty="0" err="1" smtClean="0"/>
              <a:t>Safarian</a:t>
            </a:r>
            <a:endParaRPr lang="en-US" dirty="0"/>
          </a:p>
          <a:p>
            <a:r>
              <a:rPr lang="en-US" dirty="0" smtClean="0"/>
              <a:t>Both  books will benefit the spatial literacy of the child because they offer a setting whereby the student can imagine and appreciate the events which the characters are experiencing </a:t>
            </a:r>
            <a:endParaRPr lang="en-US" dirty="0"/>
          </a:p>
        </p:txBody>
      </p:sp>
      <p:sp>
        <p:nvSpPr>
          <p:cNvPr id="5" name="Text Placeholder 4"/>
          <p:cNvSpPr>
            <a:spLocks noGrp="1"/>
          </p:cNvSpPr>
          <p:nvPr>
            <p:ph type="body" sz="quarter" idx="3"/>
          </p:nvPr>
        </p:nvSpPr>
        <p:spPr/>
        <p:txBody>
          <a:bodyPr/>
          <a:lstStyle/>
          <a:p>
            <a:endParaRPr lang="en-US"/>
          </a:p>
        </p:txBody>
      </p:sp>
      <p:pic>
        <p:nvPicPr>
          <p:cNvPr id="4098" name="Picture 2"/>
          <p:cNvPicPr>
            <a:picLocks noGrp="1" noChangeAspect="1" noChangeArrowheads="1"/>
          </p:cNvPicPr>
          <p:nvPr>
            <p:ph sz="quarter" idx="4"/>
          </p:nvPr>
        </p:nvPicPr>
        <p:blipFill>
          <a:blip r:embed="rId2"/>
          <a:srcRect/>
          <a:stretch>
            <a:fillRect/>
          </a:stretch>
        </p:blipFill>
        <p:spPr bwMode="auto">
          <a:xfrm>
            <a:off x="6553200" y="2209800"/>
            <a:ext cx="2324100" cy="2155031"/>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4800600" y="3962400"/>
            <a:ext cx="1933575" cy="2362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1443674"/>
            <a:ext cx="4040188" cy="45719"/>
          </a:xfrm>
        </p:spPr>
        <p:txBody>
          <a:bodyPr>
            <a:normAutofit fontScale="25000" lnSpcReduction="20000"/>
          </a:bodyPr>
          <a:lstStyle/>
          <a:p>
            <a:endParaRPr lang="en-US" b="0" dirty="0"/>
          </a:p>
        </p:txBody>
      </p:sp>
      <p:sp>
        <p:nvSpPr>
          <p:cNvPr id="5" name="Text Placeholder 4"/>
          <p:cNvSpPr>
            <a:spLocks noGrp="1"/>
          </p:cNvSpPr>
          <p:nvPr>
            <p:ph type="body" sz="quarter" idx="3"/>
          </p:nvPr>
        </p:nvSpPr>
        <p:spPr/>
        <p:txBody>
          <a:bodyPr>
            <a:normAutofit/>
          </a:bodyPr>
          <a:lstStyle/>
          <a:p>
            <a:endParaRPr lang="en-US" b="0" dirty="0"/>
          </a:p>
        </p:txBody>
      </p:sp>
      <p:pic>
        <p:nvPicPr>
          <p:cNvPr id="5124" name="Picture 4"/>
          <p:cNvPicPr>
            <a:picLocks noGrp="1" noChangeAspect="1" noChangeArrowheads="1"/>
          </p:cNvPicPr>
          <p:nvPr>
            <p:ph sz="quarter" idx="4"/>
          </p:nvPr>
        </p:nvPicPr>
        <p:blipFill>
          <a:blip r:embed="rId2"/>
          <a:srcRect/>
          <a:stretch>
            <a:fillRect/>
          </a:stretch>
        </p:blipFill>
        <p:spPr bwMode="auto">
          <a:xfrm>
            <a:off x="4648200" y="1447800"/>
            <a:ext cx="3657600" cy="1958495"/>
          </a:xfrm>
          <a:prstGeom prst="rect">
            <a:avLst/>
          </a:prstGeom>
          <a:noFill/>
          <a:ln w="9525">
            <a:noFill/>
            <a:miter lim="800000"/>
            <a:headEnd/>
            <a:tailEnd/>
          </a:ln>
          <a:effectLst/>
        </p:spPr>
      </p:pic>
      <p:sp>
        <p:nvSpPr>
          <p:cNvPr id="10" name="Content Placeholder 9"/>
          <p:cNvSpPr>
            <a:spLocks noGrp="1"/>
          </p:cNvSpPr>
          <p:nvPr>
            <p:ph sz="half" idx="2"/>
          </p:nvPr>
        </p:nvSpPr>
        <p:spPr>
          <a:xfrm>
            <a:off x="228600" y="1676400"/>
            <a:ext cx="3886200" cy="4876800"/>
          </a:xfrm>
        </p:spPr>
        <p:txBody>
          <a:bodyPr>
            <a:normAutofit fontScale="92500" lnSpcReduction="10000"/>
          </a:bodyPr>
          <a:lstStyle/>
          <a:p>
            <a:r>
              <a:rPr lang="en-US" dirty="0" smtClean="0">
                <a:solidFill>
                  <a:srgbClr val="92D050"/>
                </a:solidFill>
              </a:rPr>
              <a:t>Linguistic Literacy: </a:t>
            </a:r>
            <a:r>
              <a:rPr lang="en-US" i="1" dirty="0" smtClean="0"/>
              <a:t>Flower</a:t>
            </a:r>
            <a:r>
              <a:rPr lang="en-US" b="0" i="1" dirty="0" smtClean="0"/>
              <a:t> Garden </a:t>
            </a:r>
            <a:r>
              <a:rPr lang="en-US" b="0" dirty="0" smtClean="0"/>
              <a:t>by Eve Bunting supports linguistic literacy due to the rhyming words and phrases </a:t>
            </a:r>
          </a:p>
          <a:p>
            <a:r>
              <a:rPr lang="en-US" b="0" dirty="0" smtClean="0">
                <a:solidFill>
                  <a:srgbClr val="00B0F0"/>
                </a:solidFill>
              </a:rPr>
              <a:t>Audio literacy</a:t>
            </a:r>
            <a:r>
              <a:rPr lang="en-US" b="0" dirty="0" smtClean="0"/>
              <a:t>: </a:t>
            </a:r>
            <a:r>
              <a:rPr lang="en-US" b="0" i="1" dirty="0" smtClean="0"/>
              <a:t>One Fish, Two Fish, Red Fish, Blue Fish </a:t>
            </a:r>
            <a:r>
              <a:rPr lang="en-US" b="0" dirty="0" smtClean="0"/>
              <a:t>by Dr. Seuss. The book can be read rhythmically and help attract the attention of the children and keep them engaged</a:t>
            </a:r>
          </a:p>
          <a:p>
            <a:r>
              <a:rPr lang="en-US" dirty="0" smtClean="0">
                <a:solidFill>
                  <a:srgbClr val="FF0000"/>
                </a:solidFill>
              </a:rPr>
              <a:t>Tactile Literacy</a:t>
            </a:r>
            <a:r>
              <a:rPr lang="en-US" b="0" dirty="0" smtClean="0"/>
              <a:t>: children can learn as they move around and develop their sensory experiences</a:t>
            </a:r>
          </a:p>
          <a:p>
            <a:endParaRPr lang="en-US" b="0" dirty="0" smtClean="0"/>
          </a:p>
          <a:p>
            <a:endParaRPr lang="en-US" dirty="0"/>
          </a:p>
        </p:txBody>
      </p:sp>
      <p:pic>
        <p:nvPicPr>
          <p:cNvPr id="5125" name="Picture 5"/>
          <p:cNvPicPr>
            <a:picLocks noChangeAspect="1" noChangeArrowheads="1"/>
          </p:cNvPicPr>
          <p:nvPr/>
        </p:nvPicPr>
        <p:blipFill>
          <a:blip r:embed="rId3"/>
          <a:srcRect/>
          <a:stretch>
            <a:fillRect/>
          </a:stretch>
        </p:blipFill>
        <p:spPr bwMode="auto">
          <a:xfrm>
            <a:off x="4267200" y="3581400"/>
            <a:ext cx="2133600" cy="30480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a:srcRect/>
          <a:stretch>
            <a:fillRect/>
          </a:stretch>
        </p:blipFill>
        <p:spPr bwMode="auto">
          <a:xfrm>
            <a:off x="6553200" y="3505200"/>
            <a:ext cx="2362200" cy="3124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ormAutofit/>
          </a:bodyPr>
          <a:lstStyle/>
          <a:p>
            <a:pPr algn="ctr"/>
            <a:r>
              <a:rPr lang="en-US" sz="2400" dirty="0" smtClean="0">
                <a:solidFill>
                  <a:srgbClr val="00B0F0"/>
                </a:solidFill>
              </a:rPr>
              <a:t>Visual Literacy</a:t>
            </a:r>
            <a:endParaRPr lang="en-US" sz="2400" dirty="0">
              <a:solidFill>
                <a:srgbClr val="00B0F0"/>
              </a:solidFill>
            </a:endParaRPr>
          </a:p>
        </p:txBody>
      </p:sp>
      <p:sp>
        <p:nvSpPr>
          <p:cNvPr id="3" name="Content Placeholder 2"/>
          <p:cNvSpPr>
            <a:spLocks noGrp="1"/>
          </p:cNvSpPr>
          <p:nvPr>
            <p:ph idx="1"/>
          </p:nvPr>
        </p:nvSpPr>
        <p:spPr>
          <a:xfrm>
            <a:off x="4267200" y="273050"/>
            <a:ext cx="4648200" cy="5853113"/>
          </a:xfrm>
        </p:spPr>
        <p:txBody>
          <a:bodyPr>
            <a:normAutofit fontScale="92500" lnSpcReduction="20000"/>
          </a:bodyPr>
          <a:lstStyle/>
          <a:p>
            <a:pPr>
              <a:buNone/>
            </a:pPr>
            <a:r>
              <a:rPr lang="en-US" i="1" dirty="0" smtClean="0"/>
              <a:t>	</a:t>
            </a:r>
            <a:r>
              <a:rPr lang="en-US" i="1" dirty="0" smtClean="0">
                <a:solidFill>
                  <a:srgbClr val="00B050"/>
                </a:solidFill>
              </a:rPr>
              <a:t>The Very Hungry Caterpillar </a:t>
            </a:r>
            <a:r>
              <a:rPr lang="en-US" dirty="0" smtClean="0"/>
              <a:t>by Eric Carle</a:t>
            </a:r>
          </a:p>
          <a:p>
            <a:pPr>
              <a:buNone/>
            </a:pPr>
            <a:r>
              <a:rPr lang="en-US" i="1" dirty="0" smtClean="0"/>
              <a:t>	</a:t>
            </a:r>
            <a:r>
              <a:rPr lang="en-US" i="1" dirty="0" smtClean="0">
                <a:solidFill>
                  <a:srgbClr val="FF0000"/>
                </a:solidFill>
              </a:rPr>
              <a:t>I Love You Grandma </a:t>
            </a:r>
            <a:r>
              <a:rPr lang="en-US" dirty="0" smtClean="0"/>
              <a:t>by </a:t>
            </a:r>
            <a:r>
              <a:rPr lang="en-US" dirty="0" err="1" smtClean="0"/>
              <a:t>Roly</a:t>
            </a:r>
            <a:r>
              <a:rPr lang="en-US" dirty="0" smtClean="0"/>
              <a:t> </a:t>
            </a:r>
            <a:r>
              <a:rPr lang="en-US" dirty="0" err="1" smtClean="0"/>
              <a:t>Tyger</a:t>
            </a:r>
            <a:endParaRPr lang="en-US" dirty="0" smtClean="0"/>
          </a:p>
          <a:p>
            <a:r>
              <a:rPr lang="en-US" dirty="0" smtClean="0"/>
              <a:t>Both books meet the visual literary requirements because; they have used elements such as color, art, and character to appeal to a young reader. </a:t>
            </a:r>
          </a:p>
          <a:p>
            <a:r>
              <a:rPr lang="en-US" dirty="0" smtClean="0"/>
              <a:t>The detailed pictures makes it easier to express the message that the author wishes to convey.</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7170" name="Picture 2"/>
          <p:cNvPicPr>
            <a:picLocks noChangeAspect="1" noChangeArrowheads="1"/>
          </p:cNvPicPr>
          <p:nvPr/>
        </p:nvPicPr>
        <p:blipFill>
          <a:blip r:embed="rId2"/>
          <a:srcRect/>
          <a:stretch>
            <a:fillRect/>
          </a:stretch>
        </p:blipFill>
        <p:spPr bwMode="auto">
          <a:xfrm>
            <a:off x="0" y="1219200"/>
            <a:ext cx="3200400" cy="2514600"/>
          </a:xfrm>
          <a:prstGeom prst="rect">
            <a:avLst/>
          </a:prstGeom>
          <a:noFill/>
          <a:ln w="9525">
            <a:noFill/>
            <a:miter lim="800000"/>
            <a:headEnd/>
            <a:tailEnd/>
          </a:ln>
          <a:effectLst/>
        </p:spPr>
      </p:pic>
      <p:pic>
        <p:nvPicPr>
          <p:cNvPr id="7171" name="Picture 3" descr="C:\Users\pc\Downloads\61LpFpbNHzL._SX258_BO1,204,203,200_.jpg"/>
          <p:cNvPicPr>
            <a:picLocks noChangeAspect="1" noChangeArrowheads="1"/>
          </p:cNvPicPr>
          <p:nvPr/>
        </p:nvPicPr>
        <p:blipFill>
          <a:blip r:embed="rId3"/>
          <a:srcRect/>
          <a:stretch>
            <a:fillRect/>
          </a:stretch>
        </p:blipFill>
        <p:spPr bwMode="auto">
          <a:xfrm>
            <a:off x="1447800" y="3962400"/>
            <a:ext cx="2895600" cy="25527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literacy</a:t>
            </a:r>
            <a:endParaRPr lang="en-US" dirty="0"/>
          </a:p>
        </p:txBody>
      </p:sp>
      <p:sp>
        <p:nvSpPr>
          <p:cNvPr id="3" name="Content Placeholder 2"/>
          <p:cNvSpPr>
            <a:spLocks noGrp="1"/>
          </p:cNvSpPr>
          <p:nvPr>
            <p:ph idx="1"/>
          </p:nvPr>
        </p:nvSpPr>
        <p:spPr/>
        <p:txBody>
          <a:bodyPr>
            <a:normAutofit lnSpcReduction="10000"/>
          </a:bodyPr>
          <a:lstStyle/>
          <a:p>
            <a:pPr>
              <a:buNone/>
            </a:pPr>
            <a:r>
              <a:rPr lang="en-US" i="1" dirty="0" smtClean="0"/>
              <a:t>		The Very Hungry Caterpillar </a:t>
            </a:r>
            <a:r>
              <a:rPr lang="en-US" dirty="0" smtClean="0"/>
              <a:t>by Eric Carle</a:t>
            </a:r>
          </a:p>
          <a:p>
            <a:pPr>
              <a:buNone/>
            </a:pPr>
            <a:r>
              <a:rPr lang="en-US" i="1" dirty="0" smtClean="0"/>
              <a:t>		My Mom Loves</a:t>
            </a:r>
            <a:r>
              <a:rPr lang="en-US" dirty="0" smtClean="0"/>
              <a:t> </a:t>
            </a:r>
            <a:r>
              <a:rPr lang="en-US" i="1" dirty="0" smtClean="0"/>
              <a:t>Me</a:t>
            </a:r>
            <a:r>
              <a:rPr lang="en-US" dirty="0" smtClean="0"/>
              <a:t> by Marianne Richmond</a:t>
            </a:r>
          </a:p>
          <a:p>
            <a:r>
              <a:rPr lang="en-US" dirty="0" smtClean="0"/>
              <a:t>Both books meet the visual literary requirements because; they have used elements such as color, art, and character to appeal to a young reader. </a:t>
            </a:r>
          </a:p>
          <a:p>
            <a:r>
              <a:rPr lang="en-US" dirty="0" smtClean="0"/>
              <a:t>The detailed pictures makes it easier to express the message that the author wishes to convey.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smtClean="0"/>
              <a:t>Coats, K. (2013). </a:t>
            </a:r>
            <a:r>
              <a:rPr lang="en-US" i="1" dirty="0" smtClean="0"/>
              <a:t>Children’s Literature &amp; The Developing Reader.</a:t>
            </a:r>
            <a:r>
              <a:rPr lang="en-US" dirty="0" smtClean="0"/>
              <a:t> San Diego, Ca: </a:t>
            </a:r>
            <a:r>
              <a:rPr lang="en-US" dirty="0" err="1" smtClean="0"/>
              <a:t>Bridgepoint</a:t>
            </a:r>
            <a:r>
              <a:rPr lang="en-US" dirty="0" smtClean="0"/>
              <a:t> Education, Inc.</a:t>
            </a:r>
          </a:p>
          <a:p>
            <a:r>
              <a:rPr lang="en-US" dirty="0" err="1" smtClean="0"/>
              <a:t>Koralek</a:t>
            </a:r>
            <a:r>
              <a:rPr lang="en-US" dirty="0" smtClean="0"/>
              <a:t> D. (2001) Reading aloud with children of all ages. Retrieved from https://www.naeyc.org/files/yc/file/200303/ReadingAloud.pdf</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Reading to Young Children</a:t>
            </a:r>
            <a:endParaRPr lang="en-US" dirty="0"/>
          </a:p>
        </p:txBody>
      </p:sp>
      <p:sp>
        <p:nvSpPr>
          <p:cNvPr id="3" name="Content Placeholder 2"/>
          <p:cNvSpPr>
            <a:spLocks noGrp="1"/>
          </p:cNvSpPr>
          <p:nvPr>
            <p:ph sz="quarter" idx="1"/>
          </p:nvPr>
        </p:nvSpPr>
        <p:spPr/>
        <p:txBody>
          <a:bodyPr>
            <a:normAutofit/>
          </a:bodyPr>
          <a:lstStyle/>
          <a:p>
            <a:r>
              <a:rPr lang="en-US" dirty="0" smtClean="0"/>
              <a:t>Reading to young children enhances their social, intellectual and emotional development</a:t>
            </a:r>
          </a:p>
          <a:p>
            <a:r>
              <a:rPr lang="en-US" dirty="0" smtClean="0"/>
              <a:t>It also  augments their literary skills and language acquisition</a:t>
            </a:r>
          </a:p>
          <a:p>
            <a:r>
              <a:rPr lang="en-US" dirty="0" smtClean="0"/>
              <a:t>Reading develops a young child’s imagination and creativity</a:t>
            </a:r>
          </a:p>
          <a:p>
            <a:r>
              <a:rPr lang="en-US" dirty="0" smtClean="0"/>
              <a:t>Reading to young children improves their concentration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sz="quarter" idx="1"/>
          </p:nvPr>
        </p:nvSpPr>
        <p:spPr/>
        <p:txBody>
          <a:bodyPr>
            <a:normAutofit/>
          </a:bodyPr>
          <a:lstStyle/>
          <a:p>
            <a:r>
              <a:rPr lang="en-US" dirty="0" smtClean="0"/>
              <a:t>Reading to young children prepares them for the future learning</a:t>
            </a:r>
          </a:p>
          <a:p>
            <a:r>
              <a:rPr lang="en-US" dirty="0" smtClean="0"/>
              <a:t>Reading also develops a thirst for knowledge</a:t>
            </a:r>
          </a:p>
          <a:p>
            <a:r>
              <a:rPr lang="en-US" dirty="0" smtClean="0"/>
              <a:t>Reading books aids children in developing empathy</a:t>
            </a:r>
          </a:p>
          <a:p>
            <a:r>
              <a:rPr lang="en-US" dirty="0" smtClean="0"/>
              <a:t>Books are also a  kind of entertainment</a:t>
            </a:r>
          </a:p>
          <a:p>
            <a:r>
              <a:rPr lang="en-US" dirty="0" smtClean="0"/>
              <a:t>Reading to young children helps to build a bond between the parent and the child</a:t>
            </a:r>
          </a:p>
          <a:p>
            <a:endParaRPr lang="en-US" dirty="0" smtClean="0"/>
          </a:p>
          <a:p>
            <a:endParaRPr lang="en-US" dirty="0"/>
          </a:p>
          <a:p>
            <a:pPr>
              <a:buNone/>
            </a:pP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sz="quarter" idx="1"/>
          </p:nvPr>
        </p:nvSpPr>
        <p:spPr/>
        <p:txBody>
          <a:bodyPr/>
          <a:lstStyle/>
          <a:p>
            <a:r>
              <a:rPr lang="en-US" dirty="0" smtClean="0"/>
              <a:t>Reading to young children prepares them for academic success.</a:t>
            </a:r>
          </a:p>
          <a:p>
            <a:r>
              <a:rPr lang="en-US" dirty="0" smtClean="0"/>
              <a:t>Also, reading to young children helps to cultivate a lifelong love for reading. </a:t>
            </a:r>
          </a:p>
          <a:p>
            <a:r>
              <a:rPr lang="en-US" dirty="0" smtClean="0"/>
              <a:t>Parents can instill important values and virtues by reading to their children.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for stories and music time</a:t>
            </a:r>
            <a:endParaRPr lang="en-US" dirty="0"/>
          </a:p>
        </p:txBody>
      </p:sp>
      <p:sp>
        <p:nvSpPr>
          <p:cNvPr id="3" name="Content Placeholder 2"/>
          <p:cNvSpPr>
            <a:spLocks noGrp="1"/>
          </p:cNvSpPr>
          <p:nvPr>
            <p:ph sz="quarter" idx="1"/>
          </p:nvPr>
        </p:nvSpPr>
        <p:spPr/>
        <p:txBody>
          <a:bodyPr/>
          <a:lstStyle/>
          <a:p>
            <a:r>
              <a:rPr lang="en-US" dirty="0" smtClean="0"/>
              <a:t>Resources for stories can be obtained from various sources including</a:t>
            </a:r>
          </a:p>
          <a:p>
            <a:r>
              <a:rPr lang="en-US" dirty="0" smtClean="0"/>
              <a:t>Local libraries</a:t>
            </a:r>
          </a:p>
          <a:p>
            <a:r>
              <a:rPr lang="en-US" dirty="0" smtClean="0"/>
              <a:t>Classroom teachers</a:t>
            </a:r>
          </a:p>
          <a:p>
            <a:r>
              <a:rPr lang="en-US" dirty="0" smtClean="0"/>
              <a:t>Book stores</a:t>
            </a:r>
          </a:p>
          <a:p>
            <a:r>
              <a:rPr lang="en-US" dirty="0" smtClean="0"/>
              <a:t>National education association</a:t>
            </a:r>
          </a:p>
          <a:p>
            <a:r>
              <a:rPr lang="en-US" dirty="0" smtClean="0"/>
              <a:t>Authentic websites that offer quality children's literature.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music time</a:t>
            </a:r>
            <a:endParaRPr lang="en-US" dirty="0"/>
          </a:p>
        </p:txBody>
      </p:sp>
      <p:sp>
        <p:nvSpPr>
          <p:cNvPr id="3" name="Content Placeholder 2"/>
          <p:cNvSpPr>
            <a:spLocks noGrp="1"/>
          </p:cNvSpPr>
          <p:nvPr>
            <p:ph sz="quarter" idx="1"/>
          </p:nvPr>
        </p:nvSpPr>
        <p:spPr/>
        <p:txBody>
          <a:bodyPr/>
          <a:lstStyle/>
          <a:p>
            <a:r>
              <a:rPr lang="en-US" dirty="0" smtClean="0"/>
              <a:t>Self composition</a:t>
            </a:r>
          </a:p>
          <a:p>
            <a:r>
              <a:rPr lang="en-US" dirty="0" smtClean="0"/>
              <a:t>Introducing the young children to a wide range of musical instruments</a:t>
            </a:r>
          </a:p>
          <a:p>
            <a:r>
              <a:rPr lang="en-US" dirty="0" smtClean="0"/>
              <a:t>Common nursery rhymes</a:t>
            </a:r>
          </a:p>
          <a:p>
            <a:r>
              <a:rPr lang="en-US" dirty="0" smtClean="0"/>
              <a:t>Buy compact discs with children songs</a:t>
            </a:r>
          </a:p>
          <a:p>
            <a:r>
              <a:rPr lang="en-US" dirty="0" smtClean="0"/>
              <a:t>Encourage the children to participate in musical festivals and concerts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decide what type of books are appropriate </a:t>
            </a:r>
            <a:r>
              <a:rPr lang="en-US" dirty="0"/>
              <a:t>f</a:t>
            </a:r>
            <a:r>
              <a:rPr lang="en-US" dirty="0" smtClean="0"/>
              <a:t>or young learners</a:t>
            </a:r>
            <a:endParaRPr lang="en-US" dirty="0"/>
          </a:p>
        </p:txBody>
      </p:sp>
      <p:sp>
        <p:nvSpPr>
          <p:cNvPr id="3" name="Content Placeholder 2"/>
          <p:cNvSpPr>
            <a:spLocks noGrp="1"/>
          </p:cNvSpPr>
          <p:nvPr>
            <p:ph sz="quarter" idx="1"/>
          </p:nvPr>
        </p:nvSpPr>
        <p:spPr/>
        <p:txBody>
          <a:bodyPr>
            <a:normAutofit/>
          </a:bodyPr>
          <a:lstStyle/>
          <a:p>
            <a:r>
              <a:rPr lang="en-US" dirty="0" smtClean="0"/>
              <a:t>One of the important factor to consider when choosing books for the young ones is the age of the child and the developmental stage they are in.</a:t>
            </a:r>
          </a:p>
          <a:p>
            <a:r>
              <a:rPr lang="en-US" dirty="0" smtClean="0"/>
              <a:t>Select a variety of books</a:t>
            </a:r>
          </a:p>
          <a:p>
            <a:r>
              <a:rPr lang="en-US" dirty="0" smtClean="0"/>
              <a:t>Books with brightly colored pictures appeal to young children</a:t>
            </a:r>
          </a:p>
          <a:p>
            <a:r>
              <a:rPr lang="en-US" dirty="0" smtClean="0"/>
              <a:t>Involve the children in selecting the books</a:t>
            </a:r>
          </a:p>
          <a:p>
            <a:r>
              <a:rPr lang="en-US" dirty="0" smtClean="0"/>
              <a:t>Choose books that imitate various scenarios in the child’s life.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sz="quarter" idx="1"/>
          </p:nvPr>
        </p:nvSpPr>
        <p:spPr/>
        <p:txBody>
          <a:bodyPr>
            <a:normAutofit/>
          </a:bodyPr>
          <a:lstStyle/>
          <a:p>
            <a:r>
              <a:rPr lang="en-US" dirty="0" smtClean="0"/>
              <a:t>Activity books appeal more to children because they are demonstrative</a:t>
            </a:r>
          </a:p>
          <a:p>
            <a:r>
              <a:rPr lang="en-US" dirty="0" smtClean="0"/>
              <a:t>Children also enjoy poetry books because they are rhythmic </a:t>
            </a:r>
          </a:p>
          <a:p>
            <a:r>
              <a:rPr lang="en-US" dirty="0" smtClean="0"/>
              <a:t>choose books that have topics that interest the child</a:t>
            </a:r>
          </a:p>
          <a:p>
            <a:r>
              <a:rPr lang="en-US" dirty="0" smtClean="0"/>
              <a:t>Provide the child with a wide range of books with different types of literacy including audio, visual, tactile; among others (</a:t>
            </a:r>
            <a:r>
              <a:rPr lang="en-US" dirty="0" err="1" smtClean="0"/>
              <a:t>Koralek</a:t>
            </a:r>
            <a:r>
              <a:rPr lang="en-US" dirty="0" smtClean="0"/>
              <a:t>, 2001).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Gestural Literacy Books</a:t>
            </a:r>
            <a:endParaRPr lang="en-US" dirty="0"/>
          </a:p>
        </p:txBody>
      </p:sp>
      <p:sp>
        <p:nvSpPr>
          <p:cNvPr id="3" name="Content Placeholder 2"/>
          <p:cNvSpPr>
            <a:spLocks noGrp="1"/>
          </p:cNvSpPr>
          <p:nvPr>
            <p:ph idx="1"/>
          </p:nvPr>
        </p:nvSpPr>
        <p:spPr/>
        <p:txBody>
          <a:bodyPr/>
          <a:lstStyle/>
          <a:p>
            <a:pPr>
              <a:buNone/>
            </a:pPr>
            <a:r>
              <a:rPr lang="en-US" dirty="0"/>
              <a:t>	</a:t>
            </a:r>
            <a:r>
              <a:rPr lang="en-US" dirty="0" smtClean="0"/>
              <a:t>	</a:t>
            </a:r>
            <a:r>
              <a:rPr lang="en-US" i="1" dirty="0" smtClean="0"/>
              <a:t>The Pout-pout Fish </a:t>
            </a:r>
            <a:r>
              <a:rPr lang="en-US" dirty="0" smtClean="0"/>
              <a:t>by </a:t>
            </a:r>
            <a:r>
              <a:rPr lang="en-US" dirty="0"/>
              <a:t>Deborah </a:t>
            </a:r>
            <a:r>
              <a:rPr lang="en-US" dirty="0" err="1" smtClean="0"/>
              <a:t>Diesen</a:t>
            </a:r>
            <a:endParaRPr lang="en-US" dirty="0"/>
          </a:p>
          <a:p>
            <a:pPr>
              <a:buNone/>
            </a:pPr>
            <a:r>
              <a:rPr lang="en-US" dirty="0" smtClean="0"/>
              <a:t>		</a:t>
            </a:r>
            <a:r>
              <a:rPr lang="en-US" i="1" dirty="0" smtClean="0"/>
              <a:t>Olivia</a:t>
            </a:r>
            <a:r>
              <a:rPr lang="en-US" dirty="0" smtClean="0"/>
              <a:t> by Ian Falconer</a:t>
            </a:r>
          </a:p>
          <a:p>
            <a:r>
              <a:rPr lang="en-US" dirty="0" smtClean="0"/>
              <a:t>Both books are  appropriate because they offer the children a chance explore various gesture, and discuss their applicability in the appropriate settings.</a:t>
            </a:r>
          </a:p>
          <a:p>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902</Words>
  <Application>Microsoft Office PowerPoint</Application>
  <PresentationFormat>On-screen Show (4:3)</PresentationFormat>
  <Paragraphs>87</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Oriel</vt:lpstr>
      <vt:lpstr>Parent Literacy Presentation</vt:lpstr>
      <vt:lpstr>Importance of Reading to Young Children</vt:lpstr>
      <vt:lpstr>Continuation</vt:lpstr>
      <vt:lpstr>continuation</vt:lpstr>
      <vt:lpstr>Resources for stories and music time</vt:lpstr>
      <vt:lpstr>Resources for music time</vt:lpstr>
      <vt:lpstr>How to decide what type of books are appropriate for young learners</vt:lpstr>
      <vt:lpstr>continuation</vt:lpstr>
      <vt:lpstr>Gestural Literacy Books</vt:lpstr>
      <vt:lpstr>Gestural Literacy Books</vt:lpstr>
      <vt:lpstr>Spatial literacy books</vt:lpstr>
      <vt:lpstr>Slide 12</vt:lpstr>
      <vt:lpstr>Visual Literacy</vt:lpstr>
      <vt:lpstr>Visual literacy</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78</cp:revision>
  <dcterms:created xsi:type="dcterms:W3CDTF">2018-05-13T19:59:10Z</dcterms:created>
  <dcterms:modified xsi:type="dcterms:W3CDTF">2018-05-14T16:38:59Z</dcterms:modified>
</cp:coreProperties>
</file>