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handoutMasterIdLst>
    <p:handoutMasterId r:id="rId13"/>
  </p:handoutMasterIdLst>
  <p:sldIdLst>
    <p:sldId id="256" r:id="rId2"/>
    <p:sldId id="257" r:id="rId3"/>
    <p:sldId id="258" r:id="rId4"/>
    <p:sldId id="266" r:id="rId5"/>
    <p:sldId id="269" r:id="rId6"/>
    <p:sldId id="270" r:id="rId7"/>
    <p:sldId id="267" r:id="rId8"/>
    <p:sldId id="259" r:id="rId9"/>
    <p:sldId id="264"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63262" autoAdjust="0"/>
  </p:normalViewPr>
  <p:slideViewPr>
    <p:cSldViewPr>
      <p:cViewPr varScale="1">
        <p:scale>
          <a:sx n="47" d="100"/>
          <a:sy n="47" d="100"/>
        </p:scale>
        <p:origin x="-182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4EA820-B2E9-45AC-AEF3-0D4DAA08B98D}" type="datetimeFigureOut">
              <a:rPr lang="en-US" smtClean="0"/>
              <a:pPr/>
              <a:t>5/18/2018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6592ED4-D236-4E7A-B312-FBF4AD3AEF65}"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EA8F60-06C6-43CA-B416-1D42F0EAD91F}" type="datetimeFigureOut">
              <a:rPr lang="en-US" smtClean="0"/>
              <a:pPr/>
              <a:t>5/18/2018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9DAA76-03C7-472F-ABE7-5806436D48AC}"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r>
              <a:rPr lang="en-US" sz="1200" b="0" i="0" kern="1200" dirty="0" smtClean="0">
                <a:solidFill>
                  <a:schemeClr val="tx1"/>
                </a:solidFill>
                <a:latin typeface="Times New Roman" pitchFamily="18" charset="0"/>
                <a:ea typeface="+mn-ea"/>
                <a:cs typeface="Times New Roman" pitchFamily="18" charset="0"/>
              </a:rPr>
              <a:t>The person-centered approach </a:t>
            </a:r>
            <a:r>
              <a:rPr lang="en-US" sz="1200" b="0" i="0" kern="1200" baseline="0" dirty="0" smtClean="0">
                <a:solidFill>
                  <a:schemeClr val="tx1"/>
                </a:solidFill>
                <a:latin typeface="Times New Roman" pitchFamily="18" charset="0"/>
                <a:ea typeface="+mn-ea"/>
                <a:cs typeface="Times New Roman" pitchFamily="18" charset="0"/>
              </a:rPr>
              <a:t>resulted as a means of  Carl Rogers challenging the commonly accepted </a:t>
            </a:r>
            <a:r>
              <a:rPr lang="en-US" sz="1200" kern="1200" dirty="0" smtClean="0">
                <a:solidFill>
                  <a:schemeClr val="tx1"/>
                </a:solidFill>
                <a:latin typeface="Times New Roman" pitchFamily="18" charset="0"/>
                <a:ea typeface="+mn-ea"/>
                <a:cs typeface="Times New Roman" pitchFamily="18" charset="0"/>
              </a:rPr>
              <a:t>therapeutic procedures of the</a:t>
            </a:r>
            <a:r>
              <a:rPr lang="en-US" sz="1200" kern="1200" baseline="0" dirty="0" smtClean="0">
                <a:solidFill>
                  <a:schemeClr val="tx1"/>
                </a:solidFill>
                <a:latin typeface="Times New Roman" pitchFamily="18" charset="0"/>
                <a:ea typeface="+mn-ea"/>
                <a:cs typeface="Times New Roman" pitchFamily="18" charset="0"/>
              </a:rPr>
              <a:t> 1940s and 1950s. The conventional therapies entailed offering </a:t>
            </a:r>
            <a:r>
              <a:rPr lang="en-US" sz="1200" kern="1200" dirty="0" smtClean="0">
                <a:solidFill>
                  <a:schemeClr val="tx1"/>
                </a:solidFill>
                <a:latin typeface="Times New Roman" pitchFamily="18" charset="0"/>
                <a:ea typeface="+mn-ea"/>
                <a:cs typeface="Times New Roman" pitchFamily="18" charset="0"/>
              </a:rPr>
              <a:t>advice, and suggestions.</a:t>
            </a:r>
            <a:r>
              <a:rPr lang="en-US" sz="1200" kern="1200" baseline="0" dirty="0" smtClean="0">
                <a:solidFill>
                  <a:schemeClr val="tx1"/>
                </a:solidFill>
                <a:latin typeface="Times New Roman" pitchFamily="18" charset="0"/>
                <a:ea typeface="+mn-ea"/>
                <a:cs typeface="Times New Roman" pitchFamily="18" charset="0"/>
              </a:rPr>
              <a:t> The therapist would also</a:t>
            </a:r>
            <a:r>
              <a:rPr lang="en-US" sz="1200" kern="1200" dirty="0" smtClean="0">
                <a:solidFill>
                  <a:schemeClr val="tx1"/>
                </a:solidFill>
                <a:latin typeface="Times New Roman" pitchFamily="18" charset="0"/>
                <a:ea typeface="+mn-ea"/>
                <a:cs typeface="Times New Roman" pitchFamily="18" charset="0"/>
              </a:rPr>
              <a:t> direct</a:t>
            </a:r>
            <a:r>
              <a:rPr lang="en-US" sz="1200" kern="1200" baseline="0" dirty="0" smtClean="0">
                <a:solidFill>
                  <a:schemeClr val="tx1"/>
                </a:solidFill>
                <a:latin typeface="Times New Roman" pitchFamily="18" charset="0"/>
                <a:ea typeface="+mn-ea"/>
                <a:cs typeface="Times New Roman" pitchFamily="18" charset="0"/>
              </a:rPr>
              <a:t> and</a:t>
            </a:r>
            <a:r>
              <a:rPr lang="en-US" sz="1200" kern="1200" dirty="0" smtClean="0">
                <a:solidFill>
                  <a:schemeClr val="tx1"/>
                </a:solidFill>
                <a:latin typeface="Times New Roman" pitchFamily="18" charset="0"/>
                <a:ea typeface="+mn-ea"/>
                <a:cs typeface="Times New Roman" pitchFamily="18" charset="0"/>
              </a:rPr>
              <a:t>, influence the client through teaching. Still in the conventional therapy it was the therapist who would offer diagnosis and interpretation of the client’s issues.</a:t>
            </a:r>
            <a:r>
              <a:rPr lang="en-US" sz="1200" kern="1200" baseline="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However, Rogers </a:t>
            </a:r>
            <a:r>
              <a:rPr lang="en-US" sz="1200" kern="1200" baseline="0" dirty="0" smtClean="0">
                <a:solidFill>
                  <a:schemeClr val="tx1"/>
                </a:solidFill>
                <a:latin typeface="Times New Roman" pitchFamily="18" charset="0"/>
                <a:ea typeface="+mn-ea"/>
                <a:cs typeface="Times New Roman" pitchFamily="18" charset="0"/>
              </a:rPr>
              <a:t>argued that the procedures were inadequate and were often misused by the therapist. He therefore came up with the Person-Centered Approach which essentially omitted the conventional procedures.</a:t>
            </a:r>
            <a:endParaRPr lang="en-US" sz="1200" kern="1200" dirty="0" smtClean="0">
              <a:solidFill>
                <a:schemeClr val="tx1"/>
              </a:solidFill>
              <a:latin typeface="Times New Roman" pitchFamily="18" charset="0"/>
              <a:ea typeface="+mn-ea"/>
              <a:cs typeface="Times New Roman" pitchFamily="18" charset="0"/>
            </a:endParaRPr>
          </a:p>
          <a:p>
            <a:r>
              <a:rPr lang="en-US" sz="1200" kern="1200" dirty="0" smtClean="0">
                <a:solidFill>
                  <a:schemeClr val="tx1"/>
                </a:solidFill>
                <a:latin typeface="+mn-lt"/>
                <a:ea typeface="+mn-ea"/>
                <a:cs typeface="+mn-cs"/>
              </a:rPr>
              <a:t>.</a:t>
            </a:r>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latin typeface="+mn-lt"/>
                <a:ea typeface="+mn-ea"/>
                <a:cs typeface="+mn-cs"/>
              </a:rPr>
              <a:t>One</a:t>
            </a:r>
            <a:r>
              <a:rPr lang="en-US" sz="1200" b="0" i="0" u="none" strike="noStrike" kern="1200" baseline="0" dirty="0" smtClean="0">
                <a:solidFill>
                  <a:schemeClr val="tx1"/>
                </a:solidFill>
                <a:latin typeface="+mn-lt"/>
                <a:ea typeface="+mn-ea"/>
                <a:cs typeface="+mn-cs"/>
              </a:rPr>
              <a:t> of the core conditions of person centered therapy is congruence. This is the ability of the therapist to show genuine concern for the client instead of maintaining a “black screen” in sessions (Corey, 2017). In the case of </a:t>
            </a:r>
            <a:r>
              <a:rPr lang="en-US" dirty="0" smtClean="0"/>
              <a:t>Gwen in Chapter 7, Dr. Kellie is concerned about her client as Gwen</a:t>
            </a:r>
            <a:r>
              <a:rPr lang="en-US" baseline="0" dirty="0" smtClean="0"/>
              <a:t> narrates how responsibilities are piling up on her until she quits working out. The therapist comments that,</a:t>
            </a:r>
            <a:r>
              <a:rPr lang="en-US" dirty="0" smtClean="0"/>
              <a:t> “</a:t>
            </a:r>
            <a:r>
              <a:rPr lang="en-US" sz="1200" kern="1200" dirty="0" smtClean="0">
                <a:solidFill>
                  <a:schemeClr val="tx1"/>
                </a:solidFill>
                <a:latin typeface="+mn-lt"/>
                <a:ea typeface="+mn-ea"/>
                <a:cs typeface="+mn-cs"/>
              </a:rPr>
              <a:t>That must be exhausting; you take care of your mom, husband, grown kids, colleagues, and everyone else. Yet I hear that you are not taking care of yourself. How satisfied are you about meeting your own needs right now?</a:t>
            </a:r>
            <a:r>
              <a:rPr lang="en-US" dirty="0" smtClean="0"/>
              <a:t>”</a:t>
            </a:r>
            <a:r>
              <a:rPr lang="en-US" sz="1200" b="0" i="0" u="none" strike="noStrike"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According</a:t>
            </a:r>
            <a:r>
              <a:rPr lang="en-US" sz="1200" b="0" i="0" kern="1200" baseline="0" dirty="0" smtClean="0">
                <a:solidFill>
                  <a:schemeClr val="tx1"/>
                </a:solidFill>
                <a:latin typeface="+mn-lt"/>
                <a:ea typeface="+mn-ea"/>
                <a:cs typeface="+mn-cs"/>
              </a:rPr>
              <a:t> to</a:t>
            </a:r>
            <a:r>
              <a:rPr lang="en-US" sz="1200" b="0" i="0" kern="1200" dirty="0" smtClean="0">
                <a:solidFill>
                  <a:schemeClr val="tx1"/>
                </a:solidFill>
                <a:latin typeface="+mn-lt"/>
                <a:ea typeface="+mn-ea"/>
                <a:cs typeface="+mn-cs"/>
              </a:rPr>
              <a:t> Rogers(2012) it is important to value people in order for them to grow and fulfill their potential. To</a:t>
            </a:r>
            <a:r>
              <a:rPr lang="en-US" sz="1200" b="0" i="0" kern="1200" baseline="0" dirty="0" smtClean="0">
                <a:solidFill>
                  <a:schemeClr val="tx1"/>
                </a:solidFill>
                <a:latin typeface="+mn-lt"/>
                <a:ea typeface="+mn-ea"/>
                <a:cs typeface="+mn-cs"/>
              </a:rPr>
              <a:t> do so, the therapist should be able to maintain a positive attitude towards her client.  Dr Kellie cares about Gwen’s well-being. She keeps a positive attitude even when Gwen says she is stressed and “overwhelmed”</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dirty="0" smtClean="0"/>
              <a:t/>
            </a:r>
            <a:br>
              <a:rPr lang="en-US" dirty="0" smtClean="0"/>
            </a:br>
            <a:endParaRPr lang="en-US" sz="1200" b="0" i="0" kern="1200" dirty="0" smtClean="0">
              <a:solidFill>
                <a:schemeClr val="tx1"/>
              </a:solidFill>
              <a:latin typeface="+mn-lt"/>
              <a:ea typeface="+mn-ea"/>
              <a:cs typeface="+mn-cs"/>
            </a:endParaRP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the session there are various incidents in which the therapists has facilitated the</a:t>
            </a:r>
            <a:r>
              <a:rPr lang="en-US" baseline="0" dirty="0" smtClean="0"/>
              <a:t> achievements of the general goals of the person centered therapy. To start with, towards the end of the session, the client comments “</a:t>
            </a:r>
            <a:r>
              <a:rPr lang="en-US" sz="1200" kern="1200" dirty="0" smtClean="0">
                <a:solidFill>
                  <a:schemeClr val="tx1"/>
                </a:solidFill>
                <a:latin typeface="+mn-lt"/>
                <a:ea typeface="+mn-ea"/>
                <a:cs typeface="+mn-cs"/>
              </a:rPr>
              <a:t>I am definitely not as tense as I was when I first came in.” indicating that her distress and apprehension had reduced. Also,</a:t>
            </a:r>
            <a:r>
              <a:rPr lang="en-US" sz="1200" kern="1200" baseline="0" dirty="0" smtClean="0">
                <a:solidFill>
                  <a:schemeClr val="tx1"/>
                </a:solidFill>
                <a:latin typeface="+mn-lt"/>
                <a:ea typeface="+mn-ea"/>
                <a:cs typeface="+mn-cs"/>
              </a:rPr>
              <a:t> by requesting the client to fill the ORS and SRS forms the therapist was promoting the client’s self awareness by enabling her to understand her current physical and emotional situation. Additionally, by being there for the client, building rapport, and making her understand that she is the one to direct the session, and her life in general, Dr. Kellie is promoting Gwen’s growth and development.</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Indeed, Dr.</a:t>
            </a:r>
            <a:r>
              <a:rPr lang="en-US" baseline="0" dirty="0" smtClean="0"/>
              <a:t> Kellie has managed to create a healthy relationship between Gwen and her. She has expressed care and empathy for the client. She has also allowed Gwen to direct the session. This has made Gwen feel safe, and allowed her to open up. This is evident from Gwen’s comment at the end of the session when she states that,</a:t>
            </a:r>
            <a:r>
              <a:rPr lang="en-US" sz="1200" kern="1200" dirty="0" smtClean="0">
                <a:solidFill>
                  <a:schemeClr val="tx1"/>
                </a:solidFill>
                <a:latin typeface="+mn-lt"/>
                <a:ea typeface="+mn-ea"/>
                <a:cs typeface="+mn-cs"/>
              </a:rPr>
              <a:t> “I am definitely not as tense as I was when I first came in. I needed to get some things off my chest.” certainly, </a:t>
            </a:r>
            <a:r>
              <a:rPr lang="en-US" sz="1200" kern="1200" baseline="0" dirty="0" smtClean="0">
                <a:solidFill>
                  <a:schemeClr val="tx1"/>
                </a:solidFill>
                <a:latin typeface="+mn-lt"/>
                <a:ea typeface="+mn-ea"/>
                <a:cs typeface="+mn-cs"/>
              </a:rPr>
              <a:t>the client had benefitted immensely from the session. She is more transparent as evident from the genuine feedback she gives to Dr. Kellie as the end of the session.</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Indeed, Dr. Kelly has depicted</a:t>
            </a:r>
            <a:r>
              <a:rPr lang="en-US" baseline="0" dirty="0" smtClean="0"/>
              <a:t> congruence throughout the session. He does not shy off from admitting Gwen’s position though its unfavorable. For instance, when Gwen expresses how she is “overwhelmed,” Dr. Kellie responds,</a:t>
            </a:r>
            <a:r>
              <a:rPr lang="en-US" sz="1200" kern="1200" dirty="0" smtClean="0">
                <a:solidFill>
                  <a:schemeClr val="tx1"/>
                </a:solidFill>
                <a:latin typeface="+mn-lt"/>
                <a:ea typeface="+mn-ea"/>
                <a:cs typeface="+mn-cs"/>
              </a:rPr>
              <a:t> “Although you know that many of your responsibilities will not diminish, you would like to find some way of dealing with them and find more peace in your life.” she employs positive regard for the client and let’s her know that she would be</a:t>
            </a:r>
            <a:r>
              <a:rPr lang="en-US" sz="1200" kern="1200" baseline="0" dirty="0" smtClean="0">
                <a:solidFill>
                  <a:schemeClr val="tx1"/>
                </a:solidFill>
                <a:latin typeface="+mn-lt"/>
                <a:ea typeface="+mn-ea"/>
                <a:cs typeface="+mn-cs"/>
              </a:rPr>
              <a:t> entirely responsible for changing her current unfavorable state. Similarly, Dr. Kellie maintains minimal communication, by allowing the client to direct the session.</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above named characteristics including listening, understanding, and sharing emphasizes on the attitude of the therapist, rather than her skills. By employing these elements, Dr. Kellie has managed to take a Rogerian standpoint; by failing to personalize the session. Rather, throughout the session, Dr. Kellie has endeavored to support Gwen to form an apposite understanding of herself and the world she is living in. After listening to the her, the Dr </a:t>
            </a:r>
            <a:r>
              <a:rPr lang="en-US" sz="1200" kern="1200" baseline="0" dirty="0" err="1" smtClean="0">
                <a:solidFill>
                  <a:schemeClr val="tx1"/>
                </a:solidFill>
                <a:latin typeface="+mn-lt"/>
                <a:ea typeface="+mn-ea"/>
                <a:cs typeface="+mn-cs"/>
              </a:rPr>
              <a:t>Kelllie</a:t>
            </a:r>
            <a:r>
              <a:rPr lang="en-US" sz="1200" kern="1200" baseline="0" dirty="0" smtClean="0">
                <a:solidFill>
                  <a:schemeClr val="tx1"/>
                </a:solidFill>
                <a:latin typeface="+mn-lt"/>
                <a:ea typeface="+mn-ea"/>
                <a:cs typeface="+mn-cs"/>
              </a:rPr>
              <a:t> uses her own words to explains to Gwen what she think Gwen is trying to communicate. For instance, when Gwen indicates her body tells her to slow down and focus on herself for a change, the doctors notes, “</a:t>
            </a:r>
            <a:r>
              <a:rPr lang="en-US" sz="1200" kern="1200" dirty="0" smtClean="0">
                <a:solidFill>
                  <a:schemeClr val="tx1"/>
                </a:solidFill>
                <a:latin typeface="+mn-lt"/>
                <a:ea typeface="+mn-ea"/>
                <a:cs typeface="+mn-cs"/>
              </a:rPr>
              <a:t>So one side is telling you that you can’t keep up this pace and you need to take care of yourself, and the other side is saying, “Gwen, you need to handle everything that’s being thrown at you.” Gwen responds,</a:t>
            </a:r>
            <a:r>
              <a:rPr lang="en-US" sz="1200" kern="1200" baseline="0" dirty="0" smtClean="0">
                <a:solidFill>
                  <a:schemeClr val="tx1"/>
                </a:solidFill>
                <a:latin typeface="+mn-lt"/>
                <a:ea typeface="+mn-ea"/>
                <a:cs typeface="+mn-cs"/>
              </a:rPr>
              <a:t> “that sounds right.” This is a depiction of an objective and appropriate communication in which the therapist listens. Accepts, understands and responds to the client in the right way. By employing the appropriate communication, Dr. Kellie is helping Gwen to understand her feeling in a better way and to look for a constructive way forward (Rogers, 2012).</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t>
            </a:r>
            <a:r>
              <a:rPr lang="en-US" sz="1200" kern="1200" dirty="0" smtClean="0">
                <a:solidFill>
                  <a:schemeClr val="tx1"/>
                </a:solidFill>
                <a:latin typeface="+mn-lt"/>
                <a:ea typeface="+mn-ea"/>
                <a:cs typeface="+mn-cs"/>
              </a:rPr>
              <a:t>ORS is important to the therapist</a:t>
            </a:r>
            <a:r>
              <a:rPr lang="en-US" sz="1200" kern="1200" baseline="0" dirty="0" smtClean="0">
                <a:solidFill>
                  <a:schemeClr val="tx1"/>
                </a:solidFill>
                <a:latin typeface="+mn-lt"/>
                <a:ea typeface="+mn-ea"/>
                <a:cs typeface="+mn-cs"/>
              </a:rPr>
              <a:t> in that it gives </a:t>
            </a:r>
            <a:r>
              <a:rPr lang="en-US" sz="1200" kern="1200" dirty="0" smtClean="0">
                <a:solidFill>
                  <a:schemeClr val="tx1"/>
                </a:solidFill>
                <a:latin typeface="+mn-lt"/>
                <a:ea typeface="+mn-ea"/>
                <a:cs typeface="+mn-cs"/>
              </a:rPr>
              <a:t>a quick summary of the client’s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current level of functioning and feeling. For instance, in the study case, The ORS can help Gwen see which particular areas of her life hold the most stress for her.  This is one way</a:t>
            </a:r>
            <a:r>
              <a:rPr lang="en-US" sz="1200" kern="1200" baseline="0" dirty="0" smtClean="0">
                <a:solidFill>
                  <a:schemeClr val="tx1"/>
                </a:solidFill>
                <a:latin typeface="+mn-lt"/>
                <a:ea typeface="+mn-ea"/>
                <a:cs typeface="+mn-cs"/>
              </a:rPr>
              <a:t> the therapist is creating self awareness.</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Using the ORS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the SRS is a good way to get Gwen’s feedback on her own progress and her perception of the value of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therapy session. It is worthwhile to note that what is most important in the client-centered</a:t>
            </a:r>
            <a:r>
              <a:rPr lang="en-US" sz="1200" kern="1200" baseline="0" dirty="0" smtClean="0">
                <a:solidFill>
                  <a:schemeClr val="tx1"/>
                </a:solidFill>
                <a:latin typeface="+mn-lt"/>
                <a:ea typeface="+mn-ea"/>
                <a:cs typeface="+mn-cs"/>
              </a:rPr>
              <a:t> therapy is not how the therapist assess the client. Rather, the client’s personal assessment is paramount. In view of this, Rogers (2012) noted that the best source of knowledge regarding the client is from the client himself/herself.</a:t>
            </a:r>
            <a:endParaRPr lang="en-US" sz="1200" kern="1200" dirty="0" smtClean="0">
              <a:solidFill>
                <a:schemeClr val="tx1"/>
              </a:solidFill>
              <a:latin typeface="+mn-lt"/>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Person centered approach encourages</a:t>
            </a:r>
            <a:r>
              <a:rPr lang="en-US" sz="1200" kern="1200" baseline="0" dirty="0" smtClean="0">
                <a:solidFill>
                  <a:schemeClr val="tx1"/>
                </a:solidFill>
                <a:latin typeface="+mn-lt"/>
                <a:ea typeface="+mn-ea"/>
                <a:cs typeface="+mn-cs"/>
              </a:rPr>
              <a:t> Gwen to feel self worthy again as indicated when she says “</a:t>
            </a:r>
            <a:r>
              <a:rPr lang="en-US" dirty="0" smtClean="0"/>
              <a:t>I am definitely not as tense as I was when I first came in. I needed to get some things off of</a:t>
            </a:r>
            <a:r>
              <a:rPr lang="en-US" baseline="0" dirty="0" smtClean="0"/>
              <a:t> </a:t>
            </a:r>
            <a:r>
              <a:rPr lang="en-US" dirty="0" smtClean="0"/>
              <a:t>my chest.” the session enables her to locate</a:t>
            </a:r>
            <a:r>
              <a:rPr lang="en-US" baseline="0" dirty="0" smtClean="0"/>
              <a:t> the power of strong self acceptance within herself rather than imposing it by way of authoritarian structure where the client has little control and power. </a:t>
            </a:r>
            <a:r>
              <a:rPr lang="en-US" dirty="0" smtClean="0"/>
              <a:t>Even though the client indicated that there was something missing from the session, the client’s congruence at the end of the session helped her to offer positive feedback which actually helped them to figure out what was missing.</a:t>
            </a:r>
          </a:p>
          <a:p>
            <a:r>
              <a:rPr lang="en-US" dirty="0" smtClean="0"/>
              <a:t>Also, the client was able to find the answers within herself. This is a vital objective of the person-centered therapy. There is no doubt that this</a:t>
            </a:r>
            <a:r>
              <a:rPr lang="en-US" baseline="0" dirty="0" smtClean="0"/>
              <a:t> session was a success.</a:t>
            </a:r>
            <a:endParaRPr lang="en-US" dirty="0" smtClean="0"/>
          </a:p>
          <a:p>
            <a:endParaRPr lang="en-US" dirty="0" smtClean="0"/>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F65EF99-98EA-46DD-9056-B2248A4F578A}" type="datetimeFigureOut">
              <a:rPr lang="en-US" smtClean="0"/>
              <a:pPr/>
              <a:t>5/18/2018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502F657A-AF05-4493-96CF-6BA5F34763F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5EF99-98EA-46DD-9056-B2248A4F578A}"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2F657A-AF05-4493-96CF-6BA5F34763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5EF99-98EA-46DD-9056-B2248A4F578A}"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2F657A-AF05-4493-96CF-6BA5F34763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F65EF99-98EA-46DD-9056-B2248A4F578A}" type="datetimeFigureOut">
              <a:rPr lang="en-US" smtClean="0"/>
              <a:pPr/>
              <a:t>5/18/2018</a:t>
            </a:fld>
            <a:endParaRPr lang="en-US"/>
          </a:p>
        </p:txBody>
      </p:sp>
      <p:sp>
        <p:nvSpPr>
          <p:cNvPr id="9" name="Slide Number Placeholder 8"/>
          <p:cNvSpPr>
            <a:spLocks noGrp="1"/>
          </p:cNvSpPr>
          <p:nvPr>
            <p:ph type="sldNum" sz="quarter" idx="15"/>
          </p:nvPr>
        </p:nvSpPr>
        <p:spPr/>
        <p:txBody>
          <a:bodyPr rtlCol="0"/>
          <a:lstStyle/>
          <a:p>
            <a:fld id="{502F657A-AF05-4493-96CF-6BA5F34763FF}"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65EF99-98EA-46DD-9056-B2248A4F578A}" type="datetimeFigureOut">
              <a:rPr lang="en-US" smtClean="0"/>
              <a:pPr/>
              <a:t>5/18/2018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502F657A-AF05-4493-96CF-6BA5F34763F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65EF99-98EA-46DD-9056-B2248A4F578A}"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2F657A-AF05-4493-96CF-6BA5F34763FF}"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F65EF99-98EA-46DD-9056-B2248A4F578A}" type="datetimeFigureOut">
              <a:rPr lang="en-US" smtClean="0"/>
              <a:pPr/>
              <a:t>5/18/2018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2F657A-AF05-4493-96CF-6BA5F34763FF}"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F65EF99-98EA-46DD-9056-B2248A4F578A}" type="datetimeFigureOut">
              <a:rPr lang="en-US" smtClean="0"/>
              <a:pPr/>
              <a:t>5/18/2018</a:t>
            </a:fld>
            <a:endParaRPr lang="en-US"/>
          </a:p>
        </p:txBody>
      </p:sp>
      <p:sp>
        <p:nvSpPr>
          <p:cNvPr id="7" name="Slide Number Placeholder 6"/>
          <p:cNvSpPr>
            <a:spLocks noGrp="1"/>
          </p:cNvSpPr>
          <p:nvPr>
            <p:ph type="sldNum" sz="quarter" idx="11"/>
          </p:nvPr>
        </p:nvSpPr>
        <p:spPr/>
        <p:txBody>
          <a:bodyPr rtlCol="0"/>
          <a:lstStyle/>
          <a:p>
            <a:fld id="{502F657A-AF05-4493-96CF-6BA5F34763FF}"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5EF99-98EA-46DD-9056-B2248A4F578A}" type="datetimeFigureOut">
              <a:rPr lang="en-US" smtClean="0"/>
              <a:pPr/>
              <a:t>5/18/2018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2F657A-AF05-4493-96CF-6BA5F34763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F65EF99-98EA-46DD-9056-B2248A4F578A}" type="datetimeFigureOut">
              <a:rPr lang="en-US" smtClean="0"/>
              <a:pPr/>
              <a:t>5/18/2018</a:t>
            </a:fld>
            <a:endParaRPr lang="en-US"/>
          </a:p>
        </p:txBody>
      </p:sp>
      <p:sp>
        <p:nvSpPr>
          <p:cNvPr id="22" name="Slide Number Placeholder 21"/>
          <p:cNvSpPr>
            <a:spLocks noGrp="1"/>
          </p:cNvSpPr>
          <p:nvPr>
            <p:ph type="sldNum" sz="quarter" idx="15"/>
          </p:nvPr>
        </p:nvSpPr>
        <p:spPr/>
        <p:txBody>
          <a:bodyPr rtlCol="0"/>
          <a:lstStyle/>
          <a:p>
            <a:fld id="{502F657A-AF05-4493-96CF-6BA5F34763FF}"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F65EF99-98EA-46DD-9056-B2248A4F578A}" type="datetimeFigureOut">
              <a:rPr lang="en-US" smtClean="0"/>
              <a:pPr/>
              <a:t>5/18/2018</a:t>
            </a:fld>
            <a:endParaRPr lang="en-US"/>
          </a:p>
        </p:txBody>
      </p:sp>
      <p:sp>
        <p:nvSpPr>
          <p:cNvPr id="18" name="Slide Number Placeholder 17"/>
          <p:cNvSpPr>
            <a:spLocks noGrp="1"/>
          </p:cNvSpPr>
          <p:nvPr>
            <p:ph type="sldNum" sz="quarter" idx="11"/>
          </p:nvPr>
        </p:nvSpPr>
        <p:spPr/>
        <p:txBody>
          <a:bodyPr rtlCol="0"/>
          <a:lstStyle/>
          <a:p>
            <a:fld id="{502F657A-AF05-4493-96CF-6BA5F34763FF}"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65EF99-98EA-46DD-9056-B2248A4F578A}" type="datetimeFigureOut">
              <a:rPr lang="en-US" smtClean="0"/>
              <a:pPr/>
              <a:t>5/18/2018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02F657A-AF05-4493-96CF-6BA5F34763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 Centered </a:t>
            </a:r>
            <a:r>
              <a:rPr lang="en-US" dirty="0" err="1" smtClean="0"/>
              <a:t>Theorotical</a:t>
            </a:r>
            <a:r>
              <a:rPr lang="en-US" dirty="0" smtClean="0"/>
              <a:t> Framework</a:t>
            </a:r>
            <a:endParaRPr lang="en-US" dirty="0"/>
          </a:p>
        </p:txBody>
      </p:sp>
      <p:sp>
        <p:nvSpPr>
          <p:cNvPr id="3" name="Subtitle 2"/>
          <p:cNvSpPr>
            <a:spLocks noGrp="1"/>
          </p:cNvSpPr>
          <p:nvPr>
            <p:ph type="subTitle" idx="1"/>
          </p:nvPr>
        </p:nvSpPr>
        <p:spPr/>
        <p:txBody>
          <a:bodyPr/>
          <a:lstStyle/>
          <a:p>
            <a:r>
              <a:rPr lang="en-US" dirty="0" smtClean="0"/>
              <a:t>Name</a:t>
            </a:r>
          </a:p>
          <a:p>
            <a:r>
              <a:rPr lang="en-US" dirty="0" smtClean="0"/>
              <a:t>Institution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dirty="0" smtClean="0"/>
              <a:t>Corey, G. (2017). Theory and practice of counseling and psychotherapy. Boston, MA: Engage</a:t>
            </a:r>
          </a:p>
          <a:p>
            <a:r>
              <a:rPr lang="en-US" dirty="0" smtClean="0"/>
              <a:t>McLeod, S. A. (2015). Person centered therapy. Retrieved from www.simplypsychology.org/client-centred-therapy.html</a:t>
            </a:r>
          </a:p>
          <a:p>
            <a:r>
              <a:rPr lang="en-US" dirty="0" smtClean="0"/>
              <a:t>Rogers, C. (2012). </a:t>
            </a:r>
            <a:r>
              <a:rPr lang="en-US" i="1" dirty="0" smtClean="0"/>
              <a:t>Client </a:t>
            </a:r>
            <a:r>
              <a:rPr lang="en-US" i="1" dirty="0" smtClean="0"/>
              <a:t>Centered </a:t>
            </a:r>
            <a:r>
              <a:rPr lang="en-US" i="1" dirty="0" smtClean="0"/>
              <a:t>Therapy (New Ed)</a:t>
            </a:r>
            <a:r>
              <a:rPr lang="en-US" dirty="0" smtClean="0"/>
              <a:t>. Hachette UK.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r>
              <a:rPr lang="en-US" dirty="0" smtClean="0"/>
              <a:t>Person-Centered Therapy is also referred to as Client </a:t>
            </a:r>
            <a:r>
              <a:rPr lang="en-US" dirty="0"/>
              <a:t>Centered </a:t>
            </a:r>
            <a:r>
              <a:rPr lang="en-US" dirty="0" smtClean="0"/>
              <a:t>Therapy or  </a:t>
            </a:r>
            <a:r>
              <a:rPr lang="en-US" dirty="0"/>
              <a:t>Client-Centered </a:t>
            </a:r>
            <a:r>
              <a:rPr lang="en-US" dirty="0" smtClean="0"/>
              <a:t>Counseling.</a:t>
            </a:r>
          </a:p>
          <a:p>
            <a:r>
              <a:rPr lang="en-US" dirty="0" smtClean="0"/>
              <a:t> It was developed in the early 19</a:t>
            </a:r>
            <a:r>
              <a:rPr lang="en-US" baseline="30000" dirty="0" smtClean="0"/>
              <a:t>th</a:t>
            </a:r>
            <a:r>
              <a:rPr lang="en-US" dirty="0" smtClean="0"/>
              <a:t> century by Carl Rogers</a:t>
            </a:r>
          </a:p>
          <a:p>
            <a:r>
              <a:rPr lang="en-US" dirty="0" smtClean="0"/>
              <a:t>The approach focuses on the client steering the conversation,  while the therapist refrains from judging the client but instead offers support to the client (Corey, </a:t>
            </a:r>
            <a:r>
              <a:rPr lang="en-US" dirty="0"/>
              <a:t>2017</a:t>
            </a:r>
            <a:r>
              <a:rPr lang="en-US" dirty="0" smtClean="0"/>
              <a:t>)</a:t>
            </a:r>
          </a:p>
          <a:p>
            <a:r>
              <a:rPr lang="en-US" dirty="0" smtClean="0"/>
              <a:t>Person-Centered Therapy is applicable for a </a:t>
            </a:r>
            <a:r>
              <a:rPr lang="en-US" dirty="0"/>
              <a:t>wide </a:t>
            </a:r>
            <a:r>
              <a:rPr lang="en-US" dirty="0" smtClean="0"/>
              <a:t>range of </a:t>
            </a:r>
            <a:r>
              <a:rPr lang="en-US" dirty="0"/>
              <a:t>client </a:t>
            </a:r>
            <a:r>
              <a:rPr lang="en-US" dirty="0" smtClean="0"/>
              <a:t>issues such as alcoholism,</a:t>
            </a:r>
            <a:r>
              <a:rPr lang="en-US" dirty="0"/>
              <a:t> unwanted </a:t>
            </a:r>
            <a:r>
              <a:rPr lang="en-US" dirty="0" smtClean="0"/>
              <a:t>pregnancy, depression, and anxiety disorders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a:t>
            </a:r>
            <a:r>
              <a:rPr lang="en-US" dirty="0" smtClean="0"/>
              <a:t>aspects of </a:t>
            </a:r>
            <a:r>
              <a:rPr lang="en-US" dirty="0" smtClean="0"/>
              <a:t>person centered approach</a:t>
            </a:r>
            <a:endParaRPr lang="en-US" dirty="0"/>
          </a:p>
        </p:txBody>
      </p:sp>
      <p:sp>
        <p:nvSpPr>
          <p:cNvPr id="3" name="Content Placeholder 2"/>
          <p:cNvSpPr>
            <a:spLocks noGrp="1"/>
          </p:cNvSpPr>
          <p:nvPr>
            <p:ph sz="quarter" idx="1"/>
          </p:nvPr>
        </p:nvSpPr>
        <p:spPr/>
        <p:txBody>
          <a:bodyPr>
            <a:normAutofit fontScale="92500"/>
          </a:bodyPr>
          <a:lstStyle/>
          <a:p>
            <a:pPr>
              <a:buNone/>
            </a:pPr>
            <a:r>
              <a:rPr lang="en-US" dirty="0" smtClean="0"/>
              <a:t>In the session between Dr. Kellie Kirksey and  Gwen in Chapter 7, the following key qualities of Person Centered Approach are employed; </a:t>
            </a:r>
          </a:p>
          <a:p>
            <a:r>
              <a:rPr lang="en-US" b="1" dirty="0"/>
              <a:t>Congruence</a:t>
            </a:r>
            <a:r>
              <a:rPr lang="en-US" dirty="0"/>
              <a:t>: </a:t>
            </a:r>
            <a:r>
              <a:rPr lang="en-US" dirty="0" smtClean="0"/>
              <a:t>This </a:t>
            </a:r>
            <a:r>
              <a:rPr lang="en-US" dirty="0"/>
              <a:t>technique </a:t>
            </a:r>
            <a:r>
              <a:rPr lang="en-US" dirty="0" smtClean="0"/>
              <a:t>allows therapists to be transparent, real and authentic. There body language is synced with their facial expressions</a:t>
            </a:r>
          </a:p>
          <a:p>
            <a:r>
              <a:rPr lang="en-US" dirty="0" smtClean="0"/>
              <a:t> </a:t>
            </a:r>
            <a:r>
              <a:rPr lang="en-US" b="1" dirty="0"/>
              <a:t>Unconditional Positive Regard</a:t>
            </a:r>
            <a:r>
              <a:rPr lang="en-US" dirty="0"/>
              <a:t>: </a:t>
            </a:r>
            <a:r>
              <a:rPr lang="en-US" dirty="0" smtClean="0"/>
              <a:t>In this technique therapists show acceptance, respect and care for their clients. This allows client to feel safe, and therefore dig deeper into himself or herself</a:t>
            </a:r>
          </a:p>
          <a:p>
            <a:r>
              <a:rPr lang="en-US" b="1" dirty="0" smtClean="0"/>
              <a:t>Empathy</a:t>
            </a:r>
            <a:r>
              <a:rPr lang="en-US" dirty="0" smtClean="0"/>
              <a:t>: The aspect allows the therapists to show their client that they understands her emotions rather that sympathizing with the client.</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a:t>
            </a:r>
            <a:r>
              <a:rPr lang="en-US" b="1" dirty="0" smtClean="0"/>
              <a:t>eneral goals</a:t>
            </a:r>
            <a:endParaRPr lang="en-US" b="1" dirty="0"/>
          </a:p>
        </p:txBody>
      </p:sp>
      <p:sp>
        <p:nvSpPr>
          <p:cNvPr id="3" name="Content Placeholder 2"/>
          <p:cNvSpPr>
            <a:spLocks noGrp="1"/>
          </p:cNvSpPr>
          <p:nvPr>
            <p:ph sz="quarter" idx="1"/>
          </p:nvPr>
        </p:nvSpPr>
        <p:spPr/>
        <p:txBody>
          <a:bodyPr>
            <a:normAutofit/>
          </a:bodyPr>
          <a:lstStyle/>
          <a:p>
            <a:pPr fontAlgn="base">
              <a:buNone/>
            </a:pPr>
            <a:r>
              <a:rPr lang="en-US" dirty="0" smtClean="0"/>
              <a:t> General goals </a:t>
            </a:r>
            <a:r>
              <a:rPr lang="en-US" dirty="0"/>
              <a:t>are:</a:t>
            </a:r>
          </a:p>
          <a:p>
            <a:pPr fontAlgn="base"/>
            <a:r>
              <a:rPr lang="en-US" dirty="0" smtClean="0"/>
              <a:t>The person centered approach enable the client’s growth and development</a:t>
            </a:r>
            <a:endParaRPr lang="en-US" dirty="0"/>
          </a:p>
          <a:p>
            <a:pPr fontAlgn="base"/>
            <a:r>
              <a:rPr lang="en-US" dirty="0"/>
              <a:t>Eliminate </a:t>
            </a:r>
            <a:r>
              <a:rPr lang="en-US" dirty="0" smtClean="0"/>
              <a:t>the feeling of distress and timid</a:t>
            </a:r>
            <a:endParaRPr lang="en-US" dirty="0"/>
          </a:p>
          <a:p>
            <a:pPr fontAlgn="base"/>
            <a:r>
              <a:rPr lang="en-US" dirty="0" smtClean="0"/>
              <a:t>Boost self acceptance and self awareness in general</a:t>
            </a:r>
            <a:endParaRPr lang="en-US" dirty="0"/>
          </a:p>
          <a:p>
            <a:pPr fontAlgn="base"/>
            <a:r>
              <a:rPr lang="en-US" dirty="0" smtClean="0"/>
              <a:t>Enables the client to understand himself or herself better.</a:t>
            </a:r>
            <a:br>
              <a:rPr lang="en-US" dirty="0" smtClean="0"/>
            </a:br>
            <a:endParaRPr lang="en-US" dirty="0"/>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normAutofit fontScale="90000"/>
          </a:bodyPr>
          <a:lstStyle/>
          <a:p>
            <a:r>
              <a:rPr lang="en-US" dirty="0" smtClean="0"/>
              <a:t>Relationship Between Therapist and Client</a:t>
            </a:r>
            <a:br>
              <a:rPr lang="en-US" dirty="0" smtClean="0"/>
            </a:br>
            <a:endParaRPr lang="en-US" dirty="0"/>
          </a:p>
        </p:txBody>
      </p:sp>
      <p:sp>
        <p:nvSpPr>
          <p:cNvPr id="3" name="Content Placeholder 2"/>
          <p:cNvSpPr>
            <a:spLocks noGrp="1"/>
          </p:cNvSpPr>
          <p:nvPr>
            <p:ph sz="quarter" idx="1"/>
          </p:nvPr>
        </p:nvSpPr>
        <p:spPr/>
        <p:txBody>
          <a:bodyPr>
            <a:normAutofit/>
          </a:bodyPr>
          <a:lstStyle/>
          <a:p>
            <a:pPr>
              <a:buNone/>
            </a:pPr>
            <a:r>
              <a:rPr lang="en-US" dirty="0" smtClean="0"/>
              <a:t>According to Rogers (2012), necessary</a:t>
            </a:r>
          </a:p>
          <a:p>
            <a:pPr>
              <a:buNone/>
            </a:pPr>
            <a:r>
              <a:rPr lang="en-US" dirty="0" smtClean="0"/>
              <a:t>conditions are provided  to create a perfect</a:t>
            </a:r>
          </a:p>
          <a:p>
            <a:pPr>
              <a:buNone/>
            </a:pPr>
            <a:r>
              <a:rPr lang="en-US" dirty="0" smtClean="0"/>
              <a:t>relationship  where the client feels safe. This</a:t>
            </a:r>
          </a:p>
          <a:p>
            <a:pPr>
              <a:buNone/>
            </a:pPr>
            <a:r>
              <a:rPr lang="en-US" dirty="0" smtClean="0"/>
              <a:t>effect fosters growth and development within</a:t>
            </a:r>
          </a:p>
          <a:p>
            <a:pPr>
              <a:buNone/>
            </a:pPr>
            <a:r>
              <a:rPr lang="en-US" dirty="0" smtClean="0"/>
              <a:t>the client. Rogers’ hypothesis implies;</a:t>
            </a:r>
          </a:p>
          <a:p>
            <a:r>
              <a:rPr lang="en-US" dirty="0" smtClean="0"/>
              <a:t>The client and the therapist are linked psychologically.</a:t>
            </a:r>
          </a:p>
          <a:p>
            <a:r>
              <a:rPr lang="en-US" dirty="0" smtClean="0"/>
              <a:t>The first one (client) is susceptible and apprehensive. She is also in state of incongruence.</a:t>
            </a:r>
          </a:p>
          <a:p>
            <a:endParaRPr lang="en-US" dirty="0" smtClean="0"/>
          </a:p>
        </p:txBody>
      </p:sp>
    </p:spTree>
  </p:cSld>
  <p:clrMapOvr>
    <a:masterClrMapping/>
  </p:clrMapOvr>
  <p:transition spd="med">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continuation</a:t>
            </a:r>
            <a:endParaRPr lang="en-US" dirty="0"/>
          </a:p>
        </p:txBody>
      </p:sp>
      <p:sp>
        <p:nvSpPr>
          <p:cNvPr id="3" name="Content Placeholder 2"/>
          <p:cNvSpPr>
            <a:spLocks noGrp="1"/>
          </p:cNvSpPr>
          <p:nvPr>
            <p:ph sz="quarter" idx="1"/>
          </p:nvPr>
        </p:nvSpPr>
        <p:spPr/>
        <p:txBody>
          <a:bodyPr/>
          <a:lstStyle/>
          <a:p>
            <a:r>
              <a:rPr lang="en-US" dirty="0" smtClean="0"/>
              <a:t>The second person(therapist) is congruent as perceived by the client</a:t>
            </a:r>
          </a:p>
          <a:p>
            <a:r>
              <a:rPr lang="en-US" dirty="0" smtClean="0"/>
              <a:t>The therapist possess a positive regard for the client</a:t>
            </a:r>
          </a:p>
          <a:p>
            <a:r>
              <a:rPr lang="en-US" dirty="0" smtClean="0"/>
              <a:t>The therapist shows empathy to the client</a:t>
            </a:r>
          </a:p>
          <a:p>
            <a:r>
              <a:rPr lang="en-US" dirty="0" smtClean="0"/>
              <a:t>Communication of therapist to client is of minimal degree, that is, the client does much of the communication (McLeod, 2015)</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b="1" dirty="0" smtClean="0"/>
              <a:t>Characteristics of therapist </a:t>
            </a:r>
            <a:r>
              <a:rPr lang="en-US" b="1" dirty="0"/>
              <a:t/>
            </a:r>
            <a:br>
              <a:rPr lang="en-US" b="1" dirty="0"/>
            </a:br>
            <a:endParaRPr lang="en-US" dirty="0"/>
          </a:p>
        </p:txBody>
      </p:sp>
      <p:sp>
        <p:nvSpPr>
          <p:cNvPr id="3" name="Content Placeholder 2"/>
          <p:cNvSpPr>
            <a:spLocks noGrp="1"/>
          </p:cNvSpPr>
          <p:nvPr>
            <p:ph sz="quarter" idx="1"/>
          </p:nvPr>
        </p:nvSpPr>
        <p:spPr/>
        <p:txBody>
          <a:bodyPr/>
          <a:lstStyle/>
          <a:p>
            <a:r>
              <a:rPr lang="en-US" dirty="0" smtClean="0"/>
              <a:t>In the person-centered approach, the </a:t>
            </a:r>
            <a:r>
              <a:rPr lang="en-US" dirty="0" smtClean="0"/>
              <a:t>therapist has excellent listening skills</a:t>
            </a:r>
          </a:p>
          <a:p>
            <a:r>
              <a:rPr lang="en-US" dirty="0" smtClean="0"/>
              <a:t>Accepts in a way that involves maturity</a:t>
            </a:r>
          </a:p>
          <a:p>
            <a:r>
              <a:rPr lang="en-US" dirty="0" smtClean="0"/>
              <a:t>Understands the client all the way till the end of session</a:t>
            </a:r>
          </a:p>
          <a:p>
            <a:r>
              <a:rPr lang="en-US" dirty="0" smtClean="0"/>
              <a:t>Responds accordingly to the client</a:t>
            </a:r>
          </a:p>
          <a:p>
            <a:r>
              <a:rPr lang="en-US" dirty="0" smtClean="0"/>
              <a:t>Respects the client and focused on what the client is saying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Strategies Employed By Therapist In The Session </a:t>
            </a:r>
            <a:endParaRPr lang="en-US" dirty="0"/>
          </a:p>
        </p:txBody>
      </p:sp>
      <p:sp>
        <p:nvSpPr>
          <p:cNvPr id="3" name="Content Placeholder 2"/>
          <p:cNvSpPr>
            <a:spLocks noGrp="1"/>
          </p:cNvSpPr>
          <p:nvPr>
            <p:ph sz="quarter" idx="1"/>
          </p:nvPr>
        </p:nvSpPr>
        <p:spPr/>
        <p:txBody>
          <a:bodyPr>
            <a:normAutofit/>
          </a:bodyPr>
          <a:lstStyle/>
          <a:p>
            <a:r>
              <a:rPr lang="en-US" b="1" dirty="0" smtClean="0"/>
              <a:t>Outcome related Scale(ORS);</a:t>
            </a:r>
            <a:r>
              <a:rPr lang="en-US" b="1" dirty="0"/>
              <a:t> </a:t>
            </a:r>
            <a:r>
              <a:rPr lang="en-US" dirty="0" smtClean="0"/>
              <a:t>is a </a:t>
            </a:r>
            <a:r>
              <a:rPr lang="en-US" dirty="0"/>
              <a:t>short questionnaire </a:t>
            </a:r>
            <a:r>
              <a:rPr lang="en-US" dirty="0" smtClean="0"/>
              <a:t>filled by the client at the beginning of a therapy session to assess how he/she has faired in the last week. It was developed by Scott D. Miller to capture the client’s individual, social, interpersonal  well-being</a:t>
            </a:r>
          </a:p>
          <a:p>
            <a:r>
              <a:rPr lang="en-US" b="1" dirty="0" smtClean="0"/>
              <a:t>Session related Scale(SRS); </a:t>
            </a:r>
            <a:r>
              <a:rPr lang="en-US" dirty="0" smtClean="0"/>
              <a:t>it is a form that a client fills indicating the overall view of the day’s session in terms of his/her relationship with he therapist, </a:t>
            </a:r>
            <a:r>
              <a:rPr lang="en-US" dirty="0"/>
              <a:t>goals and </a:t>
            </a:r>
            <a:r>
              <a:rPr lang="en-US" dirty="0" smtClean="0"/>
              <a:t>topics, and therapeutic approach</a:t>
            </a:r>
            <a:r>
              <a:rPr lang="en-US" dirty="0"/>
              <a:t>, </a:t>
            </a:r>
            <a:endParaRPr lang="en-US" dirty="0" smtClean="0"/>
          </a:p>
          <a:p>
            <a:pPr>
              <a:buNone/>
            </a:pP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Was the approach successful and why?</a:t>
            </a:r>
          </a:p>
        </p:txBody>
      </p:sp>
      <p:sp>
        <p:nvSpPr>
          <p:cNvPr id="3" name="Content Placeholder 2"/>
          <p:cNvSpPr>
            <a:spLocks noGrp="1"/>
          </p:cNvSpPr>
          <p:nvPr>
            <p:ph sz="quarter" idx="1"/>
          </p:nvPr>
        </p:nvSpPr>
        <p:spPr/>
        <p:txBody>
          <a:bodyPr>
            <a:normAutofit/>
          </a:bodyPr>
          <a:lstStyle/>
          <a:p>
            <a:pPr>
              <a:buNone/>
            </a:pPr>
            <a:endParaRPr lang="en-US" dirty="0"/>
          </a:p>
          <a:p>
            <a:r>
              <a:rPr lang="en-US" dirty="0" smtClean="0"/>
              <a:t>This approach was really helpful in that at the end of the session the clients wishes were met through the therapist showing empathy and compassion . The approach also helped rebuild self-trust to the client and enabled her regain the sense of power and value.</a:t>
            </a:r>
          </a:p>
          <a:p>
            <a:r>
              <a:rPr lang="en-US" dirty="0" smtClean="0"/>
              <a:t>Indeed, Dr. Kellie has employed all the vital components of the client-centered therapy, and this has helped in making the session successful.</a:t>
            </a:r>
          </a:p>
          <a:p>
            <a:pPr>
              <a:buNone/>
            </a:pPr>
            <a:r>
              <a:rPr lang="en-US" dirty="0"/>
              <a: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641</TotalTime>
  <Words>1832</Words>
  <Application>Microsoft Office PowerPoint</Application>
  <PresentationFormat>On-screen Show (4:3)</PresentationFormat>
  <Paragraphs>64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Oriel</vt:lpstr>
      <vt:lpstr>Person Centered Theorotical Framework</vt:lpstr>
      <vt:lpstr>INTRODUCTION</vt:lpstr>
      <vt:lpstr>Key aspects of person centered approach</vt:lpstr>
      <vt:lpstr>General goals</vt:lpstr>
      <vt:lpstr>Relationship Between Therapist and Client </vt:lpstr>
      <vt:lpstr>continuation</vt:lpstr>
      <vt:lpstr>Characteristics of therapist  </vt:lpstr>
      <vt:lpstr>Strategies Employed By Therapist In The Session </vt:lpstr>
      <vt:lpstr>Was the approach successful and why?</vt:lpstr>
      <vt:lpstr>References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 Centered Theorotical Framework</dc:title>
  <dc:creator>duke</dc:creator>
  <cp:lastModifiedBy>pc</cp:lastModifiedBy>
  <cp:revision>70</cp:revision>
  <dcterms:created xsi:type="dcterms:W3CDTF">2018-05-17T14:19:26Z</dcterms:created>
  <dcterms:modified xsi:type="dcterms:W3CDTF">2018-05-18T08:14:00Z</dcterms:modified>
</cp:coreProperties>
</file>