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60" r:id="rId5"/>
    <p:sldId id="261" r:id="rId6"/>
    <p:sldId id="262" r:id="rId7"/>
    <p:sldId id="263" r:id="rId8"/>
    <p:sldId id="264"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6" d="100"/>
          <a:sy n="106" d="100"/>
        </p:scale>
        <p:origin x="-114" y="1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B84D1C-4F33-4318-8F83-E77176D63A1B}" type="datetimeFigureOut">
              <a:rPr lang="en-US" smtClean="0"/>
              <a:t>4/10/2017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2E807A-95CB-4F96-864C-247D904543C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model is adopted from </a:t>
            </a:r>
            <a:r>
              <a:rPr lang="en-US" sz="1200" kern="1200" dirty="0" smtClean="0">
                <a:solidFill>
                  <a:schemeClr val="tx1"/>
                </a:solidFill>
                <a:latin typeface="+mn-lt"/>
                <a:ea typeface="+mn-ea"/>
                <a:cs typeface="+mn-cs"/>
              </a:rPr>
              <a:t>Brady</a:t>
            </a:r>
            <a:r>
              <a:rPr lang="en-US" sz="1200" kern="1200" baseline="0" dirty="0" smtClean="0">
                <a:solidFill>
                  <a:schemeClr val="tx1"/>
                </a:solidFill>
                <a:latin typeface="+mn-lt"/>
                <a:ea typeface="+mn-ea"/>
                <a:cs typeface="+mn-cs"/>
              </a:rPr>
              <a:t> and </a:t>
            </a:r>
            <a:r>
              <a:rPr lang="en-US" sz="1200" kern="1200" dirty="0" smtClean="0">
                <a:solidFill>
                  <a:schemeClr val="tx1"/>
                </a:solidFill>
                <a:latin typeface="+mn-lt"/>
                <a:ea typeface="+mn-ea"/>
                <a:cs typeface="+mn-cs"/>
              </a:rPr>
              <a:t>Walsh (2007)</a:t>
            </a:r>
          </a:p>
          <a:p>
            <a:endParaRPr lang="en-US" dirty="0"/>
          </a:p>
        </p:txBody>
      </p:sp>
      <p:sp>
        <p:nvSpPr>
          <p:cNvPr id="4" name="Slide Number Placeholder 3"/>
          <p:cNvSpPr>
            <a:spLocks noGrp="1"/>
          </p:cNvSpPr>
          <p:nvPr>
            <p:ph type="sldNum" sz="quarter" idx="10"/>
          </p:nvPr>
        </p:nvSpPr>
        <p:spPr/>
        <p:txBody>
          <a:bodyPr/>
          <a:lstStyle/>
          <a:p>
            <a:fld id="{2B2E807A-95CB-4F96-864C-247D904543C7}" type="slidenum">
              <a:rPr lang="en-US" smtClean="0"/>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449E5A-656B-484D-A4CA-D4DE7775AFA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449E5A-656B-484D-A4CA-D4DE7775AFA8}"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449E5A-656B-484D-A4CA-D4DE7775AFA8}" type="datetimeFigureOut">
              <a:rPr lang="en-US" smtClean="0"/>
              <a:pPr/>
              <a:t>4/10/2017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449E5A-656B-484D-A4CA-D4DE7775AFA8}" type="datetimeFigureOut">
              <a:rPr lang="en-US" smtClean="0"/>
              <a:pPr/>
              <a:t>4/10/2017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449E5A-656B-484D-A4CA-D4DE7775AFA8}" type="datetimeFigureOut">
              <a:rPr lang="en-US" smtClean="0"/>
              <a:pPr/>
              <a:t>4/10/2017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449E5A-656B-484D-A4CA-D4DE7775AFA8}"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449E5A-656B-484D-A4CA-D4DE7775AFA8}"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449E5A-656B-484D-A4CA-D4DE7775AFA8}" type="datetimeFigureOut">
              <a:rPr lang="en-US" smtClean="0"/>
              <a:pPr/>
              <a:t>4/10/2017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20D235-0545-4942-969C-8C961D43CB5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dx.doi.org/10.1108/1751563081085006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Leadership-Case Study </a:t>
            </a:r>
            <a:endParaRPr lang="en-US" dirty="0"/>
          </a:p>
        </p:txBody>
      </p:sp>
      <p:sp>
        <p:nvSpPr>
          <p:cNvPr id="3" name="Subtitle 2"/>
          <p:cNvSpPr>
            <a:spLocks noGrp="1"/>
          </p:cNvSpPr>
          <p:nvPr>
            <p:ph type="subTitle" idx="1"/>
          </p:nvPr>
        </p:nvSpPr>
        <p:spPr/>
        <p:txBody>
          <a:bodyPr/>
          <a:lstStyle/>
          <a:p>
            <a:r>
              <a:rPr lang="en-AU" dirty="0"/>
              <a:t>The Boston Candy </a:t>
            </a:r>
            <a:r>
              <a:rPr lang="en-AU" dirty="0" smtClean="0"/>
              <a:t>Company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Leadership </a:t>
            </a:r>
            <a:r>
              <a:rPr lang="en-US" b="1" dirty="0" smtClean="0"/>
              <a:t>Orientation Paradigm </a:t>
            </a:r>
            <a:endParaRPr lang="en-US" b="1" dirty="0"/>
          </a:p>
        </p:txBody>
      </p:sp>
      <p:sp>
        <p:nvSpPr>
          <p:cNvPr id="3" name="Content Placeholder 2"/>
          <p:cNvSpPr>
            <a:spLocks noGrp="1"/>
          </p:cNvSpPr>
          <p:nvPr>
            <p:ph idx="1"/>
          </p:nvPr>
        </p:nvSpPr>
        <p:spPr/>
        <p:txBody>
          <a:bodyPr>
            <a:normAutofit fontScale="47500" lnSpcReduction="20000"/>
          </a:bodyPr>
          <a:lstStyle/>
          <a:p>
            <a:r>
              <a:rPr lang="en-US" dirty="0" smtClean="0"/>
              <a:t>An effective leader influences the followers towards achieving the organization’s goals and objectives in the desired manner. However, the leadership style exhibited by the leaders have a significant influence on the performance of the organization (</a:t>
            </a:r>
            <a:r>
              <a:rPr lang="en-US" dirty="0" err="1" smtClean="0"/>
              <a:t>Nahavandi</a:t>
            </a:r>
            <a:r>
              <a:rPr lang="en-US" dirty="0" smtClean="0"/>
              <a:t>, 2002). </a:t>
            </a:r>
          </a:p>
          <a:p>
            <a:r>
              <a:rPr lang="en-US" dirty="0" smtClean="0"/>
              <a:t>In the Boston Candy Company case,  Jimmy showed the autocratic leadership style, also referred to as authoritarian leadership style.  Autocratic leadership involves centralism in the operations of the organizations. Centralization of the process of decision making has adverse effects on the performance of an organization (</a:t>
            </a:r>
            <a:r>
              <a:rPr lang="en-US" dirty="0" err="1" smtClean="0"/>
              <a:t>Bolman</a:t>
            </a:r>
            <a:r>
              <a:rPr lang="en-US" dirty="0" smtClean="0"/>
              <a:t> &amp; Deal, 2003). Jimmy ignored them in the process of decision making on issues that concerned their departments. In autocratic leadership, power is distributed to hierarchical organizational levels, and the leaders do not take part in the operations of the business as evidenced by the case study. </a:t>
            </a:r>
          </a:p>
          <a:p>
            <a:r>
              <a:rPr lang="en-US" dirty="0" smtClean="0"/>
              <a:t>Autocratic leadership affects the performance of business. The major contributing factor for poor performance is the lack of involvement of all stakeholders in the process of decision making </a:t>
            </a:r>
            <a:r>
              <a:rPr lang="en-US" dirty="0" err="1" smtClean="0"/>
              <a:t>Nahavandi</a:t>
            </a:r>
            <a:r>
              <a:rPr lang="en-US" dirty="0" smtClean="0"/>
              <a:t> A. (2002). Jimmy did not engage the interested parties and the lower level managers in making strategic decisions of the company thus,  contributing to the failure of the enterprise. </a:t>
            </a:r>
          </a:p>
          <a:p>
            <a:r>
              <a:rPr lang="en-US" dirty="0" smtClean="0"/>
              <a:t>The solution to autocratic leadership is decentralization of operations and the process of decision making. </a:t>
            </a:r>
            <a:r>
              <a:rPr lang="en-US" smtClean="0"/>
              <a:t>When </a:t>
            </a:r>
            <a:r>
              <a:rPr lang="en-US" dirty="0" smtClean="0"/>
              <a:t>leaders engage the workers in the process of decision making, they feel being important and influence positively their performance. </a:t>
            </a:r>
          </a:p>
          <a:p>
            <a:endParaRPr lang="en-US" dirty="0" smtClean="0"/>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Harrison &amp; </a:t>
            </a:r>
            <a:r>
              <a:rPr lang="en-US" b="1" dirty="0" err="1" smtClean="0"/>
              <a:t>Stoke’s</a:t>
            </a:r>
            <a:r>
              <a:rPr lang="en-US" b="1" dirty="0" smtClean="0"/>
              <a:t> Organizational Cultures </a:t>
            </a:r>
            <a:endParaRPr lang="en-US" b="1" dirty="0"/>
          </a:p>
        </p:txBody>
      </p:sp>
      <p:sp>
        <p:nvSpPr>
          <p:cNvPr id="3" name="Content Placeholder 2"/>
          <p:cNvSpPr>
            <a:spLocks noGrp="1"/>
          </p:cNvSpPr>
          <p:nvPr>
            <p:ph idx="1"/>
          </p:nvPr>
        </p:nvSpPr>
        <p:spPr/>
        <p:txBody>
          <a:bodyPr>
            <a:normAutofit fontScale="40000" lnSpcReduction="20000"/>
          </a:bodyPr>
          <a:lstStyle/>
          <a:p>
            <a:r>
              <a:rPr lang="en-US" dirty="0" smtClean="0"/>
              <a:t>Harrison and Stokes (1992), identified four organizational cultures in organizations i.e. power oriented culture, role-oriented culture, achievement oriented culture and support oriented culture. The culture evident in the Boston Candy Company case is the role-oriented culture. </a:t>
            </a:r>
          </a:p>
          <a:p>
            <a:r>
              <a:rPr lang="en-US" dirty="0" smtClean="0"/>
              <a:t>The culture of leadership in an organization has both benefits and drawbacks. The role oriented culture of leadership was put forward by Harrison and Stokes (1992). The authors defined the role oriented culture as that one that focuses on the job specialization and description. Thus, the job positions are governed by the rules and procedures that spell out the description of the job and the individual that fills the position is of no importance. The Boston Candy Company case study indicates the existence of role-oriented culture in organizations. After the founder and the CEO of the company Ted Matherson had fallen ill, his position was taken by his son, Jimmy. The position was awarded to Jimmy by family considerations but not on the qualifications and competencies. </a:t>
            </a:r>
          </a:p>
          <a:p>
            <a:r>
              <a:rPr lang="en-US" dirty="0" smtClean="0"/>
              <a:t>The fall of the once vibrant company was attributed to the use of role-oriented culture. Jimmy was not experienced to carry out the role of CEO, but the culture influenced his appointment. Having just completed his tertiary education, he became a marketing officer and thus, he was not well rounded to handle the CEO position. Further, his role oriented culture is exhibited by the lack of involving the lower managers on matters concerning the company. Rather, he made use of consultants who do not directly relate to the business affairs, another drawback. </a:t>
            </a:r>
          </a:p>
          <a:p>
            <a:r>
              <a:rPr lang="en-US" dirty="0" smtClean="0"/>
              <a:t>The role oriented culture is characterized by centralization of the methods of operation as well as formalization (Harrison and Stokes, 1992). Jimmy did not consult the lower level managers when carrying out activities that affect their operations directly. The case also depicts the role oriented culture in the lower managerial levels. Lower level managers conflict due to the positions they held as evidenced by centralized functions in the company and did not seem to work towards achieving a common objective.</a:t>
            </a:r>
          </a:p>
          <a:p>
            <a:r>
              <a:rPr lang="en-US" dirty="0" smtClean="0"/>
              <a:t>Organizational culture plays a significant role on the performance of the organization and how individuals relate in an organization. An effective culture is a culture that develops the spirit of teamwork among the workers. Thus, a company should adapt a strategy that aligns individual needs with the objectives of the organization. </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Solution</a:t>
            </a:r>
            <a:r>
              <a:rPr lang="en-US" dirty="0" smtClean="0"/>
              <a:t>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To develop a culture of involvement and participation in the process of decision making, the organizational structure should be considered. Decentralization, personal development and involvement have a significance influence on the productivity and organizational coordination. A top down direction is effective to the challenge of centralization and autocratic leadership (Brady, &amp; Walsh, 2007) .The strategy to effective organization is aimed at making the organization form horizontal as opposed to vertical formation as portrayed by the case study. Further, the change in organizational structure is aimed at changing the chain of command and the organizational culture.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Process of Organizational Change </a:t>
            </a:r>
            <a:endParaRPr lang="en-US" b="1" dirty="0"/>
          </a:p>
        </p:txBody>
      </p:sp>
      <p:sp>
        <p:nvSpPr>
          <p:cNvPr id="3" name="Content Placeholder 2"/>
          <p:cNvSpPr>
            <a:spLocks noGrp="1"/>
          </p:cNvSpPr>
          <p:nvPr>
            <p:ph idx="1"/>
          </p:nvPr>
        </p:nvSpPr>
        <p:spPr/>
        <p:txBody>
          <a:bodyPr/>
          <a:lstStyle/>
          <a:p>
            <a:pPr>
              <a:buNone/>
            </a:pPr>
            <a:r>
              <a:rPr lang="en-US" b="1" dirty="0" smtClean="0"/>
              <a:t>First </a:t>
            </a:r>
            <a:r>
              <a:rPr lang="en-US" b="1" dirty="0" smtClean="0"/>
              <a:t>Step</a:t>
            </a:r>
            <a:r>
              <a:rPr lang="en-US" b="1" dirty="0" smtClean="0"/>
              <a:t>: Scoping the </a:t>
            </a:r>
            <a:r>
              <a:rPr lang="en-US" b="1" dirty="0" smtClean="0"/>
              <a:t>Change </a:t>
            </a:r>
            <a:endParaRPr lang="en-US" b="1" dirty="0" smtClean="0"/>
          </a:p>
          <a:p>
            <a:pPr>
              <a:buNone/>
            </a:pPr>
            <a:r>
              <a:rPr lang="en-US" dirty="0" smtClean="0"/>
              <a:t>This step involves;</a:t>
            </a:r>
          </a:p>
          <a:p>
            <a:r>
              <a:rPr lang="en-US" dirty="0" smtClean="0"/>
              <a:t>Indentifying the stake holders</a:t>
            </a:r>
          </a:p>
          <a:p>
            <a:r>
              <a:rPr lang="en-US" dirty="0" smtClean="0"/>
              <a:t>Indentifying the cost implication of the change </a:t>
            </a:r>
          </a:p>
          <a:p>
            <a:r>
              <a:rPr lang="en-US" dirty="0" smtClean="0"/>
              <a:t>Indentifying the benefits of the change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a:t>
            </a:r>
            <a:r>
              <a:rPr lang="en-US" b="1" dirty="0" smtClean="0"/>
              <a:t>Process </a:t>
            </a:r>
            <a:r>
              <a:rPr lang="en-US" b="1" dirty="0" smtClean="0"/>
              <a:t>of </a:t>
            </a:r>
            <a:r>
              <a:rPr lang="en-US" b="1" dirty="0" smtClean="0"/>
              <a:t>Organizational Change </a:t>
            </a:r>
            <a:endParaRPr lang="en-US" b="1" dirty="0"/>
          </a:p>
        </p:txBody>
      </p:sp>
      <p:sp>
        <p:nvSpPr>
          <p:cNvPr id="3" name="Content Placeholder 2"/>
          <p:cNvSpPr>
            <a:spLocks noGrp="1"/>
          </p:cNvSpPr>
          <p:nvPr>
            <p:ph idx="1"/>
          </p:nvPr>
        </p:nvSpPr>
        <p:spPr/>
        <p:txBody>
          <a:bodyPr>
            <a:normAutofit lnSpcReduction="10000"/>
          </a:bodyPr>
          <a:lstStyle/>
          <a:p>
            <a:pPr>
              <a:buNone/>
            </a:pPr>
            <a:r>
              <a:rPr lang="en-US" b="1" dirty="0" smtClean="0"/>
              <a:t>Second </a:t>
            </a:r>
            <a:r>
              <a:rPr lang="en-US" b="1" dirty="0" smtClean="0"/>
              <a:t>Step</a:t>
            </a:r>
            <a:r>
              <a:rPr lang="en-US" b="1" dirty="0" smtClean="0"/>
              <a:t>: Creating the </a:t>
            </a:r>
            <a:r>
              <a:rPr lang="en-US" b="1" dirty="0" smtClean="0"/>
              <a:t>Vision </a:t>
            </a:r>
            <a:endParaRPr lang="en-US" b="1" dirty="0" smtClean="0"/>
          </a:p>
          <a:p>
            <a:r>
              <a:rPr lang="en-US" dirty="0" smtClean="0"/>
              <a:t>Engaging the leadership</a:t>
            </a:r>
          </a:p>
          <a:p>
            <a:r>
              <a:rPr lang="en-US" dirty="0" smtClean="0"/>
              <a:t>Communicating the need for the change</a:t>
            </a:r>
          </a:p>
          <a:p>
            <a:pPr>
              <a:buNone/>
            </a:pPr>
            <a:r>
              <a:rPr lang="en-US" b="1" dirty="0" smtClean="0"/>
              <a:t>Third </a:t>
            </a:r>
            <a:r>
              <a:rPr lang="en-US" b="1" dirty="0" smtClean="0"/>
              <a:t>Step</a:t>
            </a:r>
            <a:r>
              <a:rPr lang="en-US" b="1" dirty="0" smtClean="0"/>
              <a:t>: Driving </a:t>
            </a:r>
            <a:r>
              <a:rPr lang="en-US" b="1" dirty="0" smtClean="0"/>
              <a:t>Commitment </a:t>
            </a:r>
            <a:endParaRPr lang="en-US" b="1" dirty="0" smtClean="0"/>
          </a:p>
          <a:p>
            <a:r>
              <a:rPr lang="en-US" dirty="0" smtClean="0"/>
              <a:t>Engaging workforce in the process of planning the change </a:t>
            </a:r>
          </a:p>
          <a:p>
            <a:r>
              <a:rPr lang="en-US" dirty="0" smtClean="0"/>
              <a:t>Validating costs </a:t>
            </a:r>
          </a:p>
          <a:p>
            <a:r>
              <a:rPr lang="en-US" dirty="0" smtClean="0"/>
              <a:t>Validating benefits </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Process of Organizational Change </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Fourth </a:t>
            </a:r>
            <a:r>
              <a:rPr lang="en-US" b="1" dirty="0" smtClean="0"/>
              <a:t>Step</a:t>
            </a:r>
            <a:r>
              <a:rPr lang="en-US" b="1" dirty="0" smtClean="0"/>
              <a:t>: Establishing </a:t>
            </a:r>
            <a:r>
              <a:rPr lang="en-US" b="1" dirty="0" smtClean="0"/>
              <a:t>Change Infrastructure</a:t>
            </a:r>
            <a:endParaRPr lang="en-US" b="1" dirty="0" smtClean="0"/>
          </a:p>
          <a:p>
            <a:r>
              <a:rPr lang="en-US" dirty="0" smtClean="0"/>
              <a:t>Introducing new tools</a:t>
            </a:r>
          </a:p>
          <a:p>
            <a:r>
              <a:rPr lang="en-US" dirty="0" smtClean="0"/>
              <a:t>Introducing technology </a:t>
            </a:r>
          </a:p>
          <a:p>
            <a:r>
              <a:rPr lang="en-US" dirty="0" smtClean="0"/>
              <a:t>Introducing rewards systems</a:t>
            </a:r>
          </a:p>
          <a:p>
            <a:r>
              <a:rPr lang="en-US" dirty="0" smtClean="0"/>
              <a:t>Introducing training </a:t>
            </a:r>
            <a:endParaRPr lang="en-US" dirty="0" smtClean="0"/>
          </a:p>
          <a:p>
            <a:pPr>
              <a:buNone/>
            </a:pPr>
            <a:r>
              <a:rPr lang="en-US" b="1" dirty="0" smtClean="0"/>
              <a:t>Fifth </a:t>
            </a:r>
            <a:r>
              <a:rPr lang="en-US" b="1" dirty="0" smtClean="0"/>
              <a:t>Step</a:t>
            </a:r>
            <a:r>
              <a:rPr lang="en-US" b="1" dirty="0" smtClean="0"/>
              <a:t>: Sustaining the </a:t>
            </a:r>
            <a:r>
              <a:rPr lang="en-US" b="1" dirty="0" smtClean="0"/>
              <a:t>Change </a:t>
            </a:r>
            <a:endParaRPr lang="en-US" b="1" dirty="0" smtClean="0"/>
          </a:p>
          <a:p>
            <a:r>
              <a:rPr lang="en-US" dirty="0" smtClean="0"/>
              <a:t>Assessing the progress of change </a:t>
            </a:r>
          </a:p>
          <a:p>
            <a:r>
              <a:rPr lang="en-US" dirty="0" smtClean="0"/>
              <a:t>Demonstrating value </a:t>
            </a:r>
          </a:p>
          <a:p>
            <a:r>
              <a:rPr lang="en-US" dirty="0" smtClean="0"/>
              <a:t>Communicating success</a:t>
            </a:r>
          </a:p>
          <a:p>
            <a:r>
              <a:rPr lang="en-US" dirty="0" smtClean="0"/>
              <a:t>Taking the corrective action where necessary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Process of Change </a:t>
            </a:r>
            <a:endParaRPr lang="en-US"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4314662" y="1600200"/>
            <a:ext cx="514676" cy="452596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err="1"/>
              <a:t>Bolman</a:t>
            </a:r>
            <a:r>
              <a:rPr lang="en-US" dirty="0"/>
              <a:t>, L. G., &amp; Deal, T. E. (2003). </a:t>
            </a:r>
            <a:r>
              <a:rPr lang="en-US" i="1" dirty="0"/>
              <a:t>Reframing Organizations</a:t>
            </a:r>
            <a:r>
              <a:rPr lang="en-US" dirty="0"/>
              <a:t>: Artistry, choice, and leadership (3rd ed.). San Francisco: </a:t>
            </a:r>
            <a:r>
              <a:rPr lang="en-US" dirty="0" err="1"/>
              <a:t>Jossey</a:t>
            </a:r>
            <a:r>
              <a:rPr lang="en-US" dirty="0"/>
              <a:t>-Bass</a:t>
            </a:r>
            <a:r>
              <a:rPr lang="en-US" dirty="0" smtClean="0"/>
              <a:t>.</a:t>
            </a:r>
          </a:p>
          <a:p>
            <a:pPr>
              <a:buNone/>
            </a:pPr>
            <a:r>
              <a:rPr lang="en-US" dirty="0" smtClean="0"/>
              <a:t>Brady, M., &amp; Walsh, A. (2007). Setting strategic direction: a top down or bottom up process?. </a:t>
            </a:r>
            <a:r>
              <a:rPr lang="en-US" i="1" dirty="0" smtClean="0"/>
              <a:t>Business Strategy Series</a:t>
            </a:r>
            <a:r>
              <a:rPr lang="en-US" dirty="0" smtClean="0"/>
              <a:t>, </a:t>
            </a:r>
            <a:r>
              <a:rPr lang="en-US" i="1" dirty="0" smtClean="0"/>
              <a:t>9</a:t>
            </a:r>
            <a:r>
              <a:rPr lang="en-US" dirty="0" smtClean="0"/>
              <a:t>(1), 5-11. </a:t>
            </a:r>
            <a:r>
              <a:rPr lang="en-US" u="sng" dirty="0" smtClean="0">
                <a:hlinkClick r:id="rId2"/>
              </a:rPr>
              <a:t>http://</a:t>
            </a:r>
            <a:r>
              <a:rPr lang="en-US" u="sng" dirty="0" smtClean="0">
                <a:hlinkClick r:id="rId2"/>
              </a:rPr>
              <a:t>dx.doi.org/10.1108/17515630810850064</a:t>
            </a:r>
            <a:endParaRPr lang="en-US" dirty="0"/>
          </a:p>
          <a:p>
            <a:pPr>
              <a:buNone/>
            </a:pPr>
            <a:r>
              <a:rPr lang="en-US" dirty="0"/>
              <a:t>Harrison, R., &amp; Stokes, H. (1992). </a:t>
            </a:r>
            <a:r>
              <a:rPr lang="en-US" i="1" dirty="0"/>
              <a:t>Diagnosing organizational culture</a:t>
            </a:r>
            <a:r>
              <a:rPr lang="en-US" dirty="0"/>
              <a:t> (1st ed.). San Diego, Ca: Pfeiffer &amp; company.</a:t>
            </a:r>
          </a:p>
          <a:p>
            <a:pPr>
              <a:buNone/>
            </a:pPr>
            <a:r>
              <a:rPr lang="en-US" dirty="0" err="1" smtClean="0"/>
              <a:t>Nahavandi</a:t>
            </a:r>
            <a:r>
              <a:rPr lang="en-US" dirty="0" smtClean="0"/>
              <a:t> A. (2002). The art and science of leadership, 3rd ed., Upper Saddle River, NJ, Prentice Hall</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1044</Words>
  <Application>Microsoft Office PowerPoint</Application>
  <PresentationFormat>On-screen Show (4:3)</PresentationFormat>
  <Paragraphs>49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Leadership-Case Study </vt:lpstr>
      <vt:lpstr>Leadership Orientation Paradigm </vt:lpstr>
      <vt:lpstr>Harrison &amp; Stoke’s Organizational Cultures </vt:lpstr>
      <vt:lpstr>Solution </vt:lpstr>
      <vt:lpstr>The Process of Organizational Change </vt:lpstr>
      <vt:lpstr>The Process of Organizational Change </vt:lpstr>
      <vt:lpstr>The Process of Organizational Change </vt:lpstr>
      <vt:lpstr>The Process of Change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Leadership-Case Study</dc:title>
  <dc:creator>lawrence</dc:creator>
  <cp:lastModifiedBy>lawrence</cp:lastModifiedBy>
  <cp:revision>11</cp:revision>
  <dcterms:created xsi:type="dcterms:W3CDTF">2017-04-07T23:33:36Z</dcterms:created>
  <dcterms:modified xsi:type="dcterms:W3CDTF">2017-04-10T19:41:34Z</dcterms:modified>
</cp:coreProperties>
</file>