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249" autoAdjust="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943AB0E-596E-490E-BF20-525578B82437}" type="datetimeFigureOut">
              <a:rPr lang="en-US" smtClean="0"/>
              <a:t>7/26/2022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D20D6A3-9693-4A36-809D-602D7F016798}" type="slidenum">
              <a:rPr lang="en-US" smtClean="0"/>
              <a:t>‹#›</a:t>
            </a:fld>
            <a:endParaRPr lang="en-US"/>
          </a:p>
        </p:txBody>
      </p:sp>
    </p:spTree>
    <p:extLst>
      <p:ext uri="{BB962C8B-B14F-4D97-AF65-F5344CB8AC3E}">
        <p14:creationId xmlns:p14="http://schemas.microsoft.com/office/powerpoint/2010/main" val="35184876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D20D6A3-9693-4A36-809D-602D7F016798}" type="slidenum">
              <a:rPr lang="en-US" smtClean="0"/>
              <a:t>1</a:t>
            </a:fld>
            <a:endParaRPr lang="en-US"/>
          </a:p>
        </p:txBody>
      </p:sp>
    </p:spTree>
    <p:extLst>
      <p:ext uri="{BB962C8B-B14F-4D97-AF65-F5344CB8AC3E}">
        <p14:creationId xmlns:p14="http://schemas.microsoft.com/office/powerpoint/2010/main" val="334586259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	</a:t>
            </a:r>
            <a:r>
              <a:rPr lang="en-US" sz="1200" kern="1200" dirty="0">
                <a:solidFill>
                  <a:schemeClr val="tx1"/>
                </a:solidFill>
                <a:effectLst/>
                <a:latin typeface="+mn-lt"/>
                <a:ea typeface="+mn-ea"/>
                <a:cs typeface="+mn-cs"/>
              </a:rPr>
              <a:t>The first stage of the Lewin’s change model is the unfreezing stage. The unfreezing phase demonstrate the preparedness for change (Fitzgerald, 2017). As such, it is the most critical stage in the change management process as it forms the foundation of success of the initiative. The stage involves fostering a realization of moving from the existing comfort zone to a transformed situation. In the implementation of the music therapy and music activities intervention the healthcare staff will be educated on the need for this change which will arouse their interest and commitment towards its success. During the unfreezing phase, communication is significant as it enhances getting the desired support and securing the involvement of the people in the change process. </a:t>
            </a:r>
          </a:p>
          <a:p>
            <a:endParaRPr lang="en-US" dirty="0"/>
          </a:p>
        </p:txBody>
      </p:sp>
      <p:sp>
        <p:nvSpPr>
          <p:cNvPr id="4" name="Slide Number Placeholder 3"/>
          <p:cNvSpPr>
            <a:spLocks noGrp="1"/>
          </p:cNvSpPr>
          <p:nvPr>
            <p:ph type="sldNum" sz="quarter" idx="5"/>
          </p:nvPr>
        </p:nvSpPr>
        <p:spPr/>
        <p:txBody>
          <a:bodyPr/>
          <a:lstStyle/>
          <a:p>
            <a:fld id="{ED20D6A3-9693-4A36-809D-602D7F016798}" type="slidenum">
              <a:rPr lang="en-US" smtClean="0"/>
              <a:t>10</a:t>
            </a:fld>
            <a:endParaRPr lang="en-US"/>
          </a:p>
        </p:txBody>
      </p:sp>
    </p:spTree>
    <p:extLst>
      <p:ext uri="{BB962C8B-B14F-4D97-AF65-F5344CB8AC3E}">
        <p14:creationId xmlns:p14="http://schemas.microsoft.com/office/powerpoint/2010/main" val="418904028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	</a:t>
            </a:r>
            <a:r>
              <a:rPr lang="en-US" sz="1200" kern="1200" dirty="0">
                <a:solidFill>
                  <a:schemeClr val="tx1"/>
                </a:solidFill>
                <a:effectLst/>
                <a:latin typeface="+mn-lt"/>
                <a:ea typeface="+mn-ea"/>
                <a:cs typeface="+mn-cs"/>
              </a:rPr>
              <a:t>The second stage of Lewin’s change theory, the change phase, refers to the actual adoption and execution of the intended change. Education on the significance of music therapy and music activities intervention will be continued along with the actual inclusion of music therapy and music activities intervention. At this phase the change champions will have a significant role of promoting the facilitators while reducing the restraining forces. As such, a conducive environment will be created to promote effective implementation. The final stage of the change model, refreezing, is embracing change as the new culture or routine to guarantee that it becomes the standard operating procedure. As such, the music therapy and music activities intervention will be cemented as a routine practice procedure within the organization.</a:t>
            </a:r>
          </a:p>
          <a:p>
            <a:endParaRPr lang="en-US" dirty="0"/>
          </a:p>
        </p:txBody>
      </p:sp>
      <p:sp>
        <p:nvSpPr>
          <p:cNvPr id="4" name="Slide Number Placeholder 3"/>
          <p:cNvSpPr>
            <a:spLocks noGrp="1"/>
          </p:cNvSpPr>
          <p:nvPr>
            <p:ph type="sldNum" sz="quarter" idx="5"/>
          </p:nvPr>
        </p:nvSpPr>
        <p:spPr/>
        <p:txBody>
          <a:bodyPr/>
          <a:lstStyle/>
          <a:p>
            <a:fld id="{ED20D6A3-9693-4A36-809D-602D7F016798}" type="slidenum">
              <a:rPr lang="en-US" smtClean="0"/>
              <a:t>11</a:t>
            </a:fld>
            <a:endParaRPr lang="en-US"/>
          </a:p>
        </p:txBody>
      </p:sp>
    </p:spTree>
    <p:extLst>
      <p:ext uri="{BB962C8B-B14F-4D97-AF65-F5344CB8AC3E}">
        <p14:creationId xmlns:p14="http://schemas.microsoft.com/office/powerpoint/2010/main" val="104366431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	</a:t>
            </a:r>
            <a:r>
              <a:rPr lang="en-US" sz="1200" kern="1200" dirty="0">
                <a:solidFill>
                  <a:schemeClr val="tx1"/>
                </a:solidFill>
                <a:effectLst/>
                <a:latin typeface="+mn-lt"/>
                <a:ea typeface="+mn-ea"/>
                <a:cs typeface="+mn-cs"/>
              </a:rPr>
              <a:t>The process will be standardized by incorporating different stakeholders in the all the stages of the initiative. The implementation of the proposed program will be a success with the inclusion of different stakeholders who will play different roles towards promoting the success of the program. It will be essential to collaborate with the senior management team as it will coordinate the implementation process and ensure that inclusivity which will help in overcoming the hurdles to collaboration and resistance to change. This leadership group is comprised of experts from departments such as finance, operations, human resources, nursing, and strategic development, and the facility administrators. The senior management team is vital because it manages all capital, policy, human resources, strategic and operational measures that affect the entire system. This group's participation is crucial for influencing choices that may affect the entire organization and the success of the initiative. Effective collaboration with these members will be paramount in promoting the success of the implementation of the quality and safety initiative.</a:t>
            </a:r>
          </a:p>
          <a:p>
            <a:endParaRPr lang="en-US" dirty="0"/>
          </a:p>
        </p:txBody>
      </p:sp>
      <p:sp>
        <p:nvSpPr>
          <p:cNvPr id="4" name="Slide Number Placeholder 3"/>
          <p:cNvSpPr>
            <a:spLocks noGrp="1"/>
          </p:cNvSpPr>
          <p:nvPr>
            <p:ph type="sldNum" sz="quarter" idx="5"/>
          </p:nvPr>
        </p:nvSpPr>
        <p:spPr/>
        <p:txBody>
          <a:bodyPr/>
          <a:lstStyle/>
          <a:p>
            <a:fld id="{ED20D6A3-9693-4A36-809D-602D7F016798}" type="slidenum">
              <a:rPr lang="en-US" smtClean="0"/>
              <a:t>12</a:t>
            </a:fld>
            <a:endParaRPr lang="en-US"/>
          </a:p>
        </p:txBody>
      </p:sp>
    </p:spTree>
    <p:extLst>
      <p:ext uri="{BB962C8B-B14F-4D97-AF65-F5344CB8AC3E}">
        <p14:creationId xmlns:p14="http://schemas.microsoft.com/office/powerpoint/2010/main" val="299211688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	The proposed changes will involve the incorporation of extra approach towards the management of dementia patients. As such, the inclusion of additional dementia management approach might be perceived as an increment in the workload to the system. Training and recruiting the staff is significant as it enhances the shared vision and cements their commitment towards achieved the shared mission of implementing a quality initiative. The facility staff are sometimes skeptical on promoting new initiatives due to the fear of increased workload, amid inadequate staffing. As such, training the staff will be significant in ensuring that they understand the positive impacts of the strategy in making their job easier and more efficient. As such, increasing the number of the healthcare personnel charged with the role of conducting quality evidence-based research would have a significant impact on the achievement of quality and safety measures. </a:t>
            </a:r>
          </a:p>
          <a:p>
            <a:endParaRPr lang="en-US" dirty="0"/>
          </a:p>
        </p:txBody>
      </p:sp>
      <p:sp>
        <p:nvSpPr>
          <p:cNvPr id="4" name="Slide Number Placeholder 3"/>
          <p:cNvSpPr>
            <a:spLocks noGrp="1"/>
          </p:cNvSpPr>
          <p:nvPr>
            <p:ph type="sldNum" sz="quarter" idx="5"/>
          </p:nvPr>
        </p:nvSpPr>
        <p:spPr/>
        <p:txBody>
          <a:bodyPr/>
          <a:lstStyle/>
          <a:p>
            <a:fld id="{ED20D6A3-9693-4A36-809D-602D7F016798}" type="slidenum">
              <a:rPr lang="en-US" smtClean="0"/>
              <a:t>13</a:t>
            </a:fld>
            <a:endParaRPr lang="en-US"/>
          </a:p>
        </p:txBody>
      </p:sp>
    </p:spTree>
    <p:extLst>
      <p:ext uri="{BB962C8B-B14F-4D97-AF65-F5344CB8AC3E}">
        <p14:creationId xmlns:p14="http://schemas.microsoft.com/office/powerpoint/2010/main" val="214684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	The adoption and implementation of music therapy and music activities has been identified to fill in the gap in the linked with the management of dementia. Studies indicate that the utilization of music therapy and music activities can be helpful in improving the depression symptoms in patients with dementia while the use of music activities show promise to have positive impacts on wellbeing (Ray &amp; </a:t>
            </a:r>
            <a:r>
              <a:rPr lang="en-US" sz="1200" kern="1200" dirty="0" err="1">
                <a:solidFill>
                  <a:schemeClr val="tx1"/>
                </a:solidFill>
                <a:effectLst/>
                <a:latin typeface="+mn-lt"/>
                <a:ea typeface="+mn-ea"/>
                <a:cs typeface="+mn-cs"/>
              </a:rPr>
              <a:t>Götell</a:t>
            </a:r>
            <a:r>
              <a:rPr lang="en-US" sz="1200" kern="1200" dirty="0">
                <a:solidFill>
                  <a:schemeClr val="tx1"/>
                </a:solidFill>
                <a:effectLst/>
                <a:latin typeface="+mn-lt"/>
                <a:ea typeface="+mn-ea"/>
                <a:cs typeface="+mn-cs"/>
              </a:rPr>
              <a:t>, 2018). The music therapy has enhanced the recovery of the linked conditions including reducing symptoms of depression and agitation following two weeks of music therapy (Ray &amp; </a:t>
            </a:r>
            <a:r>
              <a:rPr lang="en-US" sz="1200" kern="1200" dirty="0" err="1">
                <a:solidFill>
                  <a:schemeClr val="tx1"/>
                </a:solidFill>
                <a:effectLst/>
                <a:latin typeface="+mn-lt"/>
                <a:ea typeface="+mn-ea"/>
                <a:cs typeface="+mn-cs"/>
              </a:rPr>
              <a:t>Mittelman</a:t>
            </a:r>
            <a:r>
              <a:rPr lang="en-US" sz="1200" kern="1200" dirty="0">
                <a:solidFill>
                  <a:schemeClr val="tx1"/>
                </a:solidFill>
                <a:effectLst/>
                <a:latin typeface="+mn-lt"/>
                <a:ea typeface="+mn-ea"/>
                <a:cs typeface="+mn-cs"/>
              </a:rPr>
              <a:t>, 2017). In this light this presentation seeks to present the final sustainability plan including the measurement, ownership, communication, change management, and workload components. </a:t>
            </a:r>
          </a:p>
          <a:p>
            <a:endParaRPr lang="en-US" dirty="0"/>
          </a:p>
        </p:txBody>
      </p:sp>
      <p:sp>
        <p:nvSpPr>
          <p:cNvPr id="4" name="Slide Number Placeholder 3"/>
          <p:cNvSpPr>
            <a:spLocks noGrp="1"/>
          </p:cNvSpPr>
          <p:nvPr>
            <p:ph type="sldNum" sz="quarter" idx="5"/>
          </p:nvPr>
        </p:nvSpPr>
        <p:spPr/>
        <p:txBody>
          <a:bodyPr/>
          <a:lstStyle/>
          <a:p>
            <a:fld id="{ED20D6A3-9693-4A36-809D-602D7F016798}" type="slidenum">
              <a:rPr lang="en-US" smtClean="0"/>
              <a:t>2</a:t>
            </a:fld>
            <a:endParaRPr lang="en-US"/>
          </a:p>
        </p:txBody>
      </p:sp>
    </p:spTree>
    <p:extLst>
      <p:ext uri="{BB962C8B-B14F-4D97-AF65-F5344CB8AC3E}">
        <p14:creationId xmlns:p14="http://schemas.microsoft.com/office/powerpoint/2010/main" val="20376544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	The expected primary measures of the project implementation will reduction of symptoms of agitation, depression and anxiety among the patients with dementia in the long-term care. Studies indicate that the utilization of music therapy and music activities can be helpful in improving the depression symptoms in patients with dementia while the use of music activities show promise to have positive impacts on wellbeing (Ray &amp; </a:t>
            </a:r>
            <a:r>
              <a:rPr lang="en-US" sz="1200" kern="1200" dirty="0" err="1">
                <a:solidFill>
                  <a:schemeClr val="tx1"/>
                </a:solidFill>
                <a:effectLst/>
                <a:latin typeface="+mn-lt"/>
                <a:ea typeface="+mn-ea"/>
                <a:cs typeface="+mn-cs"/>
              </a:rPr>
              <a:t>Götell</a:t>
            </a:r>
            <a:r>
              <a:rPr lang="en-US" sz="1200" kern="1200" dirty="0">
                <a:solidFill>
                  <a:schemeClr val="tx1"/>
                </a:solidFill>
                <a:effectLst/>
                <a:latin typeface="+mn-lt"/>
                <a:ea typeface="+mn-ea"/>
                <a:cs typeface="+mn-cs"/>
              </a:rPr>
              <a:t>, 2018). The music therapy has enhanced the recovery of the linked conditions including reducing symptoms of depression and agitation following two weeks of music therapy (Ray &amp; </a:t>
            </a:r>
            <a:r>
              <a:rPr lang="en-US" sz="1200" kern="1200" dirty="0" err="1">
                <a:solidFill>
                  <a:schemeClr val="tx1"/>
                </a:solidFill>
                <a:effectLst/>
                <a:latin typeface="+mn-lt"/>
                <a:ea typeface="+mn-ea"/>
                <a:cs typeface="+mn-cs"/>
              </a:rPr>
              <a:t>Mittelman</a:t>
            </a:r>
            <a:r>
              <a:rPr lang="en-US" sz="1200" kern="1200" dirty="0">
                <a:solidFill>
                  <a:schemeClr val="tx1"/>
                </a:solidFill>
                <a:effectLst/>
                <a:latin typeface="+mn-lt"/>
                <a:ea typeface="+mn-ea"/>
                <a:cs typeface="+mn-cs"/>
              </a:rPr>
              <a:t>, 2017). Other outcomes that will be measured include the quality of life of the patients with dementia. As such, the electronic health records will be utilized in collecting patient data and their symptoms. Specifically, a reduction in the symptoms of agitation, depression and anxiety among the patients with dementia during the monitoring period will indicate success of the program. </a:t>
            </a:r>
          </a:p>
          <a:p>
            <a:endParaRPr lang="en-US" dirty="0"/>
          </a:p>
        </p:txBody>
      </p:sp>
      <p:sp>
        <p:nvSpPr>
          <p:cNvPr id="4" name="Slide Number Placeholder 3"/>
          <p:cNvSpPr>
            <a:spLocks noGrp="1"/>
          </p:cNvSpPr>
          <p:nvPr>
            <p:ph type="sldNum" sz="quarter" idx="5"/>
          </p:nvPr>
        </p:nvSpPr>
        <p:spPr/>
        <p:txBody>
          <a:bodyPr/>
          <a:lstStyle/>
          <a:p>
            <a:fld id="{ED20D6A3-9693-4A36-809D-602D7F016798}" type="slidenum">
              <a:rPr lang="en-US" smtClean="0"/>
              <a:t>3</a:t>
            </a:fld>
            <a:endParaRPr lang="en-US"/>
          </a:p>
        </p:txBody>
      </p:sp>
    </p:spTree>
    <p:extLst>
      <p:ext uri="{BB962C8B-B14F-4D97-AF65-F5344CB8AC3E}">
        <p14:creationId xmlns:p14="http://schemas.microsoft.com/office/powerpoint/2010/main" val="10715715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	</a:t>
            </a:r>
            <a:r>
              <a:rPr lang="en-US" sz="1200" kern="1200" dirty="0">
                <a:solidFill>
                  <a:schemeClr val="tx1"/>
                </a:solidFill>
                <a:effectLst/>
                <a:latin typeface="+mn-lt"/>
                <a:ea typeface="+mn-ea"/>
                <a:cs typeface="+mn-cs"/>
              </a:rPr>
              <a:t>The implementation of the current program is geared towards enhancing the management of symptoms of agitation, depression and anxiety among the patients with dementia. The current intervention was informed by the knowledge that the pharmacological treatment options for dementia were inadequate to address behavioral symptoms. As such, following the project implementation, the impact of the utilization of pharmacological treatments in the management of dementia will stop being measured. The rationale is based on the goal of the program which is to manage the behavioral symptoms through implementation of music therapy and music activities. As such, measuring the impact of the pharmacological treatment will be significantly reduced and eliminated during the monitoring of the program. </a:t>
            </a:r>
          </a:p>
          <a:p>
            <a:endParaRPr lang="en-US" dirty="0"/>
          </a:p>
        </p:txBody>
      </p:sp>
      <p:sp>
        <p:nvSpPr>
          <p:cNvPr id="4" name="Slide Number Placeholder 3"/>
          <p:cNvSpPr>
            <a:spLocks noGrp="1"/>
          </p:cNvSpPr>
          <p:nvPr>
            <p:ph type="sldNum" sz="quarter" idx="5"/>
          </p:nvPr>
        </p:nvSpPr>
        <p:spPr/>
        <p:txBody>
          <a:bodyPr/>
          <a:lstStyle/>
          <a:p>
            <a:fld id="{ED20D6A3-9693-4A36-809D-602D7F016798}" type="slidenum">
              <a:rPr lang="en-US" smtClean="0"/>
              <a:t>4</a:t>
            </a:fld>
            <a:endParaRPr lang="en-US"/>
          </a:p>
        </p:txBody>
      </p:sp>
    </p:spTree>
    <p:extLst>
      <p:ext uri="{BB962C8B-B14F-4D97-AF65-F5344CB8AC3E}">
        <p14:creationId xmlns:p14="http://schemas.microsoft.com/office/powerpoint/2010/main" val="7973843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	</a:t>
            </a:r>
            <a:r>
              <a:rPr lang="en-US" sz="1200" kern="1200" dirty="0">
                <a:solidFill>
                  <a:schemeClr val="tx1"/>
                </a:solidFill>
                <a:effectLst/>
                <a:latin typeface="+mn-lt"/>
                <a:ea typeface="+mn-ea"/>
                <a:cs typeface="+mn-cs"/>
              </a:rPr>
              <a:t>Music therapy has gained attention as a promising non-pharmacological approach in dementia care. The current program will incorporate different music therapy and music activities including singing, playing musical instruments, listening and improvising. The incorporation of these activities is projected to result in positive outcomes including the reduction in symptoms including agitation, depression and anxiety among the clients with dementia. Irrespective of the positive impacts of music intervention and music activities of various aspects of dementia care, it is significant for the identification of measurement threshold that will trigger investigate investigation. One of the measurement thresholds is the occurrence of anxiety. Occurrence of anxiety rather than its reduction will trigger investigation of whether the anxiety is attributable to the type of music or the choice of the lyrics used. Specifically, certain lyrics can represent a negative mindset and impact the patient’s overall sadness overtime. </a:t>
            </a:r>
          </a:p>
          <a:p>
            <a:endParaRPr lang="en-US" dirty="0"/>
          </a:p>
        </p:txBody>
      </p:sp>
      <p:sp>
        <p:nvSpPr>
          <p:cNvPr id="4" name="Slide Number Placeholder 3"/>
          <p:cNvSpPr>
            <a:spLocks noGrp="1"/>
          </p:cNvSpPr>
          <p:nvPr>
            <p:ph type="sldNum" sz="quarter" idx="5"/>
          </p:nvPr>
        </p:nvSpPr>
        <p:spPr/>
        <p:txBody>
          <a:bodyPr/>
          <a:lstStyle/>
          <a:p>
            <a:fld id="{ED20D6A3-9693-4A36-809D-602D7F016798}" type="slidenum">
              <a:rPr lang="en-US" smtClean="0"/>
              <a:t>5</a:t>
            </a:fld>
            <a:endParaRPr lang="en-US"/>
          </a:p>
        </p:txBody>
      </p:sp>
    </p:spTree>
    <p:extLst>
      <p:ext uri="{BB962C8B-B14F-4D97-AF65-F5344CB8AC3E}">
        <p14:creationId xmlns:p14="http://schemas.microsoft.com/office/powerpoint/2010/main" val="35251198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t>
            </a:r>
            <a:r>
              <a:rPr lang="en-US" sz="1200" kern="1200" dirty="0">
                <a:solidFill>
                  <a:schemeClr val="tx1"/>
                </a:solidFill>
                <a:effectLst/>
                <a:latin typeface="+mn-lt"/>
                <a:ea typeface="+mn-ea"/>
                <a:cs typeface="+mn-cs"/>
              </a:rPr>
              <a:t>The hospital and all the involved stakeholders will own the new process as it is geared towards addressing a specific practice issue that undermines the performance of the facility. During the implementation of the initiative different stakeholders will be involved and will play diversified roles directed towards making the initiative a success. The inclusion of the different stakeholders will create a sense of ownership towards the program resulting in massive support of the initiative. It will be possible to determine if an individual is engaged and onboard with the improvement process by assessing their continued support of the initiative. As a result, the healthcare providers are expected to continue with the provision of music therapy in addition to the other dementia management plans. </a:t>
            </a:r>
            <a:endParaRPr lang="en-US" dirty="0"/>
          </a:p>
        </p:txBody>
      </p:sp>
      <p:sp>
        <p:nvSpPr>
          <p:cNvPr id="4" name="Slide Number Placeholder 3"/>
          <p:cNvSpPr>
            <a:spLocks noGrp="1"/>
          </p:cNvSpPr>
          <p:nvPr>
            <p:ph type="sldNum" sz="quarter" idx="5"/>
          </p:nvPr>
        </p:nvSpPr>
        <p:spPr/>
        <p:txBody>
          <a:bodyPr/>
          <a:lstStyle/>
          <a:p>
            <a:fld id="{ED20D6A3-9693-4A36-809D-602D7F016798}" type="slidenum">
              <a:rPr lang="en-US" smtClean="0"/>
              <a:t>6</a:t>
            </a:fld>
            <a:endParaRPr lang="en-US"/>
          </a:p>
        </p:txBody>
      </p:sp>
    </p:spTree>
    <p:extLst>
      <p:ext uri="{BB962C8B-B14F-4D97-AF65-F5344CB8AC3E}">
        <p14:creationId xmlns:p14="http://schemas.microsoft.com/office/powerpoint/2010/main" val="12042171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	</a:t>
            </a:r>
            <a:r>
              <a:rPr lang="en-US" sz="1200" kern="1200" dirty="0">
                <a:solidFill>
                  <a:schemeClr val="tx1"/>
                </a:solidFill>
                <a:effectLst/>
                <a:latin typeface="+mn-lt"/>
                <a:ea typeface="+mn-ea"/>
                <a:cs typeface="+mn-cs"/>
              </a:rPr>
              <a:t>The communication regarding the change effort will be done from the inception of the initiative to its implementation. Communication regarding the change effort will be done during the refreezing phase that will involve preparing the stakeholders towards the adoption of the initiative. All the stakeholders will be required to know regarding the change program, its component and the impact it will have on the target patients. As such, the stakeholders including nurses, nurse leaders, facility management among other healthcare providers will be informed on the role they will play in making the program a success. In the implementation of the music therapy and music activities intervention the healthcare staff will be educated on the need for this change which will arouse their interest and commitment towards its success. </a:t>
            </a:r>
          </a:p>
          <a:p>
            <a:endParaRPr lang="en-US" dirty="0"/>
          </a:p>
        </p:txBody>
      </p:sp>
      <p:sp>
        <p:nvSpPr>
          <p:cNvPr id="4" name="Slide Number Placeholder 3"/>
          <p:cNvSpPr>
            <a:spLocks noGrp="1"/>
          </p:cNvSpPr>
          <p:nvPr>
            <p:ph type="sldNum" sz="quarter" idx="5"/>
          </p:nvPr>
        </p:nvSpPr>
        <p:spPr/>
        <p:txBody>
          <a:bodyPr/>
          <a:lstStyle/>
          <a:p>
            <a:fld id="{ED20D6A3-9693-4A36-809D-602D7F016798}" type="slidenum">
              <a:rPr lang="en-US" smtClean="0"/>
              <a:t>7</a:t>
            </a:fld>
            <a:endParaRPr lang="en-US"/>
          </a:p>
        </p:txBody>
      </p:sp>
    </p:spTree>
    <p:extLst>
      <p:ext uri="{BB962C8B-B14F-4D97-AF65-F5344CB8AC3E}">
        <p14:creationId xmlns:p14="http://schemas.microsoft.com/office/powerpoint/2010/main" val="113444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t>
            </a:r>
            <a:r>
              <a:rPr lang="en-US" sz="1200" kern="1200" dirty="0">
                <a:solidFill>
                  <a:schemeClr val="tx1"/>
                </a:solidFill>
                <a:effectLst/>
                <a:latin typeface="+mn-lt"/>
                <a:ea typeface="+mn-ea"/>
                <a:cs typeface="+mn-cs"/>
              </a:rPr>
              <a:t>During the refreezing phase of the intervention implementation, word of mouth will be incorporated to offer a chance of engagement and incorporation of ideas and suggestions. The oral presentation will offer the stakeholders with a brief on the program besides offering them with the chances to air any concerns regarding the project for clarification. The change champions including the nurse leaders and other selected members will be responsible for communicating about the change and conducting the training. The provision of the training sessions will be paramount in supporting the facility staff regarding the incorporation of the change initiative into their routine practice. Continued education will be significant ensuring that the music therapy and music activities intervention is cemented as a routine practice procedure within the organization. The change champion team will be responsible for offering the training sessions to the facility staff.</a:t>
            </a:r>
            <a:endParaRPr lang="en-US" dirty="0"/>
          </a:p>
        </p:txBody>
      </p:sp>
      <p:sp>
        <p:nvSpPr>
          <p:cNvPr id="4" name="Slide Number Placeholder 3"/>
          <p:cNvSpPr>
            <a:spLocks noGrp="1"/>
          </p:cNvSpPr>
          <p:nvPr>
            <p:ph type="sldNum" sz="quarter" idx="5"/>
          </p:nvPr>
        </p:nvSpPr>
        <p:spPr/>
        <p:txBody>
          <a:bodyPr/>
          <a:lstStyle/>
          <a:p>
            <a:fld id="{ED20D6A3-9693-4A36-809D-602D7F016798}" type="slidenum">
              <a:rPr lang="en-US" smtClean="0"/>
              <a:t>8</a:t>
            </a:fld>
            <a:endParaRPr lang="en-US"/>
          </a:p>
        </p:txBody>
      </p:sp>
    </p:spTree>
    <p:extLst>
      <p:ext uri="{BB962C8B-B14F-4D97-AF65-F5344CB8AC3E}">
        <p14:creationId xmlns:p14="http://schemas.microsoft.com/office/powerpoint/2010/main" val="70226676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	</a:t>
            </a:r>
            <a:r>
              <a:rPr lang="en-US" sz="1200" kern="1200" dirty="0">
                <a:solidFill>
                  <a:schemeClr val="tx1"/>
                </a:solidFill>
                <a:effectLst/>
                <a:latin typeface="+mn-lt"/>
                <a:ea typeface="+mn-ea"/>
                <a:cs typeface="+mn-cs"/>
              </a:rPr>
              <a:t>The change management theory that will effectively support the implementation of the quality initiative is the Lewin’s change model. Lewin theory is predicated on the premise that in every situation, there are both driving forces and restraining forces that impact any possible change (Fitzgerald, 2017). Lewin's theory of planned change is founded on three ideas: driving forces, restraining forces, and equilibrium. While the driving forces are responsible for promoting the change initiative, the restraining forces acts as barriers to the implementation of the initiative. The implementation of music therapy and music activities as the intervention will be influenced by the three stages of Lewin's change theory: unfreezing, change, and refreezing phases (Fitzgerald, 2017). </a:t>
            </a:r>
          </a:p>
          <a:p>
            <a:endParaRPr lang="en-US" dirty="0"/>
          </a:p>
        </p:txBody>
      </p:sp>
      <p:sp>
        <p:nvSpPr>
          <p:cNvPr id="4" name="Slide Number Placeholder 3"/>
          <p:cNvSpPr>
            <a:spLocks noGrp="1"/>
          </p:cNvSpPr>
          <p:nvPr>
            <p:ph type="sldNum" sz="quarter" idx="5"/>
          </p:nvPr>
        </p:nvSpPr>
        <p:spPr/>
        <p:txBody>
          <a:bodyPr/>
          <a:lstStyle/>
          <a:p>
            <a:fld id="{ED20D6A3-9693-4A36-809D-602D7F016798}" type="slidenum">
              <a:rPr lang="en-US" smtClean="0"/>
              <a:t>9</a:t>
            </a:fld>
            <a:endParaRPr lang="en-US"/>
          </a:p>
        </p:txBody>
      </p:sp>
    </p:spTree>
    <p:extLst>
      <p:ext uri="{BB962C8B-B14F-4D97-AF65-F5344CB8AC3E}">
        <p14:creationId xmlns:p14="http://schemas.microsoft.com/office/powerpoint/2010/main" val="28762694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9D4E474-2635-4153-A90D-D01E8CC16F54}" type="datetimeFigureOut">
              <a:rPr lang="en-US" smtClean="0"/>
              <a:t>7/26/2022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729AAF-EE26-4BAE-BC48-6BE97A36708E}" type="slidenum">
              <a:rPr lang="en-US" smtClean="0"/>
              <a:t>‹#›</a:t>
            </a:fld>
            <a:endParaRPr lang="en-US"/>
          </a:p>
        </p:txBody>
      </p:sp>
    </p:spTree>
    <p:extLst>
      <p:ext uri="{BB962C8B-B14F-4D97-AF65-F5344CB8AC3E}">
        <p14:creationId xmlns:p14="http://schemas.microsoft.com/office/powerpoint/2010/main" val="6687643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9D4E474-2635-4153-A90D-D01E8CC16F54}" type="datetimeFigureOut">
              <a:rPr lang="en-US" smtClean="0"/>
              <a:t>7/26/2022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729AAF-EE26-4BAE-BC48-6BE97A36708E}" type="slidenum">
              <a:rPr lang="en-US" smtClean="0"/>
              <a:t>‹#›</a:t>
            </a:fld>
            <a:endParaRPr lang="en-US"/>
          </a:p>
        </p:txBody>
      </p:sp>
    </p:spTree>
    <p:extLst>
      <p:ext uri="{BB962C8B-B14F-4D97-AF65-F5344CB8AC3E}">
        <p14:creationId xmlns:p14="http://schemas.microsoft.com/office/powerpoint/2010/main" val="37675248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9D4E474-2635-4153-A90D-D01E8CC16F54}" type="datetimeFigureOut">
              <a:rPr lang="en-US" smtClean="0"/>
              <a:t>7/26/2022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729AAF-EE26-4BAE-BC48-6BE97A36708E}"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6885391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9D4E474-2635-4153-A90D-D01E8CC16F54}" type="datetimeFigureOut">
              <a:rPr lang="en-US" smtClean="0"/>
              <a:t>7/26/2022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729AAF-EE26-4BAE-BC48-6BE97A36708E}" type="slidenum">
              <a:rPr lang="en-US" smtClean="0"/>
              <a:t>‹#›</a:t>
            </a:fld>
            <a:endParaRPr lang="en-US"/>
          </a:p>
        </p:txBody>
      </p:sp>
    </p:spTree>
    <p:extLst>
      <p:ext uri="{BB962C8B-B14F-4D97-AF65-F5344CB8AC3E}">
        <p14:creationId xmlns:p14="http://schemas.microsoft.com/office/powerpoint/2010/main" val="189524351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9D4E474-2635-4153-A90D-D01E8CC16F54}" type="datetimeFigureOut">
              <a:rPr lang="en-US" smtClean="0"/>
              <a:t>7/26/2022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729AAF-EE26-4BAE-BC48-6BE97A36708E}"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6122727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9D4E474-2635-4153-A90D-D01E8CC16F54}" type="datetimeFigureOut">
              <a:rPr lang="en-US" smtClean="0"/>
              <a:t>7/26/2022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729AAF-EE26-4BAE-BC48-6BE97A36708E}" type="slidenum">
              <a:rPr lang="en-US" smtClean="0"/>
              <a:t>‹#›</a:t>
            </a:fld>
            <a:endParaRPr lang="en-US"/>
          </a:p>
        </p:txBody>
      </p:sp>
    </p:spTree>
    <p:extLst>
      <p:ext uri="{BB962C8B-B14F-4D97-AF65-F5344CB8AC3E}">
        <p14:creationId xmlns:p14="http://schemas.microsoft.com/office/powerpoint/2010/main" val="176874177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9D4E474-2635-4153-A90D-D01E8CC16F54}" type="datetimeFigureOut">
              <a:rPr lang="en-US" smtClean="0"/>
              <a:t>7/26/2022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729AAF-EE26-4BAE-BC48-6BE97A36708E}" type="slidenum">
              <a:rPr lang="en-US" smtClean="0"/>
              <a:t>‹#›</a:t>
            </a:fld>
            <a:endParaRPr lang="en-US"/>
          </a:p>
        </p:txBody>
      </p:sp>
    </p:spTree>
    <p:extLst>
      <p:ext uri="{BB962C8B-B14F-4D97-AF65-F5344CB8AC3E}">
        <p14:creationId xmlns:p14="http://schemas.microsoft.com/office/powerpoint/2010/main" val="13469476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9D4E474-2635-4153-A90D-D01E8CC16F54}" type="datetimeFigureOut">
              <a:rPr lang="en-US" smtClean="0"/>
              <a:t>7/26/2022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729AAF-EE26-4BAE-BC48-6BE97A36708E}" type="slidenum">
              <a:rPr lang="en-US" smtClean="0"/>
              <a:t>‹#›</a:t>
            </a:fld>
            <a:endParaRPr lang="en-US"/>
          </a:p>
        </p:txBody>
      </p:sp>
    </p:spTree>
    <p:extLst>
      <p:ext uri="{BB962C8B-B14F-4D97-AF65-F5344CB8AC3E}">
        <p14:creationId xmlns:p14="http://schemas.microsoft.com/office/powerpoint/2010/main" val="26797553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9D4E474-2635-4153-A90D-D01E8CC16F54}" type="datetimeFigureOut">
              <a:rPr lang="en-US" smtClean="0"/>
              <a:t>7/26/2022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729AAF-EE26-4BAE-BC48-6BE97A36708E}" type="slidenum">
              <a:rPr lang="en-US" smtClean="0"/>
              <a:t>‹#›</a:t>
            </a:fld>
            <a:endParaRPr lang="en-US"/>
          </a:p>
        </p:txBody>
      </p:sp>
    </p:spTree>
    <p:extLst>
      <p:ext uri="{BB962C8B-B14F-4D97-AF65-F5344CB8AC3E}">
        <p14:creationId xmlns:p14="http://schemas.microsoft.com/office/powerpoint/2010/main" val="5370797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9D4E474-2635-4153-A90D-D01E8CC16F54}" type="datetimeFigureOut">
              <a:rPr lang="en-US" smtClean="0"/>
              <a:t>7/26/2022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729AAF-EE26-4BAE-BC48-6BE97A36708E}" type="slidenum">
              <a:rPr lang="en-US" smtClean="0"/>
              <a:t>‹#›</a:t>
            </a:fld>
            <a:endParaRPr lang="en-US"/>
          </a:p>
        </p:txBody>
      </p:sp>
    </p:spTree>
    <p:extLst>
      <p:ext uri="{BB962C8B-B14F-4D97-AF65-F5344CB8AC3E}">
        <p14:creationId xmlns:p14="http://schemas.microsoft.com/office/powerpoint/2010/main" val="9787370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9D4E474-2635-4153-A90D-D01E8CC16F54}" type="datetimeFigureOut">
              <a:rPr lang="en-US" smtClean="0"/>
              <a:t>7/26/2022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729AAF-EE26-4BAE-BC48-6BE97A36708E}" type="slidenum">
              <a:rPr lang="en-US" smtClean="0"/>
              <a:t>‹#›</a:t>
            </a:fld>
            <a:endParaRPr lang="en-US"/>
          </a:p>
        </p:txBody>
      </p:sp>
    </p:spTree>
    <p:extLst>
      <p:ext uri="{BB962C8B-B14F-4D97-AF65-F5344CB8AC3E}">
        <p14:creationId xmlns:p14="http://schemas.microsoft.com/office/powerpoint/2010/main" val="34462965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9D4E474-2635-4153-A90D-D01E8CC16F54}" type="datetimeFigureOut">
              <a:rPr lang="en-US" smtClean="0"/>
              <a:t>7/26/2022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D729AAF-EE26-4BAE-BC48-6BE97A36708E}" type="slidenum">
              <a:rPr lang="en-US" smtClean="0"/>
              <a:t>‹#›</a:t>
            </a:fld>
            <a:endParaRPr lang="en-US"/>
          </a:p>
        </p:txBody>
      </p:sp>
    </p:spTree>
    <p:extLst>
      <p:ext uri="{BB962C8B-B14F-4D97-AF65-F5344CB8AC3E}">
        <p14:creationId xmlns:p14="http://schemas.microsoft.com/office/powerpoint/2010/main" val="39943886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9D4E474-2635-4153-A90D-D01E8CC16F54}" type="datetimeFigureOut">
              <a:rPr lang="en-US" smtClean="0"/>
              <a:t>7/26/2022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D729AAF-EE26-4BAE-BC48-6BE97A36708E}" type="slidenum">
              <a:rPr lang="en-US" smtClean="0"/>
              <a:t>‹#›</a:t>
            </a:fld>
            <a:endParaRPr lang="en-US"/>
          </a:p>
        </p:txBody>
      </p:sp>
    </p:spTree>
    <p:extLst>
      <p:ext uri="{BB962C8B-B14F-4D97-AF65-F5344CB8AC3E}">
        <p14:creationId xmlns:p14="http://schemas.microsoft.com/office/powerpoint/2010/main" val="36755283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9D4E474-2635-4153-A90D-D01E8CC16F54}" type="datetimeFigureOut">
              <a:rPr lang="en-US" smtClean="0"/>
              <a:t>7/26/2022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D729AAF-EE26-4BAE-BC48-6BE97A36708E}" type="slidenum">
              <a:rPr lang="en-US" smtClean="0"/>
              <a:t>‹#›</a:t>
            </a:fld>
            <a:endParaRPr lang="en-US"/>
          </a:p>
        </p:txBody>
      </p:sp>
    </p:spTree>
    <p:extLst>
      <p:ext uri="{BB962C8B-B14F-4D97-AF65-F5344CB8AC3E}">
        <p14:creationId xmlns:p14="http://schemas.microsoft.com/office/powerpoint/2010/main" val="41454052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9D4E474-2635-4153-A90D-D01E8CC16F54}" type="datetimeFigureOut">
              <a:rPr lang="en-US" smtClean="0"/>
              <a:t>7/26/2022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729AAF-EE26-4BAE-BC48-6BE97A36708E}" type="slidenum">
              <a:rPr lang="en-US" smtClean="0"/>
              <a:t>‹#›</a:t>
            </a:fld>
            <a:endParaRPr lang="en-US"/>
          </a:p>
        </p:txBody>
      </p:sp>
    </p:spTree>
    <p:extLst>
      <p:ext uri="{BB962C8B-B14F-4D97-AF65-F5344CB8AC3E}">
        <p14:creationId xmlns:p14="http://schemas.microsoft.com/office/powerpoint/2010/main" val="21101135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729AAF-EE26-4BAE-BC48-6BE97A36708E}" type="slidenum">
              <a:rPr lang="en-US" smtClean="0"/>
              <a:t>‹#›</a:t>
            </a:fld>
            <a:endParaRPr lang="en-US"/>
          </a:p>
        </p:txBody>
      </p:sp>
      <p:sp>
        <p:nvSpPr>
          <p:cNvPr id="5" name="Date Placeholder 4"/>
          <p:cNvSpPr>
            <a:spLocks noGrp="1"/>
          </p:cNvSpPr>
          <p:nvPr>
            <p:ph type="dt" sz="half" idx="10"/>
          </p:nvPr>
        </p:nvSpPr>
        <p:spPr/>
        <p:txBody>
          <a:bodyPr/>
          <a:lstStyle/>
          <a:p>
            <a:fld id="{69D4E474-2635-4153-A90D-D01E8CC16F54}" type="datetimeFigureOut">
              <a:rPr lang="en-US" smtClean="0"/>
              <a:t>7/26/2022</a:t>
            </a:fld>
            <a:endParaRPr lang="en-US"/>
          </a:p>
        </p:txBody>
      </p:sp>
    </p:spTree>
    <p:extLst>
      <p:ext uri="{BB962C8B-B14F-4D97-AF65-F5344CB8AC3E}">
        <p14:creationId xmlns:p14="http://schemas.microsoft.com/office/powerpoint/2010/main" val="39427202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9D4E474-2635-4153-A90D-D01E8CC16F54}" type="datetimeFigureOut">
              <a:rPr lang="en-US" smtClean="0"/>
              <a:t>7/26/2022</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ED729AAF-EE26-4BAE-BC48-6BE97A36708E}" type="slidenum">
              <a:rPr lang="en-US" smtClean="0"/>
              <a:t>‹#›</a:t>
            </a:fld>
            <a:endParaRPr lang="en-US"/>
          </a:p>
        </p:txBody>
      </p:sp>
    </p:spTree>
    <p:extLst>
      <p:ext uri="{BB962C8B-B14F-4D97-AF65-F5344CB8AC3E}">
        <p14:creationId xmlns:p14="http://schemas.microsoft.com/office/powerpoint/2010/main" val="3632782255"/>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doi.org/10.1177%2F1471301215613779" TargetMode="External"/><Relationship Id="rId2" Type="http://schemas.openxmlformats.org/officeDocument/2006/relationships/hyperlink" Target="http://dx.doi.org/10.3389/fmed.2018.00287"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81F27-32F3-4938-A86E-7612A1056B8E}"/>
              </a:ext>
            </a:extLst>
          </p:cNvPr>
          <p:cNvSpPr>
            <a:spLocks noGrp="1"/>
          </p:cNvSpPr>
          <p:nvPr>
            <p:ph type="ctrTitle"/>
          </p:nvPr>
        </p:nvSpPr>
        <p:spPr/>
        <p:txBody>
          <a:bodyPr/>
          <a:lstStyle/>
          <a:p>
            <a:r>
              <a:rPr lang="en-US" dirty="0"/>
              <a:t>Sustainability Plan Presentation</a:t>
            </a:r>
          </a:p>
        </p:txBody>
      </p:sp>
      <p:sp>
        <p:nvSpPr>
          <p:cNvPr id="3" name="Subtitle 2">
            <a:extLst>
              <a:ext uri="{FF2B5EF4-FFF2-40B4-BE49-F238E27FC236}">
                <a16:creationId xmlns:a16="http://schemas.microsoft.com/office/drawing/2014/main" id="{B74EDE79-B579-43B2-AFB0-62CD95BC2912}"/>
              </a:ext>
            </a:extLst>
          </p:cNvPr>
          <p:cNvSpPr>
            <a:spLocks noGrp="1"/>
          </p:cNvSpPr>
          <p:nvPr>
            <p:ph type="subTitle" idx="1"/>
          </p:nvPr>
        </p:nvSpPr>
        <p:spPr/>
        <p:txBody>
          <a:bodyPr>
            <a:normAutofit fontScale="40000" lnSpcReduction="20000"/>
          </a:bodyPr>
          <a:lstStyle/>
          <a:p>
            <a:r>
              <a:rPr lang="en-US" dirty="0"/>
              <a:t>Name </a:t>
            </a:r>
          </a:p>
          <a:p>
            <a:r>
              <a:rPr lang="en-US" dirty="0"/>
              <a:t>Course Title, Program</a:t>
            </a:r>
          </a:p>
          <a:p>
            <a:r>
              <a:rPr lang="en-US" dirty="0"/>
              <a:t>University </a:t>
            </a:r>
          </a:p>
          <a:p>
            <a:r>
              <a:rPr lang="en-US" dirty="0"/>
              <a:t>Instructor </a:t>
            </a:r>
          </a:p>
          <a:p>
            <a:r>
              <a:rPr lang="en-US" dirty="0"/>
              <a:t>Date </a:t>
            </a:r>
          </a:p>
        </p:txBody>
      </p:sp>
    </p:spTree>
    <p:extLst>
      <p:ext uri="{BB962C8B-B14F-4D97-AF65-F5344CB8AC3E}">
        <p14:creationId xmlns:p14="http://schemas.microsoft.com/office/powerpoint/2010/main" val="18788252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F1968E-B1C4-435A-932F-7141B147C04A}"/>
              </a:ext>
            </a:extLst>
          </p:cNvPr>
          <p:cNvSpPr>
            <a:spLocks noGrp="1"/>
          </p:cNvSpPr>
          <p:nvPr>
            <p:ph type="title"/>
          </p:nvPr>
        </p:nvSpPr>
        <p:spPr/>
        <p:txBody>
          <a:bodyPr/>
          <a:lstStyle/>
          <a:p>
            <a:r>
              <a:rPr lang="en-US" dirty="0"/>
              <a:t>Change Management Theory </a:t>
            </a:r>
            <a:r>
              <a:rPr lang="en-US" dirty="0" err="1"/>
              <a:t>Cont</a:t>
            </a:r>
            <a:r>
              <a:rPr lang="en-US" dirty="0"/>
              <a:t>’</a:t>
            </a:r>
          </a:p>
        </p:txBody>
      </p:sp>
      <p:sp>
        <p:nvSpPr>
          <p:cNvPr id="3" name="Content Placeholder 2">
            <a:extLst>
              <a:ext uri="{FF2B5EF4-FFF2-40B4-BE49-F238E27FC236}">
                <a16:creationId xmlns:a16="http://schemas.microsoft.com/office/drawing/2014/main" id="{DADA1EA1-3C22-4DA8-877A-6C1CC4E1D839}"/>
              </a:ext>
            </a:extLst>
          </p:cNvPr>
          <p:cNvSpPr>
            <a:spLocks noGrp="1"/>
          </p:cNvSpPr>
          <p:nvPr>
            <p:ph idx="1"/>
          </p:nvPr>
        </p:nvSpPr>
        <p:spPr/>
        <p:txBody>
          <a:bodyPr>
            <a:normAutofit fontScale="77500" lnSpcReduction="20000"/>
          </a:bodyPr>
          <a:lstStyle/>
          <a:p>
            <a:r>
              <a:rPr lang="en-US" sz="3200" dirty="0"/>
              <a:t>The unfreezing phase is the first stage of the theory. </a:t>
            </a:r>
          </a:p>
          <a:p>
            <a:r>
              <a:rPr lang="en-US" sz="3200" dirty="0"/>
              <a:t>It forms the foundation of success of the initiative.</a:t>
            </a:r>
          </a:p>
          <a:p>
            <a:r>
              <a:rPr lang="en-US" sz="3200" dirty="0"/>
              <a:t>It involves fostering a realization of moving from the existing comfort zone to a transformed situation.</a:t>
            </a:r>
          </a:p>
          <a:p>
            <a:r>
              <a:rPr lang="en-US" sz="3200" dirty="0"/>
              <a:t>The healthcare staff will be educated on the benefit of music therapy and music activities.</a:t>
            </a:r>
          </a:p>
          <a:p>
            <a:r>
              <a:rPr lang="en-US" sz="3200" dirty="0"/>
              <a:t>Communication enhances the desired support and involvement of people. </a:t>
            </a:r>
          </a:p>
        </p:txBody>
      </p:sp>
    </p:spTree>
    <p:extLst>
      <p:ext uri="{BB962C8B-B14F-4D97-AF65-F5344CB8AC3E}">
        <p14:creationId xmlns:p14="http://schemas.microsoft.com/office/powerpoint/2010/main" val="18518371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CBEF08-A7C1-4EBD-A212-772089FFACF9}"/>
              </a:ext>
            </a:extLst>
          </p:cNvPr>
          <p:cNvSpPr>
            <a:spLocks noGrp="1"/>
          </p:cNvSpPr>
          <p:nvPr>
            <p:ph type="title"/>
          </p:nvPr>
        </p:nvSpPr>
        <p:spPr/>
        <p:txBody>
          <a:bodyPr/>
          <a:lstStyle/>
          <a:p>
            <a:r>
              <a:rPr lang="en-US" dirty="0"/>
              <a:t>Change Management Theory </a:t>
            </a:r>
            <a:r>
              <a:rPr lang="en-US" dirty="0" err="1"/>
              <a:t>Cont</a:t>
            </a:r>
            <a:r>
              <a:rPr lang="en-US" dirty="0"/>
              <a:t>’</a:t>
            </a:r>
          </a:p>
        </p:txBody>
      </p:sp>
      <p:sp>
        <p:nvSpPr>
          <p:cNvPr id="3" name="Content Placeholder 2">
            <a:extLst>
              <a:ext uri="{FF2B5EF4-FFF2-40B4-BE49-F238E27FC236}">
                <a16:creationId xmlns:a16="http://schemas.microsoft.com/office/drawing/2014/main" id="{80EDDA52-FBF1-4E6A-B664-7CCC0F60171A}"/>
              </a:ext>
            </a:extLst>
          </p:cNvPr>
          <p:cNvSpPr>
            <a:spLocks noGrp="1"/>
          </p:cNvSpPr>
          <p:nvPr>
            <p:ph idx="1"/>
          </p:nvPr>
        </p:nvSpPr>
        <p:spPr/>
        <p:txBody>
          <a:bodyPr/>
          <a:lstStyle/>
          <a:p>
            <a:r>
              <a:rPr lang="en-US" dirty="0"/>
              <a:t>The second stage of Lewin’s change theory is the change phase.</a:t>
            </a:r>
          </a:p>
          <a:p>
            <a:r>
              <a:rPr lang="en-US" dirty="0"/>
              <a:t>Education on the significance of music therapy and music activities intervention will be continued .</a:t>
            </a:r>
          </a:p>
          <a:p>
            <a:r>
              <a:rPr lang="en-US" dirty="0"/>
              <a:t>The actual inclusion of music therapy and music activities intervention will occur.</a:t>
            </a:r>
          </a:p>
          <a:p>
            <a:r>
              <a:rPr lang="en-US" dirty="0"/>
              <a:t>Change champions will promote the facilitators while reducing the restraining forces. </a:t>
            </a:r>
          </a:p>
          <a:p>
            <a:r>
              <a:rPr lang="en-US" dirty="0"/>
              <a:t>The final stage of the change model, refreezing.</a:t>
            </a:r>
          </a:p>
          <a:p>
            <a:r>
              <a:rPr lang="en-US" dirty="0"/>
              <a:t>Will involve embracing change as the new culture.</a:t>
            </a:r>
          </a:p>
        </p:txBody>
      </p:sp>
    </p:spTree>
    <p:extLst>
      <p:ext uri="{BB962C8B-B14F-4D97-AF65-F5344CB8AC3E}">
        <p14:creationId xmlns:p14="http://schemas.microsoft.com/office/powerpoint/2010/main" val="31988359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5BD106-2BF8-40BE-A5B0-10CE00550B4C}"/>
              </a:ext>
            </a:extLst>
          </p:cNvPr>
          <p:cNvSpPr>
            <a:spLocks noGrp="1"/>
          </p:cNvSpPr>
          <p:nvPr>
            <p:ph type="title"/>
          </p:nvPr>
        </p:nvSpPr>
        <p:spPr/>
        <p:txBody>
          <a:bodyPr>
            <a:normAutofit fontScale="90000"/>
          </a:bodyPr>
          <a:lstStyle/>
          <a:p>
            <a:r>
              <a:rPr lang="en-US" dirty="0"/>
              <a:t>Standardization of the Change Management Theory</a:t>
            </a:r>
            <a:br>
              <a:rPr lang="en-US" dirty="0"/>
            </a:br>
            <a:endParaRPr lang="en-US" dirty="0"/>
          </a:p>
        </p:txBody>
      </p:sp>
      <p:sp>
        <p:nvSpPr>
          <p:cNvPr id="3" name="Content Placeholder 2">
            <a:extLst>
              <a:ext uri="{FF2B5EF4-FFF2-40B4-BE49-F238E27FC236}">
                <a16:creationId xmlns:a16="http://schemas.microsoft.com/office/drawing/2014/main" id="{74F1B618-A0A4-44D4-B90F-A4E6D194E34C}"/>
              </a:ext>
            </a:extLst>
          </p:cNvPr>
          <p:cNvSpPr>
            <a:spLocks noGrp="1"/>
          </p:cNvSpPr>
          <p:nvPr>
            <p:ph idx="1"/>
          </p:nvPr>
        </p:nvSpPr>
        <p:spPr/>
        <p:txBody>
          <a:bodyPr>
            <a:normAutofit fontScale="92500" lnSpcReduction="20000"/>
          </a:bodyPr>
          <a:lstStyle/>
          <a:p>
            <a:r>
              <a:rPr lang="en-US" sz="3200" dirty="0"/>
              <a:t>The stakeholders will be involved in the standardization of the initiative.</a:t>
            </a:r>
          </a:p>
          <a:p>
            <a:r>
              <a:rPr lang="en-US" sz="3200" dirty="0"/>
              <a:t>The inclusion of the stakeholders will enhance the success of the program.</a:t>
            </a:r>
          </a:p>
          <a:p>
            <a:r>
              <a:rPr lang="en-US" sz="3200" dirty="0"/>
              <a:t>A leadership group composed of different stakeholders will standardize the implementation process.</a:t>
            </a:r>
          </a:p>
          <a:p>
            <a:r>
              <a:rPr lang="en-US" sz="3200" dirty="0"/>
              <a:t>The collaboration of different stakeholders will promote the success of the initiative.</a:t>
            </a:r>
          </a:p>
        </p:txBody>
      </p:sp>
    </p:spTree>
    <p:extLst>
      <p:ext uri="{BB962C8B-B14F-4D97-AF65-F5344CB8AC3E}">
        <p14:creationId xmlns:p14="http://schemas.microsoft.com/office/powerpoint/2010/main" val="9811762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ED69E8-E724-4AB2-B55A-1F8363D07AAF}"/>
              </a:ext>
            </a:extLst>
          </p:cNvPr>
          <p:cNvSpPr>
            <a:spLocks noGrp="1"/>
          </p:cNvSpPr>
          <p:nvPr>
            <p:ph type="title"/>
          </p:nvPr>
        </p:nvSpPr>
        <p:spPr/>
        <p:txBody>
          <a:bodyPr/>
          <a:lstStyle/>
          <a:p>
            <a:r>
              <a:rPr lang="en-US" dirty="0"/>
              <a:t>Impact on the Staff Workload</a:t>
            </a:r>
          </a:p>
        </p:txBody>
      </p:sp>
      <p:sp>
        <p:nvSpPr>
          <p:cNvPr id="3" name="Content Placeholder 2">
            <a:extLst>
              <a:ext uri="{FF2B5EF4-FFF2-40B4-BE49-F238E27FC236}">
                <a16:creationId xmlns:a16="http://schemas.microsoft.com/office/drawing/2014/main" id="{71A43614-1BC8-479C-8BC7-5E7B2B7E0662}"/>
              </a:ext>
            </a:extLst>
          </p:cNvPr>
          <p:cNvSpPr>
            <a:spLocks noGrp="1"/>
          </p:cNvSpPr>
          <p:nvPr>
            <p:ph idx="1"/>
          </p:nvPr>
        </p:nvSpPr>
        <p:spPr/>
        <p:txBody>
          <a:bodyPr>
            <a:normAutofit fontScale="92500" lnSpcReduction="20000"/>
          </a:bodyPr>
          <a:lstStyle/>
          <a:p>
            <a:r>
              <a:rPr lang="en-US" sz="3200" dirty="0"/>
              <a:t>The proposed change will add a management approach to the usual care.</a:t>
            </a:r>
          </a:p>
          <a:p>
            <a:r>
              <a:rPr lang="en-US" sz="3200" dirty="0"/>
              <a:t>The addition, will increase the workload, but ease patient management procedures. </a:t>
            </a:r>
          </a:p>
          <a:p>
            <a:r>
              <a:rPr lang="en-US" sz="3200" dirty="0"/>
              <a:t>Training and recruiting the staff will enhance adoption and acceptance of the initiative. </a:t>
            </a:r>
          </a:p>
          <a:p>
            <a:r>
              <a:rPr lang="en-US" sz="3200" dirty="0"/>
              <a:t>Music therapy will reduce the behavioral symptoms, thereby easing the work of managing them in the long run. </a:t>
            </a:r>
          </a:p>
          <a:p>
            <a:pPr marL="0" indent="0">
              <a:buNone/>
            </a:pPr>
            <a:endParaRPr lang="en-US" dirty="0"/>
          </a:p>
        </p:txBody>
      </p:sp>
    </p:spTree>
    <p:extLst>
      <p:ext uri="{BB962C8B-B14F-4D97-AF65-F5344CB8AC3E}">
        <p14:creationId xmlns:p14="http://schemas.microsoft.com/office/powerpoint/2010/main" val="9176234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202FE7-D688-42C6-B404-21F696542E64}"/>
              </a:ext>
            </a:extLst>
          </p:cNvPr>
          <p:cNvSpPr>
            <a:spLocks noGrp="1"/>
          </p:cNvSpPr>
          <p:nvPr>
            <p:ph type="title"/>
          </p:nvPr>
        </p:nvSpPr>
        <p:spPr/>
        <p:txBody>
          <a:bodyPr/>
          <a:lstStyle/>
          <a:p>
            <a:pPr algn="ctr"/>
            <a:r>
              <a:rPr lang="en-US" b="1" dirty="0"/>
              <a:t>References </a:t>
            </a:r>
          </a:p>
        </p:txBody>
      </p:sp>
      <p:sp>
        <p:nvSpPr>
          <p:cNvPr id="3" name="Content Placeholder 2">
            <a:extLst>
              <a:ext uri="{FF2B5EF4-FFF2-40B4-BE49-F238E27FC236}">
                <a16:creationId xmlns:a16="http://schemas.microsoft.com/office/drawing/2014/main" id="{CFFAA15C-2819-402A-B68B-D08F23930C17}"/>
              </a:ext>
            </a:extLst>
          </p:cNvPr>
          <p:cNvSpPr>
            <a:spLocks noGrp="1"/>
          </p:cNvSpPr>
          <p:nvPr>
            <p:ph idx="1"/>
          </p:nvPr>
        </p:nvSpPr>
        <p:spPr/>
        <p:txBody>
          <a:bodyPr>
            <a:normAutofit/>
          </a:bodyPr>
          <a:lstStyle/>
          <a:p>
            <a:r>
              <a:rPr lang="en-US" dirty="0"/>
              <a:t>Fitzgerald, L. (2017). 1 Theories of Organizational Change. </a:t>
            </a:r>
            <a:r>
              <a:rPr lang="en-US" i="1" dirty="0"/>
              <a:t>Challenging Perspectives on Organizational Change in Health Care</a:t>
            </a:r>
            <a:r>
              <a:rPr lang="en-US" dirty="0"/>
              <a:t>, </a:t>
            </a:r>
            <a:r>
              <a:rPr lang="en-US" i="1" dirty="0"/>
              <a:t>3</a:t>
            </a:r>
            <a:r>
              <a:rPr lang="en-US" dirty="0"/>
              <a:t>, 1.</a:t>
            </a:r>
          </a:p>
          <a:p>
            <a:r>
              <a:rPr lang="en-US" dirty="0"/>
              <a:t>Ray, K. D., &amp; </a:t>
            </a:r>
            <a:r>
              <a:rPr lang="en-US" dirty="0" err="1"/>
              <a:t>Götell</a:t>
            </a:r>
            <a:r>
              <a:rPr lang="en-US" dirty="0"/>
              <a:t>, E. (2018). The use of music and music therapy in ameliorating depression symptoms and improving well-being in nursing home residents with dementia. </a:t>
            </a:r>
            <a:r>
              <a:rPr lang="en-US" i="1" dirty="0"/>
              <a:t>Frontiers in medicine</a:t>
            </a:r>
            <a:r>
              <a:rPr lang="en-US" dirty="0"/>
              <a:t>, </a:t>
            </a:r>
            <a:r>
              <a:rPr lang="en-US" i="1" dirty="0"/>
              <a:t>5</a:t>
            </a:r>
            <a:r>
              <a:rPr lang="en-US" dirty="0"/>
              <a:t>, 287. </a:t>
            </a:r>
            <a:r>
              <a:rPr lang="en-US" u="sng" dirty="0">
                <a:hlinkClick r:id="rId2"/>
              </a:rPr>
              <a:t>http://dx.doi.org/10.3389/fmed.2018.00287</a:t>
            </a:r>
            <a:r>
              <a:rPr lang="en-US" dirty="0"/>
              <a:t> </a:t>
            </a:r>
          </a:p>
          <a:p>
            <a:r>
              <a:rPr lang="en-US" dirty="0"/>
              <a:t>Ray, K. D., &amp; </a:t>
            </a:r>
            <a:r>
              <a:rPr lang="en-US" dirty="0" err="1"/>
              <a:t>Mittelman</a:t>
            </a:r>
            <a:r>
              <a:rPr lang="en-US" dirty="0"/>
              <a:t>, M. S. (2017). Music therapy: A nonpharmacological approach to the care of agitation and depressive symptoms for nursing home residents with dementia. </a:t>
            </a:r>
            <a:r>
              <a:rPr lang="en-US" i="1" dirty="0"/>
              <a:t>Dementia</a:t>
            </a:r>
            <a:r>
              <a:rPr lang="en-US" dirty="0"/>
              <a:t>, </a:t>
            </a:r>
            <a:r>
              <a:rPr lang="en-US" i="1" dirty="0"/>
              <a:t>16</a:t>
            </a:r>
            <a:r>
              <a:rPr lang="en-US" dirty="0"/>
              <a:t>(6), 689-710. </a:t>
            </a:r>
            <a:r>
              <a:rPr lang="en-US" u="sng" dirty="0">
                <a:hlinkClick r:id="rId3"/>
              </a:rPr>
              <a:t>https://doi.org/10.1177%2F1471301215613779</a:t>
            </a:r>
            <a:r>
              <a:rPr lang="en-US" dirty="0"/>
              <a:t> </a:t>
            </a:r>
          </a:p>
          <a:p>
            <a:pPr marL="0" indent="0">
              <a:buNone/>
            </a:pPr>
            <a:endParaRPr lang="en-US" dirty="0"/>
          </a:p>
        </p:txBody>
      </p:sp>
    </p:spTree>
    <p:extLst>
      <p:ext uri="{BB962C8B-B14F-4D97-AF65-F5344CB8AC3E}">
        <p14:creationId xmlns:p14="http://schemas.microsoft.com/office/powerpoint/2010/main" val="42107482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81F7DC-D408-4B08-908B-7FA942D27A33}"/>
              </a:ext>
            </a:extLst>
          </p:cNvPr>
          <p:cNvSpPr>
            <a:spLocks noGrp="1"/>
          </p:cNvSpPr>
          <p:nvPr>
            <p:ph type="title"/>
          </p:nvPr>
        </p:nvSpPr>
        <p:spPr/>
        <p:txBody>
          <a:bodyPr/>
          <a:lstStyle/>
          <a:p>
            <a:r>
              <a:rPr lang="en-US" dirty="0"/>
              <a:t>Introduction </a:t>
            </a:r>
          </a:p>
        </p:txBody>
      </p:sp>
      <p:sp>
        <p:nvSpPr>
          <p:cNvPr id="3" name="Content Placeholder 2">
            <a:extLst>
              <a:ext uri="{FF2B5EF4-FFF2-40B4-BE49-F238E27FC236}">
                <a16:creationId xmlns:a16="http://schemas.microsoft.com/office/drawing/2014/main" id="{EA3EC9EF-CB70-4ABD-A2E7-883B9ECF4DBB}"/>
              </a:ext>
            </a:extLst>
          </p:cNvPr>
          <p:cNvSpPr>
            <a:spLocks noGrp="1"/>
          </p:cNvSpPr>
          <p:nvPr>
            <p:ph idx="1"/>
          </p:nvPr>
        </p:nvSpPr>
        <p:spPr/>
        <p:txBody>
          <a:bodyPr>
            <a:normAutofit fontScale="85000" lnSpcReduction="10000"/>
          </a:bodyPr>
          <a:lstStyle/>
          <a:p>
            <a:r>
              <a:rPr lang="en-US" sz="3200" dirty="0"/>
              <a:t>Music therapy and music activities fills the gap in management of dementia.</a:t>
            </a:r>
          </a:p>
          <a:p>
            <a:r>
              <a:rPr lang="en-US" sz="3200" dirty="0"/>
              <a:t>They help in the management of depression (Ray &amp; </a:t>
            </a:r>
            <a:r>
              <a:rPr lang="en-US" sz="3200" dirty="0" err="1"/>
              <a:t>Götell</a:t>
            </a:r>
            <a:r>
              <a:rPr lang="en-US" sz="3200" dirty="0"/>
              <a:t>, 2018). </a:t>
            </a:r>
          </a:p>
          <a:p>
            <a:r>
              <a:rPr lang="en-US" sz="3200" dirty="0"/>
              <a:t>Enhances recovery of behavioral symptoms among dementia patients (Ray &amp; </a:t>
            </a:r>
            <a:r>
              <a:rPr lang="en-US" sz="3200" dirty="0" err="1"/>
              <a:t>Mittelman</a:t>
            </a:r>
            <a:r>
              <a:rPr lang="en-US" sz="3200" dirty="0"/>
              <a:t>, 2017). </a:t>
            </a:r>
          </a:p>
          <a:p>
            <a:r>
              <a:rPr lang="en-US" sz="3200" dirty="0"/>
              <a:t>This presentations covers areas including: measurement, ownership, communication, change management, and workload components. </a:t>
            </a:r>
          </a:p>
          <a:p>
            <a:pPr marL="0" indent="0">
              <a:buNone/>
            </a:pPr>
            <a:endParaRPr lang="en-US" dirty="0"/>
          </a:p>
        </p:txBody>
      </p:sp>
    </p:spTree>
    <p:extLst>
      <p:ext uri="{BB962C8B-B14F-4D97-AF65-F5344CB8AC3E}">
        <p14:creationId xmlns:p14="http://schemas.microsoft.com/office/powerpoint/2010/main" val="10317389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B19DC9-E2F1-4D1E-AC9B-9B610C555E8F}"/>
              </a:ext>
            </a:extLst>
          </p:cNvPr>
          <p:cNvSpPr>
            <a:spLocks noGrp="1"/>
          </p:cNvSpPr>
          <p:nvPr>
            <p:ph type="title"/>
          </p:nvPr>
        </p:nvSpPr>
        <p:spPr/>
        <p:txBody>
          <a:bodyPr/>
          <a:lstStyle/>
          <a:p>
            <a:r>
              <a:rPr lang="en-US" dirty="0"/>
              <a:t>Measures Critical for the Sustainability Program</a:t>
            </a:r>
          </a:p>
        </p:txBody>
      </p:sp>
      <p:sp>
        <p:nvSpPr>
          <p:cNvPr id="3" name="Content Placeholder 2">
            <a:extLst>
              <a:ext uri="{FF2B5EF4-FFF2-40B4-BE49-F238E27FC236}">
                <a16:creationId xmlns:a16="http://schemas.microsoft.com/office/drawing/2014/main" id="{BD86546D-148C-4D75-9402-E54499DEE515}"/>
              </a:ext>
            </a:extLst>
          </p:cNvPr>
          <p:cNvSpPr>
            <a:spLocks noGrp="1"/>
          </p:cNvSpPr>
          <p:nvPr>
            <p:ph idx="1"/>
          </p:nvPr>
        </p:nvSpPr>
        <p:spPr/>
        <p:txBody>
          <a:bodyPr>
            <a:normAutofit fontScale="85000" lnSpcReduction="20000"/>
          </a:bodyPr>
          <a:lstStyle/>
          <a:p>
            <a:r>
              <a:rPr lang="en-US" sz="3200" dirty="0"/>
              <a:t>The primary measures for the program includes reduction in:</a:t>
            </a:r>
          </a:p>
          <a:p>
            <a:pPr lvl="1">
              <a:buFont typeface="Wingdings" panose="05000000000000000000" pitchFamily="2" charset="2"/>
              <a:buChar char="Ø"/>
            </a:pPr>
            <a:r>
              <a:rPr lang="en-US" sz="3200" dirty="0"/>
              <a:t>agitation, depression and anxiety symptoms.</a:t>
            </a:r>
          </a:p>
          <a:p>
            <a:pPr lvl="1">
              <a:buFont typeface="Wingdings" panose="05000000000000000000" pitchFamily="2" charset="2"/>
              <a:buChar char="Ø"/>
            </a:pPr>
            <a:r>
              <a:rPr lang="en-US" sz="3200" dirty="0"/>
              <a:t>Improvement in quality of life of the patients with dementia.</a:t>
            </a:r>
          </a:p>
          <a:p>
            <a:pPr>
              <a:buFont typeface="Wingdings" panose="05000000000000000000" pitchFamily="2" charset="2"/>
              <a:buChar char="Ø"/>
            </a:pPr>
            <a:r>
              <a:rPr lang="en-US" sz="3200" dirty="0"/>
              <a:t>The electronic health records will be used for data collection.</a:t>
            </a:r>
          </a:p>
          <a:p>
            <a:pPr>
              <a:buFont typeface="Wingdings" panose="05000000000000000000" pitchFamily="2" charset="2"/>
              <a:buChar char="Ø"/>
            </a:pPr>
            <a:r>
              <a:rPr lang="en-US" sz="3200" dirty="0"/>
              <a:t>A reduction in the linked symptoms will mark a positive impact of the program. </a:t>
            </a:r>
          </a:p>
        </p:txBody>
      </p:sp>
    </p:spTree>
    <p:extLst>
      <p:ext uri="{BB962C8B-B14F-4D97-AF65-F5344CB8AC3E}">
        <p14:creationId xmlns:p14="http://schemas.microsoft.com/office/powerpoint/2010/main" val="22530099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FCF8FD-CC80-48FE-BE73-EA6A8B21F822}"/>
              </a:ext>
            </a:extLst>
          </p:cNvPr>
          <p:cNvSpPr>
            <a:spLocks noGrp="1"/>
          </p:cNvSpPr>
          <p:nvPr>
            <p:ph type="title"/>
          </p:nvPr>
        </p:nvSpPr>
        <p:spPr/>
        <p:txBody>
          <a:bodyPr/>
          <a:lstStyle/>
          <a:p>
            <a:r>
              <a:rPr lang="en-US" dirty="0"/>
              <a:t>Reduction of Frequency of Some Measurements</a:t>
            </a:r>
          </a:p>
        </p:txBody>
      </p:sp>
      <p:sp>
        <p:nvSpPr>
          <p:cNvPr id="3" name="Content Placeholder 2">
            <a:extLst>
              <a:ext uri="{FF2B5EF4-FFF2-40B4-BE49-F238E27FC236}">
                <a16:creationId xmlns:a16="http://schemas.microsoft.com/office/drawing/2014/main" id="{AC54F8EC-DE6F-43DE-8552-176388FD43E6}"/>
              </a:ext>
            </a:extLst>
          </p:cNvPr>
          <p:cNvSpPr>
            <a:spLocks noGrp="1"/>
          </p:cNvSpPr>
          <p:nvPr>
            <p:ph idx="1"/>
          </p:nvPr>
        </p:nvSpPr>
        <p:spPr/>
        <p:txBody>
          <a:bodyPr>
            <a:normAutofit fontScale="92500" lnSpcReduction="20000"/>
          </a:bodyPr>
          <a:lstStyle/>
          <a:p>
            <a:r>
              <a:rPr lang="en-US" sz="3200" dirty="0"/>
              <a:t>The primary goal of the program is addressing behavioral-linked symptoms.</a:t>
            </a:r>
          </a:p>
          <a:p>
            <a:r>
              <a:rPr lang="en-US" sz="3200" dirty="0"/>
              <a:t>The program will address the gap left by pharmacological interventions.</a:t>
            </a:r>
          </a:p>
          <a:p>
            <a:r>
              <a:rPr lang="en-US" sz="3200" dirty="0"/>
              <a:t>The frequency of measuring the pharmacological impact on the patients will be reduced.</a:t>
            </a:r>
          </a:p>
          <a:p>
            <a:r>
              <a:rPr lang="en-US" sz="3200" dirty="0"/>
              <a:t>The reduction is based on the program goals, eliminating behavioral symptoms. </a:t>
            </a:r>
          </a:p>
        </p:txBody>
      </p:sp>
    </p:spTree>
    <p:extLst>
      <p:ext uri="{BB962C8B-B14F-4D97-AF65-F5344CB8AC3E}">
        <p14:creationId xmlns:p14="http://schemas.microsoft.com/office/powerpoint/2010/main" val="26437931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E8171F-C21E-4349-8639-5114F6BFDDA3}"/>
              </a:ext>
            </a:extLst>
          </p:cNvPr>
          <p:cNvSpPr>
            <a:spLocks noGrp="1"/>
          </p:cNvSpPr>
          <p:nvPr>
            <p:ph type="title"/>
          </p:nvPr>
        </p:nvSpPr>
        <p:spPr/>
        <p:txBody>
          <a:bodyPr/>
          <a:lstStyle/>
          <a:p>
            <a:r>
              <a:rPr lang="en-US" dirty="0"/>
              <a:t>Measurement Threshold that Will Trigger Investigation</a:t>
            </a:r>
          </a:p>
        </p:txBody>
      </p:sp>
      <p:sp>
        <p:nvSpPr>
          <p:cNvPr id="3" name="Content Placeholder 2">
            <a:extLst>
              <a:ext uri="{FF2B5EF4-FFF2-40B4-BE49-F238E27FC236}">
                <a16:creationId xmlns:a16="http://schemas.microsoft.com/office/drawing/2014/main" id="{31377DCE-E285-46B0-AD8F-2A882BC60EF1}"/>
              </a:ext>
            </a:extLst>
          </p:cNvPr>
          <p:cNvSpPr>
            <a:spLocks noGrp="1"/>
          </p:cNvSpPr>
          <p:nvPr>
            <p:ph idx="1"/>
          </p:nvPr>
        </p:nvSpPr>
        <p:spPr/>
        <p:txBody>
          <a:bodyPr>
            <a:normAutofit/>
          </a:bodyPr>
          <a:lstStyle/>
          <a:p>
            <a:r>
              <a:rPr lang="en-US" dirty="0"/>
              <a:t>Music therapy is a promising non-pharmacological approach in dementia care.</a:t>
            </a:r>
          </a:p>
          <a:p>
            <a:r>
              <a:rPr lang="en-US" dirty="0"/>
              <a:t>The intervention program will include:</a:t>
            </a:r>
          </a:p>
          <a:p>
            <a:pPr lvl="1">
              <a:buFont typeface="Wingdings" panose="05000000000000000000" pitchFamily="2" charset="2"/>
              <a:buChar char="v"/>
            </a:pPr>
            <a:r>
              <a:rPr lang="en-US" dirty="0"/>
              <a:t>singing, </a:t>
            </a:r>
          </a:p>
          <a:p>
            <a:pPr lvl="1">
              <a:buFont typeface="Wingdings" panose="05000000000000000000" pitchFamily="2" charset="2"/>
              <a:buChar char="v"/>
            </a:pPr>
            <a:r>
              <a:rPr lang="en-US" dirty="0"/>
              <a:t>playing musical instruments, </a:t>
            </a:r>
          </a:p>
          <a:p>
            <a:pPr lvl="1">
              <a:buFont typeface="Wingdings" panose="05000000000000000000" pitchFamily="2" charset="2"/>
              <a:buChar char="v"/>
            </a:pPr>
            <a:r>
              <a:rPr lang="en-US" dirty="0"/>
              <a:t>listening and improvising. </a:t>
            </a:r>
          </a:p>
          <a:p>
            <a:r>
              <a:rPr lang="en-US" dirty="0"/>
              <a:t>These activities will reduce behavioral symptoms of dementia.</a:t>
            </a:r>
          </a:p>
          <a:p>
            <a:r>
              <a:rPr lang="en-US" dirty="0"/>
              <a:t>One of the measurement thresholds is the occurrence of anxiety.</a:t>
            </a:r>
          </a:p>
          <a:p>
            <a:r>
              <a:rPr lang="en-US" dirty="0"/>
              <a:t>Will warrant investigation of type of music and lyrics causing increase in anxiety.</a:t>
            </a:r>
          </a:p>
        </p:txBody>
      </p:sp>
    </p:spTree>
    <p:extLst>
      <p:ext uri="{BB962C8B-B14F-4D97-AF65-F5344CB8AC3E}">
        <p14:creationId xmlns:p14="http://schemas.microsoft.com/office/powerpoint/2010/main" val="41822606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607843-22EE-4643-8324-042604194109}"/>
              </a:ext>
            </a:extLst>
          </p:cNvPr>
          <p:cNvSpPr>
            <a:spLocks noGrp="1"/>
          </p:cNvSpPr>
          <p:nvPr>
            <p:ph type="title"/>
          </p:nvPr>
        </p:nvSpPr>
        <p:spPr/>
        <p:txBody>
          <a:bodyPr/>
          <a:lstStyle/>
          <a:p>
            <a:r>
              <a:rPr lang="en-US" dirty="0"/>
              <a:t>Owner of the Improvement Process</a:t>
            </a:r>
          </a:p>
        </p:txBody>
      </p:sp>
      <p:sp>
        <p:nvSpPr>
          <p:cNvPr id="3" name="Content Placeholder 2">
            <a:extLst>
              <a:ext uri="{FF2B5EF4-FFF2-40B4-BE49-F238E27FC236}">
                <a16:creationId xmlns:a16="http://schemas.microsoft.com/office/drawing/2014/main" id="{6DE547E7-C707-447C-848C-5BC71DDDAD7D}"/>
              </a:ext>
            </a:extLst>
          </p:cNvPr>
          <p:cNvSpPr>
            <a:spLocks noGrp="1"/>
          </p:cNvSpPr>
          <p:nvPr>
            <p:ph idx="1"/>
          </p:nvPr>
        </p:nvSpPr>
        <p:spPr>
          <a:xfrm>
            <a:off x="838200" y="1825625"/>
            <a:ext cx="10515600" cy="4667250"/>
          </a:xfrm>
        </p:spPr>
        <p:txBody>
          <a:bodyPr>
            <a:noAutofit/>
          </a:bodyPr>
          <a:lstStyle/>
          <a:p>
            <a:r>
              <a:rPr lang="en-US" sz="3200" dirty="0"/>
              <a:t>The process will be owned by the facility and all the stakeholders. </a:t>
            </a:r>
          </a:p>
          <a:p>
            <a:r>
              <a:rPr lang="en-US" sz="3200" dirty="0"/>
              <a:t>The stakeholders will play different roles towards the success of the program.</a:t>
            </a:r>
          </a:p>
          <a:p>
            <a:r>
              <a:rPr lang="en-US" sz="3200" dirty="0"/>
              <a:t>The inclusion of the stakeholders will promote a sense of ownership.</a:t>
            </a:r>
          </a:p>
          <a:p>
            <a:r>
              <a:rPr lang="en-US" sz="3200" dirty="0"/>
              <a:t>The change champions will sustain the improvement.</a:t>
            </a:r>
          </a:p>
          <a:p>
            <a:r>
              <a:rPr lang="en-US" sz="3200" dirty="0"/>
              <a:t>All the stakeholders will be responsible for integration the intervention to routine practice.</a:t>
            </a:r>
          </a:p>
        </p:txBody>
      </p:sp>
    </p:spTree>
    <p:extLst>
      <p:ext uri="{BB962C8B-B14F-4D97-AF65-F5344CB8AC3E}">
        <p14:creationId xmlns:p14="http://schemas.microsoft.com/office/powerpoint/2010/main" val="39445496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55C665-B09C-43A9-A938-90B7149A9E2C}"/>
              </a:ext>
            </a:extLst>
          </p:cNvPr>
          <p:cNvSpPr>
            <a:spLocks noGrp="1"/>
          </p:cNvSpPr>
          <p:nvPr>
            <p:ph type="title"/>
          </p:nvPr>
        </p:nvSpPr>
        <p:spPr/>
        <p:txBody>
          <a:bodyPr/>
          <a:lstStyle/>
          <a:p>
            <a:r>
              <a:rPr lang="en-US" dirty="0"/>
              <a:t>Communication and Training Plan</a:t>
            </a:r>
          </a:p>
        </p:txBody>
      </p:sp>
      <p:sp>
        <p:nvSpPr>
          <p:cNvPr id="3" name="Content Placeholder 2">
            <a:extLst>
              <a:ext uri="{FF2B5EF4-FFF2-40B4-BE49-F238E27FC236}">
                <a16:creationId xmlns:a16="http://schemas.microsoft.com/office/drawing/2014/main" id="{8E419574-9E19-4950-B642-1F74EAE62389}"/>
              </a:ext>
            </a:extLst>
          </p:cNvPr>
          <p:cNvSpPr>
            <a:spLocks noGrp="1"/>
          </p:cNvSpPr>
          <p:nvPr>
            <p:ph idx="1"/>
          </p:nvPr>
        </p:nvSpPr>
        <p:spPr/>
        <p:txBody>
          <a:bodyPr>
            <a:normAutofit fontScale="92500" lnSpcReduction="20000"/>
          </a:bodyPr>
          <a:lstStyle/>
          <a:p>
            <a:r>
              <a:rPr lang="en-US" sz="3600" dirty="0"/>
              <a:t>Communication will be done from the inception to the implementation stage. </a:t>
            </a:r>
          </a:p>
          <a:p>
            <a:r>
              <a:rPr lang="en-US" sz="3600" dirty="0"/>
              <a:t>Communication and training will commence at the refreezing stage. </a:t>
            </a:r>
          </a:p>
          <a:p>
            <a:r>
              <a:rPr lang="en-US" sz="3600" dirty="0"/>
              <a:t>All stakeholders will be included during the program communication plan.</a:t>
            </a:r>
          </a:p>
          <a:p>
            <a:r>
              <a:rPr lang="en-US" sz="3600" dirty="0"/>
              <a:t>They will be educated on the benefit of the program and why to support it. </a:t>
            </a:r>
          </a:p>
          <a:p>
            <a:pPr marL="0" indent="0">
              <a:buNone/>
            </a:pPr>
            <a:endParaRPr lang="en-US" dirty="0"/>
          </a:p>
        </p:txBody>
      </p:sp>
    </p:spTree>
    <p:extLst>
      <p:ext uri="{BB962C8B-B14F-4D97-AF65-F5344CB8AC3E}">
        <p14:creationId xmlns:p14="http://schemas.microsoft.com/office/powerpoint/2010/main" val="34282448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C4FA14-35FB-4E72-AC2A-1A883E381E8B}"/>
              </a:ext>
            </a:extLst>
          </p:cNvPr>
          <p:cNvSpPr>
            <a:spLocks noGrp="1"/>
          </p:cNvSpPr>
          <p:nvPr>
            <p:ph type="title"/>
          </p:nvPr>
        </p:nvSpPr>
        <p:spPr/>
        <p:txBody>
          <a:bodyPr/>
          <a:lstStyle/>
          <a:p>
            <a:r>
              <a:rPr lang="en-US" dirty="0"/>
              <a:t>Communication and Training Plan </a:t>
            </a:r>
            <a:r>
              <a:rPr lang="en-US" dirty="0" err="1"/>
              <a:t>Cont</a:t>
            </a:r>
            <a:r>
              <a:rPr lang="en-US" dirty="0"/>
              <a:t>’</a:t>
            </a:r>
          </a:p>
        </p:txBody>
      </p:sp>
      <p:sp>
        <p:nvSpPr>
          <p:cNvPr id="3" name="Content Placeholder 2">
            <a:extLst>
              <a:ext uri="{FF2B5EF4-FFF2-40B4-BE49-F238E27FC236}">
                <a16:creationId xmlns:a16="http://schemas.microsoft.com/office/drawing/2014/main" id="{43397F47-0BCB-4D17-91F2-E7B1CB100233}"/>
              </a:ext>
            </a:extLst>
          </p:cNvPr>
          <p:cNvSpPr>
            <a:spLocks noGrp="1"/>
          </p:cNvSpPr>
          <p:nvPr>
            <p:ph idx="1"/>
          </p:nvPr>
        </p:nvSpPr>
        <p:spPr>
          <a:xfrm>
            <a:off x="838200" y="1825624"/>
            <a:ext cx="10515600" cy="4460875"/>
          </a:xfrm>
        </p:spPr>
        <p:txBody>
          <a:bodyPr>
            <a:noAutofit/>
          </a:bodyPr>
          <a:lstStyle/>
          <a:p>
            <a:r>
              <a:rPr lang="en-US" sz="3200" dirty="0"/>
              <a:t>Different communication methods will be applied.</a:t>
            </a:r>
          </a:p>
          <a:p>
            <a:r>
              <a:rPr lang="en-US" sz="3200" dirty="0"/>
              <a:t>Oral communication will be utilized during the refreezing stage.</a:t>
            </a:r>
          </a:p>
          <a:p>
            <a:r>
              <a:rPr lang="en-US" sz="3200" dirty="0"/>
              <a:t>The stakeholders will air their views and concerns during the presentation.</a:t>
            </a:r>
          </a:p>
          <a:p>
            <a:r>
              <a:rPr lang="en-US" sz="3200" dirty="0"/>
              <a:t>Continued education of the stakeholders will be significant in promoting sustenance of the program.  </a:t>
            </a:r>
          </a:p>
          <a:p>
            <a:r>
              <a:rPr lang="en-US" sz="3200" dirty="0"/>
              <a:t>The change champions will be responsible for communicating and training.</a:t>
            </a:r>
          </a:p>
        </p:txBody>
      </p:sp>
    </p:spTree>
    <p:extLst>
      <p:ext uri="{BB962C8B-B14F-4D97-AF65-F5344CB8AC3E}">
        <p14:creationId xmlns:p14="http://schemas.microsoft.com/office/powerpoint/2010/main" val="29916198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201334-FB9F-4EA4-9B11-1051C14C0B82}"/>
              </a:ext>
            </a:extLst>
          </p:cNvPr>
          <p:cNvSpPr>
            <a:spLocks noGrp="1"/>
          </p:cNvSpPr>
          <p:nvPr>
            <p:ph type="title"/>
          </p:nvPr>
        </p:nvSpPr>
        <p:spPr/>
        <p:txBody>
          <a:bodyPr/>
          <a:lstStyle/>
          <a:p>
            <a:r>
              <a:rPr lang="en-US" dirty="0"/>
              <a:t>Change Management Theory </a:t>
            </a:r>
          </a:p>
        </p:txBody>
      </p:sp>
      <p:sp>
        <p:nvSpPr>
          <p:cNvPr id="3" name="Content Placeholder 2">
            <a:extLst>
              <a:ext uri="{FF2B5EF4-FFF2-40B4-BE49-F238E27FC236}">
                <a16:creationId xmlns:a16="http://schemas.microsoft.com/office/drawing/2014/main" id="{5B358F6D-7B66-4B25-B0B2-ED04D2CF481E}"/>
              </a:ext>
            </a:extLst>
          </p:cNvPr>
          <p:cNvSpPr>
            <a:spLocks noGrp="1"/>
          </p:cNvSpPr>
          <p:nvPr>
            <p:ph idx="1"/>
          </p:nvPr>
        </p:nvSpPr>
        <p:spPr/>
        <p:txBody>
          <a:bodyPr>
            <a:normAutofit lnSpcReduction="10000"/>
          </a:bodyPr>
          <a:lstStyle/>
          <a:p>
            <a:r>
              <a:rPr lang="en-US" dirty="0"/>
              <a:t>The change management theory  chosen is the Lewin’s change model.</a:t>
            </a:r>
          </a:p>
          <a:p>
            <a:r>
              <a:rPr lang="en-US" dirty="0"/>
              <a:t>It is based on the notion that driving forces and restraining forces impacts every situation (Fitzgerald, 2017). </a:t>
            </a:r>
          </a:p>
          <a:p>
            <a:r>
              <a:rPr lang="en-US" dirty="0"/>
              <a:t>It is founded three ideas namely:</a:t>
            </a:r>
          </a:p>
          <a:p>
            <a:pPr lvl="1">
              <a:buFont typeface="Wingdings" panose="05000000000000000000" pitchFamily="2" charset="2"/>
              <a:buChar char="Ø"/>
            </a:pPr>
            <a:r>
              <a:rPr lang="en-US" dirty="0"/>
              <a:t>driving forces, </a:t>
            </a:r>
          </a:p>
          <a:p>
            <a:pPr lvl="1">
              <a:buFont typeface="Wingdings" panose="05000000000000000000" pitchFamily="2" charset="2"/>
              <a:buChar char="Ø"/>
            </a:pPr>
            <a:r>
              <a:rPr lang="en-US" dirty="0"/>
              <a:t>restraining forces, and </a:t>
            </a:r>
          </a:p>
          <a:p>
            <a:pPr lvl="1">
              <a:buFont typeface="Wingdings" panose="05000000000000000000" pitchFamily="2" charset="2"/>
              <a:buChar char="Ø"/>
            </a:pPr>
            <a:r>
              <a:rPr lang="en-US" dirty="0"/>
              <a:t>Equilibrium</a:t>
            </a:r>
          </a:p>
          <a:p>
            <a:r>
              <a:rPr lang="en-US" dirty="0"/>
              <a:t>It has three stages namely: </a:t>
            </a:r>
          </a:p>
          <a:p>
            <a:pPr lvl="1">
              <a:buFont typeface="Wingdings" panose="05000000000000000000" pitchFamily="2" charset="2"/>
              <a:buChar char="Ø"/>
            </a:pPr>
            <a:r>
              <a:rPr lang="en-US" dirty="0"/>
              <a:t>unfreezing, </a:t>
            </a:r>
          </a:p>
          <a:p>
            <a:pPr lvl="1">
              <a:buFont typeface="Wingdings" panose="05000000000000000000" pitchFamily="2" charset="2"/>
              <a:buChar char="Ø"/>
            </a:pPr>
            <a:r>
              <a:rPr lang="en-US" dirty="0"/>
              <a:t>change, and </a:t>
            </a:r>
          </a:p>
          <a:p>
            <a:pPr lvl="1">
              <a:buFont typeface="Wingdings" panose="05000000000000000000" pitchFamily="2" charset="2"/>
              <a:buChar char="Ø"/>
            </a:pPr>
            <a:r>
              <a:rPr lang="en-US" dirty="0"/>
              <a:t>refreezing phases (Fitzgerald, 2017). </a:t>
            </a:r>
          </a:p>
        </p:txBody>
      </p:sp>
    </p:spTree>
    <p:extLst>
      <p:ext uri="{BB962C8B-B14F-4D97-AF65-F5344CB8AC3E}">
        <p14:creationId xmlns:p14="http://schemas.microsoft.com/office/powerpoint/2010/main" val="3920024465"/>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60</TotalTime>
  <Words>796</Words>
  <Application>Microsoft Office PowerPoint</Application>
  <PresentationFormat>Widescreen</PresentationFormat>
  <Paragraphs>111</Paragraphs>
  <Slides>14</Slides>
  <Notes>13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Calibri</vt:lpstr>
      <vt:lpstr>Trebuchet MS</vt:lpstr>
      <vt:lpstr>Wingdings</vt:lpstr>
      <vt:lpstr>Wingdings 3</vt:lpstr>
      <vt:lpstr>Facet</vt:lpstr>
      <vt:lpstr>Sustainability Plan Presentation</vt:lpstr>
      <vt:lpstr>Introduction </vt:lpstr>
      <vt:lpstr>Measures Critical for the Sustainability Program</vt:lpstr>
      <vt:lpstr>Reduction of Frequency of Some Measurements</vt:lpstr>
      <vt:lpstr>Measurement Threshold that Will Trigger Investigation</vt:lpstr>
      <vt:lpstr>Owner of the Improvement Process</vt:lpstr>
      <vt:lpstr>Communication and Training Plan</vt:lpstr>
      <vt:lpstr>Communication and Training Plan Cont’</vt:lpstr>
      <vt:lpstr>Change Management Theory </vt:lpstr>
      <vt:lpstr>Change Management Theory Cont’</vt:lpstr>
      <vt:lpstr>Change Management Theory Cont’</vt:lpstr>
      <vt:lpstr>Standardization of the Change Management Theory </vt:lpstr>
      <vt:lpstr>Impact on the Staff Workload</vt:lpstr>
      <vt:lpstr>References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Sustainability Plan Presentation</dc:title>
  <dc:creator>office</dc:creator>
  <cp:lastModifiedBy>office</cp:lastModifiedBy>
  <cp:revision>23</cp:revision>
  <dcterms:created xsi:type="dcterms:W3CDTF">2022-07-26T09:28:51Z</dcterms:created>
  <dcterms:modified xsi:type="dcterms:W3CDTF">2022-07-26T10:29:47Z</dcterms:modified>
</cp:coreProperties>
</file>