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3716000" cy="8229600"/>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87570" autoAdjust="0"/>
  </p:normalViewPr>
  <p:slideViewPr>
    <p:cSldViewPr>
      <p:cViewPr>
        <p:scale>
          <a:sx n="62" d="100"/>
          <a:sy n="62" d="100"/>
        </p:scale>
        <p:origin x="738" y="-222"/>
      </p:cViewPr>
      <p:guideLst>
        <p:guide orient="horz" pos="2592"/>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EEA4C4E-FC0B-4B40-84A2-695A92DA22C1}"/>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FF832C9C-D919-48BC-8AEF-4D58A5A3E891}"/>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ltLang="en-US"/>
          </a:p>
        </p:txBody>
      </p:sp>
      <p:sp>
        <p:nvSpPr>
          <p:cNvPr id="2052" name="Rectangle 4">
            <a:extLst>
              <a:ext uri="{FF2B5EF4-FFF2-40B4-BE49-F238E27FC236}">
                <a16:creationId xmlns:a16="http://schemas.microsoft.com/office/drawing/2014/main" id="{BF0B23BF-3DF3-46F4-B28A-7ADCF2340D57}"/>
              </a:ext>
            </a:extLst>
          </p:cNvPr>
          <p:cNvSpPr>
            <a:spLocks noGrp="1" noRot="1" noChangeAspect="1" noChangeArrowheads="1" noTextEdit="1"/>
          </p:cNvSpPr>
          <p:nvPr>
            <p:ph type="sldImg" idx="2"/>
          </p:nvPr>
        </p:nvSpPr>
        <p:spPr bwMode="auto">
          <a:xfrm>
            <a:off x="657225" y="720725"/>
            <a:ext cx="600075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EBEB755-5527-4367-867A-04D78B0536BB}"/>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6BC09485-F05B-4459-B625-BD6FA67A1D32}"/>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E3C4E32C-9807-4B61-ABA8-61A7D7474E57}"/>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4EAF95F9-1D72-4B58-B8A1-C8395409B0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0F17CC8-3F79-4B4D-BF57-6C799E8116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6A09AA-4CD5-4F13-93E3-052260DEA19A}"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36D0E35A-A264-4BE7-94A9-2745EF0A3274}"/>
              </a:ext>
            </a:extLst>
          </p:cNvPr>
          <p:cNvSpPr>
            <a:spLocks noGrp="1" noRot="1" noChangeAspect="1" noChangeArrowheads="1" noTextEdit="1"/>
          </p:cNvSpPr>
          <p:nvPr>
            <p:ph type="sldImg"/>
          </p:nvPr>
        </p:nvSpPr>
        <p:spPr>
          <a:xfrm>
            <a:off x="655638" y="719138"/>
            <a:ext cx="6007100" cy="3603625"/>
          </a:xfrm>
          <a:ln/>
        </p:spPr>
      </p:sp>
      <p:sp>
        <p:nvSpPr>
          <p:cNvPr id="4100" name="Rectangle 3">
            <a:extLst>
              <a:ext uri="{FF2B5EF4-FFF2-40B4-BE49-F238E27FC236}">
                <a16:creationId xmlns:a16="http://schemas.microsoft.com/office/drawing/2014/main" id="{AB9B3E6F-2466-4820-B835-2D8B38BC6345}"/>
              </a:ext>
            </a:extLst>
          </p:cNvPr>
          <p:cNvSpPr>
            <a:spLocks noGrp="1" noChangeArrowheads="1"/>
          </p:cNvSpPr>
          <p:nvPr>
            <p:ph type="body" idx="1"/>
          </p:nvPr>
        </p:nvSpPr>
        <p:spPr>
          <a:xfrm>
            <a:off x="731838" y="4562475"/>
            <a:ext cx="5851525" cy="431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555875"/>
            <a:ext cx="11658600" cy="1765300"/>
          </a:xfrm>
        </p:spPr>
        <p:txBody>
          <a:bodyPr/>
          <a:lstStyle/>
          <a:p>
            <a:r>
              <a:rPr lang="en-US"/>
              <a:t>Click to edit Master title style</a:t>
            </a:r>
          </a:p>
        </p:txBody>
      </p:sp>
      <p:sp>
        <p:nvSpPr>
          <p:cNvPr id="3" name="Subtitle 2"/>
          <p:cNvSpPr>
            <a:spLocks noGrp="1"/>
          </p:cNvSpPr>
          <p:nvPr>
            <p:ph type="subTitle" idx="1"/>
          </p:nvPr>
        </p:nvSpPr>
        <p:spPr>
          <a:xfrm>
            <a:off x="2057400" y="4664075"/>
            <a:ext cx="9601200" cy="2101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35AE5C1-DD12-443F-AC75-4EB095F35C1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96B793E-35E1-4C35-A174-1190E6181DE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A6E1BE7-A930-4B6C-891F-BDBCF37DC324}"/>
              </a:ext>
            </a:extLst>
          </p:cNvPr>
          <p:cNvSpPr>
            <a:spLocks noGrp="1" noChangeArrowheads="1"/>
          </p:cNvSpPr>
          <p:nvPr>
            <p:ph type="sldNum" sz="quarter" idx="12"/>
          </p:nvPr>
        </p:nvSpPr>
        <p:spPr>
          <a:ln/>
        </p:spPr>
        <p:txBody>
          <a:bodyPr/>
          <a:lstStyle>
            <a:lvl1pPr>
              <a:defRPr/>
            </a:lvl1pPr>
          </a:lstStyle>
          <a:p>
            <a:pPr>
              <a:defRPr/>
            </a:pPr>
            <a:fld id="{EAABC098-10FE-4B3C-998A-2C17A2B44ACC}" type="slidenum">
              <a:rPr lang="en-US" altLang="en-US"/>
              <a:pPr>
                <a:defRPr/>
              </a:pPr>
              <a:t>‹#›</a:t>
            </a:fld>
            <a:endParaRPr lang="en-US" altLang="en-US"/>
          </a:p>
        </p:txBody>
      </p:sp>
    </p:spTree>
    <p:extLst>
      <p:ext uri="{BB962C8B-B14F-4D97-AF65-F5344CB8AC3E}">
        <p14:creationId xmlns:p14="http://schemas.microsoft.com/office/powerpoint/2010/main" val="262464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1A6E95-F214-4163-A08D-B38584C07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E8A9DB3-B382-40ED-A616-0805E33F12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BB7B204-83B1-4B69-B398-CD4E9CE3B4BD}"/>
              </a:ext>
            </a:extLst>
          </p:cNvPr>
          <p:cNvSpPr>
            <a:spLocks noGrp="1" noChangeArrowheads="1"/>
          </p:cNvSpPr>
          <p:nvPr>
            <p:ph type="sldNum" sz="quarter" idx="12"/>
          </p:nvPr>
        </p:nvSpPr>
        <p:spPr>
          <a:ln/>
        </p:spPr>
        <p:txBody>
          <a:bodyPr/>
          <a:lstStyle>
            <a:lvl1pPr>
              <a:defRPr/>
            </a:lvl1pPr>
          </a:lstStyle>
          <a:p>
            <a:pPr>
              <a:defRPr/>
            </a:pPr>
            <a:fld id="{8F27DF50-7202-4AE1-AF4C-CD7E88E3F6B1}" type="slidenum">
              <a:rPr lang="en-US" altLang="en-US"/>
              <a:pPr>
                <a:defRPr/>
              </a:pPr>
              <a:t>‹#›</a:t>
            </a:fld>
            <a:endParaRPr lang="en-US" altLang="en-US"/>
          </a:p>
        </p:txBody>
      </p:sp>
    </p:spTree>
    <p:extLst>
      <p:ext uri="{BB962C8B-B14F-4D97-AF65-F5344CB8AC3E}">
        <p14:creationId xmlns:p14="http://schemas.microsoft.com/office/powerpoint/2010/main" val="106432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328613"/>
            <a:ext cx="3086100" cy="7023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28613"/>
            <a:ext cx="9105900" cy="7023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3D8-E42E-42BA-9573-35AC1C5BF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69BE5CB-249A-46F3-9370-920CC5419D2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2E568EE-CED9-45D0-A9EF-395ED82A8FA9}"/>
              </a:ext>
            </a:extLst>
          </p:cNvPr>
          <p:cNvSpPr>
            <a:spLocks noGrp="1" noChangeArrowheads="1"/>
          </p:cNvSpPr>
          <p:nvPr>
            <p:ph type="sldNum" sz="quarter" idx="12"/>
          </p:nvPr>
        </p:nvSpPr>
        <p:spPr>
          <a:ln/>
        </p:spPr>
        <p:txBody>
          <a:bodyPr/>
          <a:lstStyle>
            <a:lvl1pPr>
              <a:defRPr/>
            </a:lvl1pPr>
          </a:lstStyle>
          <a:p>
            <a:pPr>
              <a:defRPr/>
            </a:pPr>
            <a:fld id="{65120E31-B334-405C-B01E-9EE25AACF289}" type="slidenum">
              <a:rPr lang="en-US" altLang="en-US"/>
              <a:pPr>
                <a:defRPr/>
              </a:pPr>
              <a:t>‹#›</a:t>
            </a:fld>
            <a:endParaRPr lang="en-US" altLang="en-US"/>
          </a:p>
        </p:txBody>
      </p:sp>
    </p:spTree>
    <p:extLst>
      <p:ext uri="{BB962C8B-B14F-4D97-AF65-F5344CB8AC3E}">
        <p14:creationId xmlns:p14="http://schemas.microsoft.com/office/powerpoint/2010/main" val="342865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53D3CF-43F6-4C4F-8834-E35BF6A3F3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1143DCC-16FF-4845-9173-C5670CE6CDE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F0A8712-B968-4B6A-AD5E-8D0E40C66CD3}"/>
              </a:ext>
            </a:extLst>
          </p:cNvPr>
          <p:cNvSpPr>
            <a:spLocks noGrp="1" noChangeArrowheads="1"/>
          </p:cNvSpPr>
          <p:nvPr>
            <p:ph type="sldNum" sz="quarter" idx="12"/>
          </p:nvPr>
        </p:nvSpPr>
        <p:spPr>
          <a:ln/>
        </p:spPr>
        <p:txBody>
          <a:bodyPr/>
          <a:lstStyle>
            <a:lvl1pPr>
              <a:defRPr/>
            </a:lvl1pPr>
          </a:lstStyle>
          <a:p>
            <a:pPr>
              <a:defRPr/>
            </a:pPr>
            <a:fld id="{4291CA24-BB68-4294-B988-DB4CD0D3758E}" type="slidenum">
              <a:rPr lang="en-US" altLang="en-US"/>
              <a:pPr>
                <a:defRPr/>
              </a:pPr>
              <a:t>‹#›</a:t>
            </a:fld>
            <a:endParaRPr lang="en-US" altLang="en-US"/>
          </a:p>
        </p:txBody>
      </p:sp>
    </p:spTree>
    <p:extLst>
      <p:ext uri="{BB962C8B-B14F-4D97-AF65-F5344CB8AC3E}">
        <p14:creationId xmlns:p14="http://schemas.microsoft.com/office/powerpoint/2010/main" val="3527945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4263" y="5287963"/>
            <a:ext cx="11658600" cy="16351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84263" y="3487738"/>
            <a:ext cx="11658600" cy="18002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BB8E03-2636-4089-AA27-713944F92A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3DE9B5B-14A2-4722-B79D-8949B3F828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31256A2-8AB2-46FF-906C-B3BCD9594252}"/>
              </a:ext>
            </a:extLst>
          </p:cNvPr>
          <p:cNvSpPr>
            <a:spLocks noGrp="1" noChangeArrowheads="1"/>
          </p:cNvSpPr>
          <p:nvPr>
            <p:ph type="sldNum" sz="quarter" idx="12"/>
          </p:nvPr>
        </p:nvSpPr>
        <p:spPr>
          <a:ln/>
        </p:spPr>
        <p:txBody>
          <a:bodyPr/>
          <a:lstStyle>
            <a:lvl1pPr>
              <a:defRPr/>
            </a:lvl1pPr>
          </a:lstStyle>
          <a:p>
            <a:pPr>
              <a:defRPr/>
            </a:pPr>
            <a:fld id="{6CED7D4B-0D20-41FD-B50D-FAA890F3F10C}" type="slidenum">
              <a:rPr lang="en-US" altLang="en-US"/>
              <a:pPr>
                <a:defRPr/>
              </a:pPr>
              <a:t>‹#›</a:t>
            </a:fld>
            <a:endParaRPr lang="en-US" altLang="en-US"/>
          </a:p>
        </p:txBody>
      </p:sp>
    </p:spTree>
    <p:extLst>
      <p:ext uri="{BB962C8B-B14F-4D97-AF65-F5344CB8AC3E}">
        <p14:creationId xmlns:p14="http://schemas.microsoft.com/office/powerpoint/2010/main" val="9229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342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2DDE028-474C-4D9F-BB1E-A3ED8B20658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6B7A45D-A93F-4DB5-92C5-46421707AF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DCDF21D-1049-4522-BD8E-D0723287EFCA}"/>
              </a:ext>
            </a:extLst>
          </p:cNvPr>
          <p:cNvSpPr>
            <a:spLocks noGrp="1" noChangeArrowheads="1"/>
          </p:cNvSpPr>
          <p:nvPr>
            <p:ph type="sldNum" sz="quarter" idx="12"/>
          </p:nvPr>
        </p:nvSpPr>
        <p:spPr>
          <a:ln/>
        </p:spPr>
        <p:txBody>
          <a:bodyPr/>
          <a:lstStyle>
            <a:lvl1pPr>
              <a:defRPr/>
            </a:lvl1pPr>
          </a:lstStyle>
          <a:p>
            <a:pPr>
              <a:defRPr/>
            </a:pPr>
            <a:fld id="{6E8BB539-7EB7-4DCF-806F-C45A4DF537EF}" type="slidenum">
              <a:rPr lang="en-US" altLang="en-US"/>
              <a:pPr>
                <a:defRPr/>
              </a:pPr>
              <a:t>‹#›</a:t>
            </a:fld>
            <a:endParaRPr lang="en-US" altLang="en-US"/>
          </a:p>
        </p:txBody>
      </p:sp>
    </p:spTree>
    <p:extLst>
      <p:ext uri="{BB962C8B-B14F-4D97-AF65-F5344CB8AC3E}">
        <p14:creationId xmlns:p14="http://schemas.microsoft.com/office/powerpoint/2010/main" val="70196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30200"/>
            <a:ext cx="1234440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841500"/>
            <a:ext cx="6061075"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09850"/>
            <a:ext cx="6061075"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967538" y="1841500"/>
            <a:ext cx="6062662"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67538" y="2609850"/>
            <a:ext cx="6062662"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741B1AA-3757-49AF-9836-A62B82DB2C1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A80AC88-7D3E-4080-8CA4-A262F264106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C354585-D084-4724-B2A4-77DD4170A5C5}"/>
              </a:ext>
            </a:extLst>
          </p:cNvPr>
          <p:cNvSpPr>
            <a:spLocks noGrp="1" noChangeArrowheads="1"/>
          </p:cNvSpPr>
          <p:nvPr>
            <p:ph type="sldNum" sz="quarter" idx="12"/>
          </p:nvPr>
        </p:nvSpPr>
        <p:spPr>
          <a:ln/>
        </p:spPr>
        <p:txBody>
          <a:bodyPr/>
          <a:lstStyle>
            <a:lvl1pPr>
              <a:defRPr/>
            </a:lvl1pPr>
          </a:lstStyle>
          <a:p>
            <a:pPr>
              <a:defRPr/>
            </a:pPr>
            <a:fld id="{1184B743-825F-4617-A057-F7FFD4C639DD}" type="slidenum">
              <a:rPr lang="en-US" altLang="en-US"/>
              <a:pPr>
                <a:defRPr/>
              </a:pPr>
              <a:t>‹#›</a:t>
            </a:fld>
            <a:endParaRPr lang="en-US" altLang="en-US"/>
          </a:p>
        </p:txBody>
      </p:sp>
    </p:spTree>
    <p:extLst>
      <p:ext uri="{BB962C8B-B14F-4D97-AF65-F5344CB8AC3E}">
        <p14:creationId xmlns:p14="http://schemas.microsoft.com/office/powerpoint/2010/main" val="86615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55CDA56-971C-45AA-9FB8-57A9D8DA1B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4F86E60-EB3C-4B84-80EA-8843D5C19BE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D1CBEBB-A199-4D57-BF7E-81DD6E6DEE2B}"/>
              </a:ext>
            </a:extLst>
          </p:cNvPr>
          <p:cNvSpPr>
            <a:spLocks noGrp="1" noChangeArrowheads="1"/>
          </p:cNvSpPr>
          <p:nvPr>
            <p:ph type="sldNum" sz="quarter" idx="12"/>
          </p:nvPr>
        </p:nvSpPr>
        <p:spPr>
          <a:ln/>
        </p:spPr>
        <p:txBody>
          <a:bodyPr/>
          <a:lstStyle>
            <a:lvl1pPr>
              <a:defRPr/>
            </a:lvl1pPr>
          </a:lstStyle>
          <a:p>
            <a:pPr>
              <a:defRPr/>
            </a:pPr>
            <a:fld id="{0E702F05-80AB-4531-ACBA-CC2C11687531}" type="slidenum">
              <a:rPr lang="en-US" altLang="en-US"/>
              <a:pPr>
                <a:defRPr/>
              </a:pPr>
              <a:t>‹#›</a:t>
            </a:fld>
            <a:endParaRPr lang="en-US" altLang="en-US"/>
          </a:p>
        </p:txBody>
      </p:sp>
    </p:spTree>
    <p:extLst>
      <p:ext uri="{BB962C8B-B14F-4D97-AF65-F5344CB8AC3E}">
        <p14:creationId xmlns:p14="http://schemas.microsoft.com/office/powerpoint/2010/main" val="266209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BE40114-E2BB-4100-8E0A-1767731FB79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9150388-AC57-452A-B2D4-0EEC97451DB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48CE551-D7E4-4D70-A639-4B624D002B73}"/>
              </a:ext>
            </a:extLst>
          </p:cNvPr>
          <p:cNvSpPr>
            <a:spLocks noGrp="1" noChangeArrowheads="1"/>
          </p:cNvSpPr>
          <p:nvPr>
            <p:ph type="sldNum" sz="quarter" idx="12"/>
          </p:nvPr>
        </p:nvSpPr>
        <p:spPr>
          <a:ln/>
        </p:spPr>
        <p:txBody>
          <a:bodyPr/>
          <a:lstStyle>
            <a:lvl1pPr>
              <a:defRPr/>
            </a:lvl1pPr>
          </a:lstStyle>
          <a:p>
            <a:pPr>
              <a:defRPr/>
            </a:pPr>
            <a:fld id="{DE08FFA5-6353-476F-B872-A5004FD6A254}" type="slidenum">
              <a:rPr lang="en-US" altLang="en-US"/>
              <a:pPr>
                <a:defRPr/>
              </a:pPr>
              <a:t>‹#›</a:t>
            </a:fld>
            <a:endParaRPr lang="en-US" altLang="en-US"/>
          </a:p>
        </p:txBody>
      </p:sp>
    </p:spTree>
    <p:extLst>
      <p:ext uri="{BB962C8B-B14F-4D97-AF65-F5344CB8AC3E}">
        <p14:creationId xmlns:p14="http://schemas.microsoft.com/office/powerpoint/2010/main" val="157888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27025"/>
            <a:ext cx="4513263" cy="13954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362575" y="327025"/>
            <a:ext cx="7667625" cy="7024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1722438"/>
            <a:ext cx="4513263" cy="5629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DC26D1-58C3-49E1-86AD-068706C22B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F09485C-A0C1-42BE-93B7-4830257798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653319E-1A0C-4254-990B-58DDA591FC54}"/>
              </a:ext>
            </a:extLst>
          </p:cNvPr>
          <p:cNvSpPr>
            <a:spLocks noGrp="1" noChangeArrowheads="1"/>
          </p:cNvSpPr>
          <p:nvPr>
            <p:ph type="sldNum" sz="quarter" idx="12"/>
          </p:nvPr>
        </p:nvSpPr>
        <p:spPr>
          <a:ln/>
        </p:spPr>
        <p:txBody>
          <a:bodyPr/>
          <a:lstStyle>
            <a:lvl1pPr>
              <a:defRPr/>
            </a:lvl1pPr>
          </a:lstStyle>
          <a:p>
            <a:pPr>
              <a:defRPr/>
            </a:pPr>
            <a:fld id="{1A89E9A9-E39E-4B1C-B655-B6383FBB2726}" type="slidenum">
              <a:rPr lang="en-US" altLang="en-US"/>
              <a:pPr>
                <a:defRPr/>
              </a:pPr>
              <a:t>‹#›</a:t>
            </a:fld>
            <a:endParaRPr lang="en-US" altLang="en-US"/>
          </a:p>
        </p:txBody>
      </p:sp>
    </p:spTree>
    <p:extLst>
      <p:ext uri="{BB962C8B-B14F-4D97-AF65-F5344CB8AC3E}">
        <p14:creationId xmlns:p14="http://schemas.microsoft.com/office/powerpoint/2010/main" val="3321526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225" y="5761038"/>
            <a:ext cx="8229600" cy="679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89225" y="735013"/>
            <a:ext cx="8229600" cy="493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89225" y="6440488"/>
            <a:ext cx="8229600" cy="9667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9620EB-C22E-4A02-A764-3E3D9FE77A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E1C387A-DD26-48F8-8F3B-3644C5F33A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3BF3070-43CF-49C4-853C-5751C236C6DF}"/>
              </a:ext>
            </a:extLst>
          </p:cNvPr>
          <p:cNvSpPr>
            <a:spLocks noGrp="1" noChangeArrowheads="1"/>
          </p:cNvSpPr>
          <p:nvPr>
            <p:ph type="sldNum" sz="quarter" idx="12"/>
          </p:nvPr>
        </p:nvSpPr>
        <p:spPr>
          <a:ln/>
        </p:spPr>
        <p:txBody>
          <a:bodyPr/>
          <a:lstStyle>
            <a:lvl1pPr>
              <a:defRPr/>
            </a:lvl1pPr>
          </a:lstStyle>
          <a:p>
            <a:pPr>
              <a:defRPr/>
            </a:pPr>
            <a:fld id="{785E86BD-3E34-4D30-9E29-2F67BF85FF2A}" type="slidenum">
              <a:rPr lang="en-US" altLang="en-US"/>
              <a:pPr>
                <a:defRPr/>
              </a:pPr>
              <a:t>‹#›</a:t>
            </a:fld>
            <a:endParaRPr lang="en-US" altLang="en-US"/>
          </a:p>
        </p:txBody>
      </p:sp>
    </p:spTree>
    <p:extLst>
      <p:ext uri="{BB962C8B-B14F-4D97-AF65-F5344CB8AC3E}">
        <p14:creationId xmlns:p14="http://schemas.microsoft.com/office/powerpoint/2010/main" val="336529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50B9F11-8A79-4B9F-83DA-20EE9816A60E}"/>
              </a:ext>
            </a:extLst>
          </p:cNvPr>
          <p:cNvSpPr>
            <a:spLocks noGrp="1" noChangeArrowheads="1"/>
          </p:cNvSpPr>
          <p:nvPr>
            <p:ph type="title"/>
          </p:nvPr>
        </p:nvSpPr>
        <p:spPr bwMode="auto">
          <a:xfrm>
            <a:off x="685800" y="328613"/>
            <a:ext cx="1234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EEE8BC8-0692-4784-926B-C59D38B466D2}"/>
              </a:ext>
            </a:extLst>
          </p:cNvPr>
          <p:cNvSpPr>
            <a:spLocks noGrp="1" noChangeArrowheads="1"/>
          </p:cNvSpPr>
          <p:nvPr>
            <p:ph type="body" idx="1"/>
          </p:nvPr>
        </p:nvSpPr>
        <p:spPr bwMode="auto">
          <a:xfrm>
            <a:off x="685800" y="1919288"/>
            <a:ext cx="12344400"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23E2B3-B3DD-4A70-987A-8C24AC0DF0F0}"/>
              </a:ext>
            </a:extLst>
          </p:cNvPr>
          <p:cNvSpPr>
            <a:spLocks noGrp="1" noChangeArrowheads="1"/>
          </p:cNvSpPr>
          <p:nvPr>
            <p:ph type="dt" sz="half" idx="2"/>
          </p:nvPr>
        </p:nvSpPr>
        <p:spPr bwMode="auto">
          <a:xfrm>
            <a:off x="685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eaLnBrk="1" hangingPunct="1">
              <a:defRPr sz="1900">
                <a:latin typeface="Arial" charset="0"/>
              </a:defRPr>
            </a:lvl1pPr>
          </a:lstStyle>
          <a:p>
            <a:pPr>
              <a:defRPr/>
            </a:pPr>
            <a:endParaRPr lang="en-US" altLang="en-US"/>
          </a:p>
        </p:txBody>
      </p:sp>
      <p:sp>
        <p:nvSpPr>
          <p:cNvPr id="1029" name="Rectangle 5">
            <a:extLst>
              <a:ext uri="{FF2B5EF4-FFF2-40B4-BE49-F238E27FC236}">
                <a16:creationId xmlns:a16="http://schemas.microsoft.com/office/drawing/2014/main" id="{E4B59E6A-F9B2-4147-9EE7-5911DA16C2A2}"/>
              </a:ext>
            </a:extLst>
          </p:cNvPr>
          <p:cNvSpPr>
            <a:spLocks noGrp="1" noChangeArrowheads="1"/>
          </p:cNvSpPr>
          <p:nvPr>
            <p:ph type="ftr" sz="quarter" idx="3"/>
          </p:nvPr>
        </p:nvSpPr>
        <p:spPr bwMode="auto">
          <a:xfrm>
            <a:off x="4686300" y="7494588"/>
            <a:ext cx="4343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ctr" eaLnBrk="1" hangingPunct="1">
              <a:defRPr sz="1900">
                <a:latin typeface="Arial" charset="0"/>
              </a:defRPr>
            </a:lvl1pPr>
          </a:lstStyle>
          <a:p>
            <a:pPr>
              <a:defRPr/>
            </a:pPr>
            <a:endParaRPr lang="en-US" altLang="en-US"/>
          </a:p>
        </p:txBody>
      </p:sp>
      <p:sp>
        <p:nvSpPr>
          <p:cNvPr id="1030" name="Rectangle 6">
            <a:extLst>
              <a:ext uri="{FF2B5EF4-FFF2-40B4-BE49-F238E27FC236}">
                <a16:creationId xmlns:a16="http://schemas.microsoft.com/office/drawing/2014/main" id="{1D8F064D-6AA3-42A2-B83E-05CE9B3440C2}"/>
              </a:ext>
            </a:extLst>
          </p:cNvPr>
          <p:cNvSpPr>
            <a:spLocks noGrp="1" noChangeArrowheads="1"/>
          </p:cNvSpPr>
          <p:nvPr>
            <p:ph type="sldNum" sz="quarter" idx="4"/>
          </p:nvPr>
        </p:nvSpPr>
        <p:spPr bwMode="auto">
          <a:xfrm>
            <a:off x="9829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r" eaLnBrk="1" hangingPunct="1">
              <a:defRPr sz="1900" smtClean="0"/>
            </a:lvl1pPr>
          </a:lstStyle>
          <a:p>
            <a:pPr>
              <a:defRPr/>
            </a:pPr>
            <a:fld id="{A9D793E7-4773-4B30-8ED9-9726AB29EA1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54125" rtl="0" eaLnBrk="0" fontAlgn="base" hangingPunct="0">
        <a:spcBef>
          <a:spcPct val="0"/>
        </a:spcBef>
        <a:spcAft>
          <a:spcPct val="0"/>
        </a:spcAft>
        <a:defRPr sz="6100">
          <a:solidFill>
            <a:schemeClr val="tx2"/>
          </a:solidFill>
          <a:latin typeface="+mj-lt"/>
          <a:ea typeface="+mj-ea"/>
          <a:cs typeface="+mj-cs"/>
        </a:defRPr>
      </a:lvl1pPr>
      <a:lvl2pPr algn="ctr" defTabSz="1254125" rtl="0" eaLnBrk="0" fontAlgn="base" hangingPunct="0">
        <a:spcBef>
          <a:spcPct val="0"/>
        </a:spcBef>
        <a:spcAft>
          <a:spcPct val="0"/>
        </a:spcAft>
        <a:defRPr sz="6100">
          <a:solidFill>
            <a:schemeClr val="tx2"/>
          </a:solidFill>
          <a:latin typeface="Arial" charset="0"/>
        </a:defRPr>
      </a:lvl2pPr>
      <a:lvl3pPr algn="ctr" defTabSz="1254125" rtl="0" eaLnBrk="0" fontAlgn="base" hangingPunct="0">
        <a:spcBef>
          <a:spcPct val="0"/>
        </a:spcBef>
        <a:spcAft>
          <a:spcPct val="0"/>
        </a:spcAft>
        <a:defRPr sz="6100">
          <a:solidFill>
            <a:schemeClr val="tx2"/>
          </a:solidFill>
          <a:latin typeface="Arial" charset="0"/>
        </a:defRPr>
      </a:lvl3pPr>
      <a:lvl4pPr algn="ctr" defTabSz="1254125" rtl="0" eaLnBrk="0" fontAlgn="base" hangingPunct="0">
        <a:spcBef>
          <a:spcPct val="0"/>
        </a:spcBef>
        <a:spcAft>
          <a:spcPct val="0"/>
        </a:spcAft>
        <a:defRPr sz="6100">
          <a:solidFill>
            <a:schemeClr val="tx2"/>
          </a:solidFill>
          <a:latin typeface="Arial" charset="0"/>
        </a:defRPr>
      </a:lvl4pPr>
      <a:lvl5pPr algn="ctr" defTabSz="1254125" rtl="0" eaLnBrk="0" fontAlgn="base" hangingPunct="0">
        <a:spcBef>
          <a:spcPct val="0"/>
        </a:spcBef>
        <a:spcAft>
          <a:spcPct val="0"/>
        </a:spcAft>
        <a:defRPr sz="6100">
          <a:solidFill>
            <a:schemeClr val="tx2"/>
          </a:solidFill>
          <a:latin typeface="Arial" charset="0"/>
        </a:defRPr>
      </a:lvl5pPr>
      <a:lvl6pPr marL="457200" algn="ctr" defTabSz="1254125" rtl="0" fontAlgn="base">
        <a:spcBef>
          <a:spcPct val="0"/>
        </a:spcBef>
        <a:spcAft>
          <a:spcPct val="0"/>
        </a:spcAft>
        <a:defRPr sz="6100">
          <a:solidFill>
            <a:schemeClr val="tx2"/>
          </a:solidFill>
          <a:latin typeface="Arial" charset="0"/>
        </a:defRPr>
      </a:lvl6pPr>
      <a:lvl7pPr marL="914400" algn="ctr" defTabSz="1254125" rtl="0" fontAlgn="base">
        <a:spcBef>
          <a:spcPct val="0"/>
        </a:spcBef>
        <a:spcAft>
          <a:spcPct val="0"/>
        </a:spcAft>
        <a:defRPr sz="6100">
          <a:solidFill>
            <a:schemeClr val="tx2"/>
          </a:solidFill>
          <a:latin typeface="Arial" charset="0"/>
        </a:defRPr>
      </a:lvl7pPr>
      <a:lvl8pPr marL="1371600" algn="ctr" defTabSz="1254125" rtl="0" fontAlgn="base">
        <a:spcBef>
          <a:spcPct val="0"/>
        </a:spcBef>
        <a:spcAft>
          <a:spcPct val="0"/>
        </a:spcAft>
        <a:defRPr sz="6100">
          <a:solidFill>
            <a:schemeClr val="tx2"/>
          </a:solidFill>
          <a:latin typeface="Arial" charset="0"/>
        </a:defRPr>
      </a:lvl8pPr>
      <a:lvl9pPr marL="1828800" algn="ctr" defTabSz="1254125" rtl="0" fontAlgn="base">
        <a:spcBef>
          <a:spcPct val="0"/>
        </a:spcBef>
        <a:spcAft>
          <a:spcPct val="0"/>
        </a:spcAft>
        <a:defRPr sz="6100">
          <a:solidFill>
            <a:schemeClr val="tx2"/>
          </a:solidFill>
          <a:latin typeface="Arial" charset="0"/>
        </a:defRPr>
      </a:lvl9pPr>
    </p:titleStyle>
    <p:bodyStyle>
      <a:lvl1pPr marL="469900" indent="-469900" algn="l" defTabSz="1254125" rtl="0" eaLnBrk="0" fontAlgn="base" hangingPunct="0">
        <a:spcBef>
          <a:spcPct val="20000"/>
        </a:spcBef>
        <a:spcAft>
          <a:spcPct val="0"/>
        </a:spcAft>
        <a:buChar char="•"/>
        <a:defRPr sz="4400">
          <a:solidFill>
            <a:schemeClr val="tx1"/>
          </a:solidFill>
          <a:latin typeface="+mn-lt"/>
          <a:ea typeface="+mn-ea"/>
          <a:cs typeface="+mn-cs"/>
        </a:defRPr>
      </a:lvl1pPr>
      <a:lvl2pPr marL="1019175" indent="-392113" algn="l" defTabSz="1254125" rtl="0" eaLnBrk="0" fontAlgn="base" hangingPunct="0">
        <a:spcBef>
          <a:spcPct val="20000"/>
        </a:spcBef>
        <a:spcAft>
          <a:spcPct val="0"/>
        </a:spcAft>
        <a:buChar char="–"/>
        <a:defRPr sz="3800">
          <a:solidFill>
            <a:schemeClr val="tx1"/>
          </a:solidFill>
          <a:latin typeface="+mn-lt"/>
        </a:defRPr>
      </a:lvl2pPr>
      <a:lvl3pPr marL="1566863" indent="-312738" algn="l" defTabSz="1254125" rtl="0" eaLnBrk="0" fontAlgn="base" hangingPunct="0">
        <a:spcBef>
          <a:spcPct val="20000"/>
        </a:spcBef>
        <a:spcAft>
          <a:spcPct val="0"/>
        </a:spcAft>
        <a:buChar char="•"/>
        <a:defRPr sz="3300">
          <a:solidFill>
            <a:schemeClr val="tx1"/>
          </a:solidFill>
          <a:latin typeface="+mn-lt"/>
        </a:defRPr>
      </a:lvl3pPr>
      <a:lvl4pPr marL="2193925" indent="-312738" algn="l" defTabSz="1254125" rtl="0" eaLnBrk="0" fontAlgn="base" hangingPunct="0">
        <a:spcBef>
          <a:spcPct val="20000"/>
        </a:spcBef>
        <a:spcAft>
          <a:spcPct val="0"/>
        </a:spcAft>
        <a:buChar char="–"/>
        <a:defRPr sz="2700">
          <a:solidFill>
            <a:schemeClr val="tx1"/>
          </a:solidFill>
          <a:latin typeface="+mn-lt"/>
        </a:defRPr>
      </a:lvl4pPr>
      <a:lvl5pPr marL="2820988" indent="-312738" algn="l" defTabSz="1254125" rtl="0" eaLnBrk="0" fontAlgn="base" hangingPunct="0">
        <a:spcBef>
          <a:spcPct val="20000"/>
        </a:spcBef>
        <a:spcAft>
          <a:spcPct val="0"/>
        </a:spcAft>
        <a:buChar char="»"/>
        <a:defRPr sz="2700">
          <a:solidFill>
            <a:schemeClr val="tx1"/>
          </a:solidFill>
          <a:latin typeface="+mn-lt"/>
        </a:defRPr>
      </a:lvl5pPr>
      <a:lvl6pPr marL="3278188" indent="-312738" algn="l" defTabSz="1254125" rtl="0" fontAlgn="base">
        <a:spcBef>
          <a:spcPct val="20000"/>
        </a:spcBef>
        <a:spcAft>
          <a:spcPct val="0"/>
        </a:spcAft>
        <a:buChar char="»"/>
        <a:defRPr sz="2700">
          <a:solidFill>
            <a:schemeClr val="tx1"/>
          </a:solidFill>
          <a:latin typeface="+mn-lt"/>
        </a:defRPr>
      </a:lvl6pPr>
      <a:lvl7pPr marL="3735388" indent="-312738" algn="l" defTabSz="1254125" rtl="0" fontAlgn="base">
        <a:spcBef>
          <a:spcPct val="20000"/>
        </a:spcBef>
        <a:spcAft>
          <a:spcPct val="0"/>
        </a:spcAft>
        <a:buChar char="»"/>
        <a:defRPr sz="2700">
          <a:solidFill>
            <a:schemeClr val="tx1"/>
          </a:solidFill>
          <a:latin typeface="+mn-lt"/>
        </a:defRPr>
      </a:lvl7pPr>
      <a:lvl8pPr marL="4192588" indent="-312738" algn="l" defTabSz="1254125" rtl="0" fontAlgn="base">
        <a:spcBef>
          <a:spcPct val="20000"/>
        </a:spcBef>
        <a:spcAft>
          <a:spcPct val="0"/>
        </a:spcAft>
        <a:buChar char="»"/>
        <a:defRPr sz="2700">
          <a:solidFill>
            <a:schemeClr val="tx1"/>
          </a:solidFill>
          <a:latin typeface="+mn-lt"/>
        </a:defRPr>
      </a:lvl8pPr>
      <a:lvl9pPr marL="4649788" indent="-312738" algn="l" defTabSz="1254125" rtl="0" fontAlgn="base">
        <a:spcBef>
          <a:spcPct val="20000"/>
        </a:spcBef>
        <a:spcAft>
          <a:spcPct val="0"/>
        </a:spcAft>
        <a:buChar char="»"/>
        <a:defRPr sz="2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doi.org/10.4172/2324-8947.1000136" TargetMode="External"/><Relationship Id="rId2" Type="http://schemas.openxmlformats.org/officeDocument/2006/relationships/hyperlink" Target="http://www.mlive.com/" TargetMode="External"/><Relationship Id="rId1" Type="http://schemas.openxmlformats.org/officeDocument/2006/relationships/slideLayout" Target="../slideLayouts/slideLayout7.xml"/><Relationship Id="rId4" Type="http://schemas.openxmlformats.org/officeDocument/2006/relationships/hyperlink" Target="https://doi.org/10.1016/j.jenvp.2021.10164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93DE8B4-A170-462F-94C9-86815082A987}"/>
              </a:ext>
            </a:extLst>
          </p:cNvPr>
          <p:cNvSpPr>
            <a:spLocks noGrp="1" noChangeArrowheads="1"/>
          </p:cNvSpPr>
          <p:nvPr>
            <p:ph type="ctrTitle"/>
          </p:nvPr>
        </p:nvSpPr>
        <p:spPr>
          <a:xfrm>
            <a:off x="0" y="392113"/>
            <a:ext cx="13716000" cy="587375"/>
          </a:xfrm>
        </p:spPr>
        <p:txBody>
          <a:bodyPr/>
          <a:lstStyle/>
          <a:p>
            <a:pPr eaLnBrk="1" hangingPunct="1"/>
            <a:r>
              <a:rPr lang="en-US" altLang="en-US" sz="2800" i="1" u="sng" dirty="0">
                <a:ln w="0"/>
                <a:solidFill>
                  <a:schemeClr val="tx1"/>
                </a:solidFill>
                <a:effectLst>
                  <a:outerShdw blurRad="38100" dist="19050" dir="2700000" algn="tl" rotWithShape="0">
                    <a:schemeClr val="dk1">
                      <a:alpha val="40000"/>
                    </a:schemeClr>
                  </a:outerShdw>
                </a:effectLst>
              </a:rPr>
              <a:t>Walk and Talk Therapy</a:t>
            </a:r>
          </a:p>
        </p:txBody>
      </p:sp>
      <p:sp>
        <p:nvSpPr>
          <p:cNvPr id="2051" name="Text Box 3">
            <a:extLst>
              <a:ext uri="{FF2B5EF4-FFF2-40B4-BE49-F238E27FC236}">
                <a16:creationId xmlns:a16="http://schemas.microsoft.com/office/drawing/2014/main" id="{FC1B7DDD-7DA7-4C41-8B1C-74678C66720B}"/>
              </a:ext>
            </a:extLst>
          </p:cNvPr>
          <p:cNvSpPr txBox="1">
            <a:spLocks noChangeArrowheads="1"/>
          </p:cNvSpPr>
          <p:nvPr/>
        </p:nvSpPr>
        <p:spPr bwMode="auto">
          <a:xfrm>
            <a:off x="266701" y="1482725"/>
            <a:ext cx="3141662" cy="8536739"/>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Abstract</a:t>
            </a:r>
          </a:p>
          <a:p>
            <a:pPr marL="0" marR="0">
              <a:lnSpc>
                <a:spcPct val="107000"/>
              </a:lnSpc>
              <a:spcBef>
                <a:spcPts val="0"/>
              </a:spcBef>
              <a:spcAft>
                <a:spcPts val="800"/>
              </a:spcAft>
            </a:pPr>
            <a:r>
              <a:rPr lang="en-US" sz="900" dirty="0">
                <a:latin typeface="Calibri" panose="020F0502020204030204" pitchFamily="34" charset="0"/>
                <a:ea typeface="Calibri" panose="020F0502020204030204" pitchFamily="34" charset="0"/>
                <a:cs typeface="Times New Roman" panose="02020603050405020304" pitchFamily="18" charset="0"/>
              </a:rPr>
              <a:t>The traditional psychotherapy approaches involve the provision of psychotherapeutic services within the confinement of the therapist’s office. Newer psychotherapist approaches seek to improve of the experience of the clients and the therapist while achieving the desired session goals. The walk and talk therapy is increasingly gaining popularity thus increasing the integration of therapy sessions with physical activities in an outdoor setting. The purpose of this presentation is to provide an examination of the walk and talk therapy including its background, evidence supporting its usage, populations who benefits from it, current trends, and treatment guidelines/recommendations. </a:t>
            </a:r>
            <a:endParaRPr lang="en-US" altLang="en-US" sz="800" dirty="0">
              <a:latin typeface="Times New Roman" pitchFamily="18" charset="0"/>
              <a:cs typeface="Times New Roman" pitchFamily="18" charset="0"/>
            </a:endParaRPr>
          </a:p>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Overview</a:t>
            </a:r>
          </a:p>
          <a:p>
            <a:pPr marL="0" marR="0">
              <a:lnSpc>
                <a:spcPct val="107000"/>
              </a:lnSpc>
              <a:spcBef>
                <a:spcPts val="0"/>
              </a:spcBef>
              <a:spcAft>
                <a:spcPts val="800"/>
              </a:spcAft>
            </a:pPr>
            <a:r>
              <a:rPr lang="en-US" sz="900" dirty="0">
                <a:latin typeface="Calibri" panose="020F0502020204030204" pitchFamily="34" charset="0"/>
                <a:ea typeface="Calibri" panose="020F0502020204030204" pitchFamily="34" charset="0"/>
                <a:cs typeface="Times New Roman" panose="02020603050405020304" pitchFamily="18" charset="0"/>
              </a:rPr>
              <a:t>The walk and talk therapy is an improved version of the traditional psychotherapy as it integrates therapy sessions with physical activities in an outdoor setting. The walk and talk therapy as the name suggest involves a situation in which the therapist and the client agree to have an outdoor meeting and conduct the sessions while engaging with nature. This approach to therapy enhances the success of therapeutic sessions as they engage in physical exercise by waking that culminates to positive mental and physical wellbeing (Smith, 2015). This form of therapy also enables the patients in overcoming mental roadblocks while struggling with serious mental health issues. The designing of the walk and talk therapy was arrived following the consideration that physical exercise, and exposure to nature is linked to positive outcomes in mood and overall wellbeing.</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800" b="1" dirty="0">
              <a:solidFill>
                <a:srgbClr val="990000"/>
              </a:solidFill>
              <a:latin typeface="Arial" charset="0"/>
            </a:endParaRPr>
          </a:p>
          <a:p>
            <a:pPr eaLnBrk="1" hangingPunct="1">
              <a:defRPr/>
            </a:pPr>
            <a:endParaRPr lang="en-US" altLang="en-US" sz="1100" b="1" dirty="0">
              <a:solidFill>
                <a:srgbClr val="C00000"/>
              </a:solidFill>
              <a:latin typeface="Arial" charset="0"/>
            </a:endParaRPr>
          </a:p>
          <a:p>
            <a:pPr eaLnBrk="1" hangingPunct="1">
              <a:defRPr/>
            </a:pPr>
            <a:endParaRPr lang="en-US" altLang="en-US" sz="1100" b="1" dirty="0">
              <a:solidFill>
                <a:srgbClr val="C00000"/>
              </a:solidFill>
              <a:latin typeface="Times New Roman" pitchFamily="18" charset="0"/>
              <a:cs typeface="Times New Roman" pitchFamily="18"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1100" b="1" dirty="0">
              <a:solidFill>
                <a:srgbClr val="990000"/>
              </a:solidFill>
              <a:latin typeface="Arial" charset="0"/>
            </a:endParaRPr>
          </a:p>
          <a:p>
            <a:pPr eaLnBrk="1" hangingPunct="1">
              <a:defRPr/>
            </a:pPr>
            <a:endParaRPr lang="en-US" sz="800" dirty="0">
              <a:latin typeface="+mn-lt"/>
            </a:endParaRPr>
          </a:p>
          <a:p>
            <a:pPr eaLnBrk="1" hangingPunct="1">
              <a:defRPr/>
            </a:pPr>
            <a:endParaRPr lang="en-US" sz="800" dirty="0">
              <a:latin typeface="Times New Roman" pitchFamily="18" charset="0"/>
            </a:endParaRPr>
          </a:p>
        </p:txBody>
      </p:sp>
      <p:sp>
        <p:nvSpPr>
          <p:cNvPr id="2052" name="Text Box 4">
            <a:extLst>
              <a:ext uri="{FF2B5EF4-FFF2-40B4-BE49-F238E27FC236}">
                <a16:creationId xmlns:a16="http://schemas.microsoft.com/office/drawing/2014/main" id="{06754798-4E25-4B44-93AE-D98F610FDE39}"/>
              </a:ext>
            </a:extLst>
          </p:cNvPr>
          <p:cNvSpPr txBox="1">
            <a:spLocks noChangeArrowheads="1"/>
          </p:cNvSpPr>
          <p:nvPr/>
        </p:nvSpPr>
        <p:spPr bwMode="auto">
          <a:xfrm>
            <a:off x="3581401" y="1441450"/>
            <a:ext cx="2819399" cy="2326385"/>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latin typeface="Times New Roman" pitchFamily="18" charset="0"/>
                <a:cs typeface="Times New Roman" pitchFamily="18" charset="0"/>
              </a:rPr>
              <a:t>Background</a:t>
            </a:r>
            <a:endParaRPr lang="en-US" altLang="en-US" sz="1100" dirty="0">
              <a:solidFill>
                <a:srgbClr val="C00000"/>
              </a:solidFill>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Exposure to nature during therapeutic sessions is also linked to improvements in the overall mood and wellbeing of the individual. </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Integrating therapy sessions with physical activities and exposure to nature has been linked to improved performance than the use of traditional psychotherapy methods.</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Resultantly, walk and talk therapy, where the therapist offers the services while side-by-side in an outdoor setting has gained popularity and with those who adopt it, reporting the desire to keep practicing it (Mahler, 2017). </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Though it has gained popularity recently, the approach isn’t entirely new as rumors points to Freud using this approach with his clients, while </a:t>
            </a:r>
            <a:r>
              <a:rPr lang="en-US" altLang="en-US" sz="800" dirty="0" err="1">
                <a:latin typeface="Times New Roman" pitchFamily="18" charset="0"/>
                <a:cs typeface="Times New Roman" pitchFamily="18" charset="0"/>
              </a:rPr>
              <a:t>Kostrubala</a:t>
            </a:r>
            <a:r>
              <a:rPr lang="en-US" altLang="en-US" sz="800" dirty="0">
                <a:latin typeface="Times New Roman" pitchFamily="18" charset="0"/>
                <a:cs typeface="Times New Roman" pitchFamily="18" charset="0"/>
              </a:rPr>
              <a:t> (2013) developed a training program in which the therapist would integrate running with clients in improving mental health diagnoses. </a:t>
            </a:r>
          </a:p>
          <a:p>
            <a:pPr defTabSz="1035050" eaLnBrk="1" hangingPunct="1">
              <a:defRPr/>
            </a:pPr>
            <a:endParaRPr lang="en-US" altLang="en-US" sz="800" dirty="0">
              <a:latin typeface="Times New Roman" pitchFamily="18" charset="0"/>
              <a:cs typeface="Times New Roman" pitchFamily="18" charset="0"/>
            </a:endParaRPr>
          </a:p>
        </p:txBody>
      </p:sp>
      <p:sp>
        <p:nvSpPr>
          <p:cNvPr id="3077" name="Text Box 5">
            <a:extLst>
              <a:ext uri="{FF2B5EF4-FFF2-40B4-BE49-F238E27FC236}">
                <a16:creationId xmlns:a16="http://schemas.microsoft.com/office/drawing/2014/main" id="{4BC49550-ACC6-4070-B46B-362AAE364405}"/>
              </a:ext>
            </a:extLst>
          </p:cNvPr>
          <p:cNvSpPr txBox="1">
            <a:spLocks noChangeArrowheads="1"/>
          </p:cNvSpPr>
          <p:nvPr/>
        </p:nvSpPr>
        <p:spPr bwMode="auto">
          <a:xfrm>
            <a:off x="6858000" y="4343400"/>
            <a:ext cx="3100387" cy="2695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Treatment Recommendations</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The use of walk and talk therapy should be done by integrating rhythmic exercise and the traditional therapy.</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It helps in encouraging the patients to be more physically active for their mental and physical wellbeing. </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It is applicable in clients struggling with overcoming and confronting stressful situations, as it allows easier engagement</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Benefits clients struggling with mental health, mood and exercise challenges. </a:t>
            </a:r>
          </a:p>
        </p:txBody>
      </p:sp>
      <p:sp>
        <p:nvSpPr>
          <p:cNvPr id="3078" name="Rectangle 6">
            <a:extLst>
              <a:ext uri="{FF2B5EF4-FFF2-40B4-BE49-F238E27FC236}">
                <a16:creationId xmlns:a16="http://schemas.microsoft.com/office/drawing/2014/main" id="{82AF4BD2-2B31-4ACA-94A2-6210EFC57FDA}"/>
              </a:ext>
            </a:extLst>
          </p:cNvPr>
          <p:cNvSpPr>
            <a:spLocks noChangeArrowheads="1"/>
          </p:cNvSpPr>
          <p:nvPr/>
        </p:nvSpPr>
        <p:spPr bwMode="auto">
          <a:xfrm>
            <a:off x="190500" y="195263"/>
            <a:ext cx="13335000" cy="7839075"/>
          </a:xfrm>
          <a:prstGeom prst="rect">
            <a:avLst/>
          </a:prstGeom>
          <a:noFill/>
          <a:ln w="76200">
            <a:solidFill>
              <a:schemeClr val="accent2">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lIns="63606" tIns="31803" rIns="63606" bIns="31803" anchor="ct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0"/>
              </a:spcBef>
              <a:buFontTx/>
              <a:buNone/>
            </a:pPr>
            <a:endParaRPr lang="en-US" altLang="en-US" sz="2000">
              <a:solidFill>
                <a:schemeClr val="accent2">
                  <a:lumMod val="75000"/>
                </a:schemeClr>
              </a:solidFill>
            </a:endParaRPr>
          </a:p>
        </p:txBody>
      </p:sp>
      <p:sp>
        <p:nvSpPr>
          <p:cNvPr id="3081" name="Text Box 9">
            <a:extLst>
              <a:ext uri="{FF2B5EF4-FFF2-40B4-BE49-F238E27FC236}">
                <a16:creationId xmlns:a16="http://schemas.microsoft.com/office/drawing/2014/main" id="{BEA2B793-3D2D-456F-9C74-1627526D200B}"/>
              </a:ext>
            </a:extLst>
          </p:cNvPr>
          <p:cNvSpPr txBox="1">
            <a:spLocks noChangeArrowheads="1"/>
          </p:cNvSpPr>
          <p:nvPr/>
        </p:nvSpPr>
        <p:spPr bwMode="auto">
          <a:xfrm>
            <a:off x="0" y="914400"/>
            <a:ext cx="13716000" cy="27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400" b="1" dirty="0"/>
              <a:t>Individual Poster Discussion</a:t>
            </a:r>
          </a:p>
        </p:txBody>
      </p:sp>
      <p:sp>
        <p:nvSpPr>
          <p:cNvPr id="3082" name="Text Box 10">
            <a:extLst>
              <a:ext uri="{FF2B5EF4-FFF2-40B4-BE49-F238E27FC236}">
                <a16:creationId xmlns:a16="http://schemas.microsoft.com/office/drawing/2014/main" id="{3A01E570-039B-4C8C-B861-DEAFF2A0477C}"/>
              </a:ext>
            </a:extLst>
          </p:cNvPr>
          <p:cNvSpPr txBox="1">
            <a:spLocks noChangeArrowheads="1"/>
          </p:cNvSpPr>
          <p:nvPr/>
        </p:nvSpPr>
        <p:spPr bwMode="auto">
          <a:xfrm>
            <a:off x="-152400" y="1143000"/>
            <a:ext cx="13716000"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300" b="1" dirty="0"/>
              <a:t>Name:  School of Nursing</a:t>
            </a:r>
          </a:p>
        </p:txBody>
      </p:sp>
      <p:sp>
        <p:nvSpPr>
          <p:cNvPr id="3083" name="Rectangle 14">
            <a:extLst>
              <a:ext uri="{FF2B5EF4-FFF2-40B4-BE49-F238E27FC236}">
                <a16:creationId xmlns:a16="http://schemas.microsoft.com/office/drawing/2014/main" id="{B015BA66-2BD9-4FA3-9599-898D54B8B1FF}"/>
              </a:ext>
            </a:extLst>
          </p:cNvPr>
          <p:cNvSpPr>
            <a:spLocks noChangeArrowheads="1"/>
          </p:cNvSpPr>
          <p:nvPr/>
        </p:nvSpPr>
        <p:spPr bwMode="auto">
          <a:xfrm>
            <a:off x="10210799" y="1443038"/>
            <a:ext cx="3200401" cy="2968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marL="171450" indent="-171450" eaLnBrk="1" hangingPunct="1">
              <a:spcBef>
                <a:spcPct val="0"/>
              </a:spcBef>
              <a:buNone/>
            </a:pPr>
            <a:r>
              <a:rPr lang="en-US" altLang="en-US" sz="1100" b="1" dirty="0">
                <a:solidFill>
                  <a:srgbClr val="C00000"/>
                </a:solidFill>
                <a:latin typeface="Times New Roman" pitchFamily="18" charset="0"/>
                <a:cs typeface="Times New Roman" pitchFamily="18" charset="0"/>
              </a:rPr>
              <a:t>Populations</a:t>
            </a:r>
          </a:p>
          <a:p>
            <a:pPr marL="171450" indent="-171450" eaLnBrk="1" hangingPunct="1">
              <a:spcBef>
                <a:spcPct val="0"/>
              </a:spcBef>
              <a:buNone/>
            </a:pPr>
            <a:endParaRPr lang="en-US" altLang="en-US" sz="1100" b="1" dirty="0">
              <a:solidFill>
                <a:srgbClr val="C00000"/>
              </a:solidFill>
              <a:latin typeface="Times New Roman" pitchFamily="18" charset="0"/>
              <a:cs typeface="Times New Roman" pitchFamily="18" charset="0"/>
            </a:endParaRP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This approach targets to benefit individuals struggling with mental health disorders.</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It can benefit individuals with:</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Depression,</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Anxiety, among other mental health issues</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Useful for all clients of all ages, gender and socioeconomic background.</a:t>
            </a: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Current Trends</a:t>
            </a:r>
          </a:p>
          <a:p>
            <a:pPr marL="166688" indent="-166688" eaLnBrk="1" hangingPunct="1">
              <a:spcBef>
                <a:spcPct val="0"/>
              </a:spcBef>
              <a:buFont typeface="Arial" pitchFamily="34" charset="0"/>
              <a:buChar char="•"/>
            </a:pPr>
            <a:endParaRPr lang="en-US" altLang="en-US" sz="800" dirty="0">
              <a:latin typeface="Times New Roman" pitchFamily="18" charset="0"/>
              <a:cs typeface="Times New Roman" pitchFamily="18" charset="0"/>
            </a:endParaRPr>
          </a:p>
          <a:p>
            <a:pPr marL="166688" indent="-166688" eaLnBrk="1" hangingPunct="1">
              <a:spcBef>
                <a:spcPct val="0"/>
              </a:spcBef>
              <a:buNone/>
            </a:pPr>
            <a:endParaRPr lang="en-US" altLang="en-US" sz="800" dirty="0">
              <a:latin typeface="Times New Roman" pitchFamily="18" charset="0"/>
              <a:cs typeface="Times New Roman" pitchFamily="18" charset="0"/>
            </a:endParaRPr>
          </a:p>
          <a:p>
            <a:pPr marL="171450" indent="-171450" eaLnBrk="1" hangingPunct="1">
              <a:spcBef>
                <a:spcPct val="0"/>
              </a:spcBef>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800" dirty="0">
                <a:latin typeface="Times New Roman" pitchFamily="18" charset="0"/>
                <a:cs typeface="Times New Roman" pitchFamily="18" charset="0"/>
              </a:rPr>
              <a:t>.</a:t>
            </a:r>
          </a:p>
          <a:p>
            <a:pPr eaLnBrk="1" hangingPunct="1">
              <a:spcBef>
                <a:spcPct val="0"/>
              </a:spcBef>
              <a:buFontTx/>
              <a:buNone/>
            </a:pPr>
            <a:endParaRPr lang="en-US" altLang="en-US" sz="800" dirty="0">
              <a:latin typeface="Times New Roman" pitchFamily="18" charset="0"/>
              <a:cs typeface="Times New Roman" pitchFamily="18" charset="0"/>
            </a:endParaRPr>
          </a:p>
        </p:txBody>
      </p:sp>
      <p:sp>
        <p:nvSpPr>
          <p:cNvPr id="3084" name="Text Box 15">
            <a:extLst>
              <a:ext uri="{FF2B5EF4-FFF2-40B4-BE49-F238E27FC236}">
                <a16:creationId xmlns:a16="http://schemas.microsoft.com/office/drawing/2014/main" id="{0939CCBA-3F56-474B-96FF-5334C0CF7FB6}"/>
              </a:ext>
            </a:extLst>
          </p:cNvPr>
          <p:cNvSpPr txBox="1">
            <a:spLocks noChangeArrowheads="1"/>
          </p:cNvSpPr>
          <p:nvPr/>
        </p:nvSpPr>
        <p:spPr bwMode="auto">
          <a:xfrm>
            <a:off x="3649076" y="5257800"/>
            <a:ext cx="3048000" cy="2372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Evidence</a:t>
            </a:r>
          </a:p>
          <a:p>
            <a:pPr marL="171450" indent="-171450" eaLnBrk="1" hangingPunct="1">
              <a:spcBef>
                <a:spcPct val="0"/>
              </a:spcBef>
            </a:pPr>
            <a:r>
              <a:rPr lang="en-US" altLang="en-US" sz="800" dirty="0">
                <a:latin typeface="Times New Roman" pitchFamily="18" charset="0"/>
                <a:cs typeface="Times New Roman" pitchFamily="18" charset="0"/>
              </a:rPr>
              <a:t>Walk and talk therapy involves the therapist walking side by side with their clients while offering the therapy sessions in an outdoor setting (Mahler, 2017).</a:t>
            </a:r>
          </a:p>
          <a:p>
            <a:pPr marL="171450" indent="-171450" eaLnBrk="1" hangingPunct="1">
              <a:spcBef>
                <a:spcPct val="0"/>
              </a:spcBef>
            </a:pPr>
            <a:r>
              <a:rPr lang="en-US" altLang="en-US" sz="800" dirty="0">
                <a:latin typeface="Times New Roman" pitchFamily="18" charset="0"/>
                <a:cs typeface="Times New Roman" pitchFamily="18" charset="0"/>
              </a:rPr>
              <a:t>This approach to therapy enhances the success of therapeutic sessions as they engage in physical exercise by waking that culminates to positive mental and physical wellbeing (Smith, 2015).</a:t>
            </a:r>
          </a:p>
          <a:p>
            <a:pPr marL="171450" indent="-171450" eaLnBrk="1" hangingPunct="1">
              <a:spcBef>
                <a:spcPct val="0"/>
              </a:spcBef>
            </a:pPr>
            <a:r>
              <a:rPr lang="en-US" altLang="en-US" sz="800" dirty="0">
                <a:latin typeface="Times New Roman" pitchFamily="18" charset="0"/>
                <a:cs typeface="Times New Roman" pitchFamily="18" charset="0"/>
              </a:rPr>
              <a:t>Walk and talk therapy compliments the traditional psychotherapeutic approaches by adding the benefit of improving the mood and the overall wellbeing of the clients (van den Berg &amp; </a:t>
            </a:r>
            <a:r>
              <a:rPr lang="en-US" altLang="en-US" sz="800" dirty="0" err="1">
                <a:latin typeface="Times New Roman" pitchFamily="18" charset="0"/>
                <a:cs typeface="Times New Roman" pitchFamily="18" charset="0"/>
              </a:rPr>
              <a:t>Beute</a:t>
            </a:r>
            <a:r>
              <a:rPr lang="en-US" altLang="en-US" sz="800" dirty="0">
                <a:latin typeface="Times New Roman" pitchFamily="18" charset="0"/>
                <a:cs typeface="Times New Roman" pitchFamily="18" charset="0"/>
              </a:rPr>
              <a:t>, 2021). </a:t>
            </a:r>
          </a:p>
          <a:p>
            <a:pPr marL="171450" indent="-171450" eaLnBrk="1" hangingPunct="1">
              <a:spcBef>
                <a:spcPct val="0"/>
              </a:spcBef>
            </a:pPr>
            <a:r>
              <a:rPr lang="en-US" altLang="en-US" sz="800" dirty="0">
                <a:latin typeface="Times New Roman" pitchFamily="18" charset="0"/>
                <a:cs typeface="Times New Roman" pitchFamily="18" charset="0"/>
              </a:rPr>
              <a:t>Integrating therapy sessions with physical activities and exposure to nature has been linked to improved performance than the use of traditional psychotherapy methods.</a:t>
            </a:r>
          </a:p>
          <a:p>
            <a:pPr marL="171450" indent="-171450" eaLnBrk="1" hangingPunct="1">
              <a:spcBef>
                <a:spcPct val="0"/>
              </a:spcBef>
            </a:pPr>
            <a:endParaRPr lang="en-US" altLang="en-US" sz="800" dirty="0">
              <a:latin typeface="Times New Roman" pitchFamily="18" charset="0"/>
              <a:cs typeface="Times New Roman" pitchFamily="18" charset="0"/>
            </a:endParaRPr>
          </a:p>
          <a:p>
            <a:pPr marL="171450" indent="-171450" eaLnBrk="1" hangingPunct="1">
              <a:spcBef>
                <a:spcPct val="0"/>
              </a:spcBef>
              <a:buNone/>
            </a:pPr>
            <a:endParaRPr lang="en-US" altLang="en-US" sz="800" dirty="0"/>
          </a:p>
        </p:txBody>
      </p:sp>
      <p:sp>
        <p:nvSpPr>
          <p:cNvPr id="3085" name="TextBox 15">
            <a:extLst>
              <a:ext uri="{FF2B5EF4-FFF2-40B4-BE49-F238E27FC236}">
                <a16:creationId xmlns:a16="http://schemas.microsoft.com/office/drawing/2014/main" id="{A8EB1DDD-F5F3-4B6B-B51B-9D2619A1F37E}"/>
              </a:ext>
            </a:extLst>
          </p:cNvPr>
          <p:cNvSpPr txBox="1">
            <a:spLocks noChangeArrowheads="1"/>
          </p:cNvSpPr>
          <p:nvPr/>
        </p:nvSpPr>
        <p:spPr bwMode="auto">
          <a:xfrm>
            <a:off x="10172699" y="3798831"/>
            <a:ext cx="3276600" cy="2046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marL="0" marR="0">
              <a:lnSpc>
                <a:spcPct val="107000"/>
              </a:lnSpc>
              <a:spcBef>
                <a:spcPts val="0"/>
              </a:spcBef>
              <a:spcAft>
                <a:spcPts val="800"/>
              </a:spcAft>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This approach is even applicable in teams and groups with positive outcomes being:</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improvement on burnout scoring,</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reduction of stress symptoms,</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improvement in general mental health, and</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overall improvement in the wellness of the participants (</a:t>
            </a:r>
            <a:r>
              <a:rPr lang="en-US" sz="1000" dirty="0">
                <a:solidFill>
                  <a:srgbClr val="222222"/>
                </a:solidFill>
                <a:ea typeface="Calibri" panose="020F0502020204030204" pitchFamily="34" charset="0"/>
                <a:cs typeface="Times New Roman" panose="02020603050405020304" pitchFamily="18" charset="0"/>
              </a:rPr>
              <a:t>van den Berg &amp; </a:t>
            </a:r>
            <a:r>
              <a:rPr lang="en-US" sz="1000" dirty="0" err="1">
                <a:solidFill>
                  <a:srgbClr val="222222"/>
                </a:solidFill>
                <a:ea typeface="Calibri" panose="020F0502020204030204" pitchFamily="34" charset="0"/>
                <a:cs typeface="Times New Roman" panose="02020603050405020304" pitchFamily="18" charset="0"/>
              </a:rPr>
              <a:t>Beute</a:t>
            </a:r>
            <a:r>
              <a:rPr lang="en-US" sz="1000" dirty="0">
                <a:solidFill>
                  <a:srgbClr val="222222"/>
                </a:solidFill>
                <a:ea typeface="Calibri" panose="020F0502020204030204" pitchFamily="34" charset="0"/>
                <a:cs typeface="Times New Roman" panose="02020603050405020304" pitchFamily="18" charset="0"/>
              </a:rPr>
              <a:t>, 2021</a:t>
            </a:r>
            <a:r>
              <a:rPr lang="en-US" sz="11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3086" name="TextBox 16">
            <a:extLst>
              <a:ext uri="{FF2B5EF4-FFF2-40B4-BE49-F238E27FC236}">
                <a16:creationId xmlns:a16="http://schemas.microsoft.com/office/drawing/2014/main" id="{51BF5991-001C-4163-9076-D81A8DBF95DE}"/>
              </a:ext>
            </a:extLst>
          </p:cNvPr>
          <p:cNvSpPr txBox="1">
            <a:spLocks noChangeArrowheads="1"/>
          </p:cNvSpPr>
          <p:nvPr/>
        </p:nvSpPr>
        <p:spPr bwMode="auto">
          <a:xfrm>
            <a:off x="457200" y="52578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2400"/>
          </a:p>
        </p:txBody>
      </p:sp>
      <p:pic>
        <p:nvPicPr>
          <p:cNvPr id="5" name="Picture 4">
            <a:extLst>
              <a:ext uri="{FF2B5EF4-FFF2-40B4-BE49-F238E27FC236}">
                <a16:creationId xmlns:a16="http://schemas.microsoft.com/office/drawing/2014/main" id="{3BA2A477-3E10-964A-B38D-B62AD32A10D2}"/>
              </a:ext>
            </a:extLst>
          </p:cNvPr>
          <p:cNvPicPr>
            <a:picLocks noChangeAspect="1"/>
          </p:cNvPicPr>
          <p:nvPr/>
        </p:nvPicPr>
        <p:blipFill>
          <a:blip r:embed="rId3"/>
          <a:stretch>
            <a:fillRect/>
          </a:stretch>
        </p:blipFill>
        <p:spPr>
          <a:xfrm>
            <a:off x="457200" y="302508"/>
            <a:ext cx="1905000" cy="1108010"/>
          </a:xfrm>
          <a:prstGeom prst="rect">
            <a:avLst/>
          </a:prstGeom>
        </p:spPr>
      </p:pic>
      <p:pic>
        <p:nvPicPr>
          <p:cNvPr id="2" name="Picture 1">
            <a:extLst>
              <a:ext uri="{FF2B5EF4-FFF2-40B4-BE49-F238E27FC236}">
                <a16:creationId xmlns:a16="http://schemas.microsoft.com/office/drawing/2014/main" id="{E25EE489-1671-4E62-B3A4-8298D34E4BB1}"/>
              </a:ext>
            </a:extLst>
          </p:cNvPr>
          <p:cNvPicPr>
            <a:picLocks noChangeAspect="1"/>
          </p:cNvPicPr>
          <p:nvPr/>
        </p:nvPicPr>
        <p:blipFill>
          <a:blip r:embed="rId4"/>
          <a:stretch>
            <a:fillRect/>
          </a:stretch>
        </p:blipFill>
        <p:spPr>
          <a:xfrm>
            <a:off x="299870" y="5938838"/>
            <a:ext cx="2748129" cy="1876425"/>
          </a:xfrm>
          <a:prstGeom prst="rect">
            <a:avLst/>
          </a:prstGeom>
        </p:spPr>
      </p:pic>
      <p:pic>
        <p:nvPicPr>
          <p:cNvPr id="4" name="Picture 3">
            <a:extLst>
              <a:ext uri="{FF2B5EF4-FFF2-40B4-BE49-F238E27FC236}">
                <a16:creationId xmlns:a16="http://schemas.microsoft.com/office/drawing/2014/main" id="{ABE8FA7D-6B99-4EA2-8271-6FDEF0ABE89F}"/>
              </a:ext>
            </a:extLst>
          </p:cNvPr>
          <p:cNvPicPr>
            <a:picLocks noChangeAspect="1"/>
          </p:cNvPicPr>
          <p:nvPr/>
        </p:nvPicPr>
        <p:blipFill>
          <a:blip r:embed="rId4"/>
          <a:stretch>
            <a:fillRect/>
          </a:stretch>
        </p:blipFill>
        <p:spPr>
          <a:xfrm>
            <a:off x="3783346" y="3767834"/>
            <a:ext cx="2617453" cy="1678355"/>
          </a:xfrm>
          <a:prstGeom prst="rect">
            <a:avLst/>
          </a:prstGeom>
        </p:spPr>
      </p:pic>
      <p:pic>
        <p:nvPicPr>
          <p:cNvPr id="7" name="Picture 6">
            <a:extLst>
              <a:ext uri="{FF2B5EF4-FFF2-40B4-BE49-F238E27FC236}">
                <a16:creationId xmlns:a16="http://schemas.microsoft.com/office/drawing/2014/main" id="{68846B93-1DB0-4EA4-98DF-F4D1CE26CA62}"/>
              </a:ext>
            </a:extLst>
          </p:cNvPr>
          <p:cNvPicPr>
            <a:picLocks noChangeAspect="1"/>
          </p:cNvPicPr>
          <p:nvPr/>
        </p:nvPicPr>
        <p:blipFill>
          <a:blip r:embed="rId5"/>
          <a:stretch>
            <a:fillRect/>
          </a:stretch>
        </p:blipFill>
        <p:spPr>
          <a:xfrm>
            <a:off x="6996112" y="1635125"/>
            <a:ext cx="2619375" cy="27082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12877800" cy="4308872"/>
          </a:xfrm>
          <a:prstGeom prst="rect">
            <a:avLst/>
          </a:prstGeom>
        </p:spPr>
        <p:txBody>
          <a:bodyPr wrap="square">
            <a:spAutoFit/>
          </a:bodyPr>
          <a:lstStyle/>
          <a:p>
            <a:pPr algn="ctr" eaLnBrk="1" hangingPunct="1"/>
            <a:r>
              <a:rPr lang="en-US" altLang="en-US" sz="1800" b="1" dirty="0">
                <a:solidFill>
                  <a:srgbClr val="C00000"/>
                </a:solidFill>
                <a:latin typeface="Times New Roman" pitchFamily="18" charset="0"/>
                <a:cs typeface="Times New Roman" pitchFamily="18" charset="0"/>
              </a:rPr>
              <a:t>References</a:t>
            </a:r>
          </a:p>
          <a:p>
            <a:pPr eaLnBrk="1" hangingPunct="1"/>
            <a:endParaRPr lang="en-US" altLang="en-US" sz="4000" b="1" dirty="0">
              <a:solidFill>
                <a:srgbClr val="C00000"/>
              </a:solidFill>
              <a:latin typeface="Times New Roman" pitchFamily="18" charset="0"/>
              <a:cs typeface="Times New Roman" pitchFamily="18" charset="0"/>
            </a:endParaRPr>
          </a:p>
          <a:p>
            <a:r>
              <a:rPr lang="en-US" dirty="0" err="1"/>
              <a:t>Kostrubala</a:t>
            </a:r>
            <a:r>
              <a:rPr lang="en-US" dirty="0"/>
              <a:t>, T. (2013). The joy of running. </a:t>
            </a:r>
            <a:r>
              <a:rPr lang="en-US" dirty="0" err="1"/>
              <a:t>Sante</a:t>
            </a:r>
            <a:r>
              <a:rPr lang="en-US" dirty="0"/>
              <a:t> Fe, NM: Ora Press.  </a:t>
            </a:r>
          </a:p>
          <a:p>
            <a:r>
              <a:rPr lang="en-US" dirty="0"/>
              <a:t>Maher, K. (2017). Stressed out? Try ‘walk and talk’ therapy for a change of pace. </a:t>
            </a:r>
            <a:r>
              <a:rPr lang="en-US" dirty="0" err="1"/>
              <a:t>MichiganLive</a:t>
            </a:r>
            <a:r>
              <a:rPr lang="en-US" dirty="0"/>
              <a:t>. Retrieved from </a:t>
            </a:r>
            <a:r>
              <a:rPr lang="en-US" u="sng" dirty="0">
                <a:hlinkClick r:id="rId2"/>
              </a:rPr>
              <a:t>http://www.mlive.com</a:t>
            </a:r>
            <a:r>
              <a:rPr lang="en-US" dirty="0"/>
              <a:t> </a:t>
            </a:r>
          </a:p>
          <a:p>
            <a:r>
              <a:rPr lang="en-US" dirty="0"/>
              <a:t>Smith, E. N. (2015). Cognitive behavioral therapy and aerobic exercise for survivors of sexual violence with posttraumatic stress disorder: A feasibility study. Journal of Traumatic Stress Disorders &amp; Treatment, 4, 2. </a:t>
            </a:r>
            <a:r>
              <a:rPr lang="en-US" u="sng" dirty="0">
                <a:hlinkClick r:id="rId3"/>
              </a:rPr>
              <a:t>https://doi.org/10.4172/2324-8947.1000136</a:t>
            </a:r>
            <a:r>
              <a:rPr lang="en-US" dirty="0"/>
              <a:t> </a:t>
            </a:r>
          </a:p>
          <a:p>
            <a:r>
              <a:rPr lang="en-US" dirty="0"/>
              <a:t>van den Berg, A. E., &amp; </a:t>
            </a:r>
            <a:r>
              <a:rPr lang="en-US" dirty="0" err="1"/>
              <a:t>Beute</a:t>
            </a:r>
            <a:r>
              <a:rPr lang="en-US" dirty="0"/>
              <a:t>, F. (2021). Walk it off! The effectiveness of walk and talk coaching in nature for individuals with burnout-and stress-related complaints. </a:t>
            </a:r>
            <a:r>
              <a:rPr lang="en-US" i="1" dirty="0"/>
              <a:t>Journal of Environmental Psychology</a:t>
            </a:r>
            <a:r>
              <a:rPr lang="en-US" dirty="0"/>
              <a:t>, </a:t>
            </a:r>
            <a:r>
              <a:rPr lang="en-US" i="1" dirty="0"/>
              <a:t>76</a:t>
            </a:r>
            <a:r>
              <a:rPr lang="en-US" dirty="0"/>
              <a:t>, 101641. </a:t>
            </a:r>
            <a:r>
              <a:rPr lang="en-US" u="sng" dirty="0">
                <a:hlinkClick r:id="rId4"/>
              </a:rPr>
              <a:t>https://doi.org/10.1016/j.jenvp.2021.101641</a:t>
            </a:r>
            <a:r>
              <a:rPr lang="en-US" dirty="0"/>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1065</TotalTime>
  <Words>814</Words>
  <Application>Microsoft Office PowerPoint</Application>
  <PresentationFormat>Custom</PresentationFormat>
  <Paragraphs>83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Default Design</vt:lpstr>
      <vt:lpstr>Walk and Talk Therapy</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College of Medicine</dc:creator>
  <cp:keywords>4x8, 3x5</cp:keywords>
  <cp:lastModifiedBy>office</cp:lastModifiedBy>
  <cp:revision>40</cp:revision>
  <dcterms:created xsi:type="dcterms:W3CDTF">2006-07-24T13:54:15Z</dcterms:created>
  <dcterms:modified xsi:type="dcterms:W3CDTF">2022-12-01T02:28:16Z</dcterms:modified>
</cp:coreProperties>
</file>