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3716000" cy="8229600"/>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911" autoAdjust="0"/>
    <p:restoredTop sz="95097" autoAdjust="0"/>
  </p:normalViewPr>
  <p:slideViewPr>
    <p:cSldViewPr>
      <p:cViewPr varScale="1">
        <p:scale>
          <a:sx n="66" d="100"/>
          <a:sy n="66" d="100"/>
        </p:scale>
        <p:origin x="704" y="32"/>
      </p:cViewPr>
      <p:guideLst>
        <p:guide orient="horz" pos="2592"/>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EEA4C4E-FC0B-4B40-84A2-695A92DA22C1}"/>
              </a:ext>
            </a:extLst>
          </p:cNvPr>
          <p:cNvSpPr>
            <a:spLocks noGrp="1" noChangeArrowheads="1"/>
          </p:cNvSpPr>
          <p:nvPr>
            <p:ph type="hdr" sz="quarter"/>
          </p:nvPr>
        </p:nvSpPr>
        <p:spPr bwMode="auto">
          <a:xfrm>
            <a:off x="0"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099" name="Rectangle 3">
            <a:extLst>
              <a:ext uri="{FF2B5EF4-FFF2-40B4-BE49-F238E27FC236}">
                <a16:creationId xmlns:a16="http://schemas.microsoft.com/office/drawing/2014/main" id="{FF832C9C-D919-48BC-8AEF-4D58A5A3E891}"/>
              </a:ext>
            </a:extLst>
          </p:cNvPr>
          <p:cNvSpPr>
            <a:spLocks noGrp="1" noChangeArrowheads="1"/>
          </p:cNvSpPr>
          <p:nvPr>
            <p:ph type="dt" idx="1"/>
          </p:nvPr>
        </p:nvSpPr>
        <p:spPr bwMode="auto">
          <a:xfrm>
            <a:off x="4143375" y="0"/>
            <a:ext cx="3170238" cy="479425"/>
          </a:xfrm>
          <a:prstGeom prst="rect">
            <a:avLst/>
          </a:prstGeom>
          <a:noFill/>
          <a:ln>
            <a:noFill/>
          </a:ln>
          <a:effectLst/>
        </p:spPr>
        <p:txBody>
          <a:bodyPr vert="horz" wrap="square" lIns="96661" tIns="48331" rIns="96661" bIns="48331" numCol="1" anchor="t" anchorCtr="0" compatLnSpc="1">
            <a:prstTxWarp prst="textNoShape">
              <a:avLst/>
            </a:prstTxWarp>
          </a:bodyPr>
          <a:lstStyle>
            <a:lvl1pPr algn="r" eaLnBrk="1" hangingPunct="1">
              <a:defRPr sz="1300">
                <a:latin typeface="Arial" charset="0"/>
              </a:defRPr>
            </a:lvl1pPr>
          </a:lstStyle>
          <a:p>
            <a:pPr>
              <a:defRPr/>
            </a:pPr>
            <a:endParaRPr lang="en-US" altLang="en-US"/>
          </a:p>
        </p:txBody>
      </p:sp>
      <p:sp>
        <p:nvSpPr>
          <p:cNvPr id="2052" name="Rectangle 4">
            <a:extLst>
              <a:ext uri="{FF2B5EF4-FFF2-40B4-BE49-F238E27FC236}">
                <a16:creationId xmlns:a16="http://schemas.microsoft.com/office/drawing/2014/main" id="{BF0B23BF-3DF3-46F4-B28A-7ADCF2340D57}"/>
              </a:ext>
            </a:extLst>
          </p:cNvPr>
          <p:cNvSpPr>
            <a:spLocks noGrp="1" noRot="1" noChangeAspect="1" noChangeArrowheads="1" noTextEdit="1"/>
          </p:cNvSpPr>
          <p:nvPr>
            <p:ph type="sldImg" idx="2"/>
          </p:nvPr>
        </p:nvSpPr>
        <p:spPr bwMode="auto">
          <a:xfrm>
            <a:off x="657225" y="720725"/>
            <a:ext cx="600075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DEBEB755-5527-4367-867A-04D78B0536BB}"/>
              </a:ext>
            </a:extLst>
          </p:cNvPr>
          <p:cNvSpPr>
            <a:spLocks noGrp="1" noChangeArrowheads="1"/>
          </p:cNvSpPr>
          <p:nvPr>
            <p:ph type="body" sz="quarter" idx="3"/>
          </p:nvPr>
        </p:nvSpPr>
        <p:spPr bwMode="auto">
          <a:xfrm>
            <a:off x="731838" y="4560888"/>
            <a:ext cx="5851525" cy="4319587"/>
          </a:xfrm>
          <a:prstGeom prst="rect">
            <a:avLst/>
          </a:prstGeom>
          <a:noFill/>
          <a:ln>
            <a:noFill/>
          </a:ln>
          <a:effectLst/>
        </p:spPr>
        <p:txBody>
          <a:bodyPr vert="horz" wrap="square" lIns="96661" tIns="48331" rIns="96661" bIns="48331"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102" name="Rectangle 6">
            <a:extLst>
              <a:ext uri="{FF2B5EF4-FFF2-40B4-BE49-F238E27FC236}">
                <a16:creationId xmlns:a16="http://schemas.microsoft.com/office/drawing/2014/main" id="{6BC09485-F05B-4459-B625-BD6FA67A1D32}"/>
              </a:ext>
            </a:extLst>
          </p:cNvPr>
          <p:cNvSpPr>
            <a:spLocks noGrp="1" noChangeArrowheads="1"/>
          </p:cNvSpPr>
          <p:nvPr>
            <p:ph type="ftr" sz="quarter" idx="4"/>
          </p:nvPr>
        </p:nvSpPr>
        <p:spPr bwMode="auto">
          <a:xfrm>
            <a:off x="0"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eaLnBrk="1" hangingPunct="1">
              <a:defRPr sz="1300">
                <a:latin typeface="Arial" charset="0"/>
              </a:defRPr>
            </a:lvl1pPr>
          </a:lstStyle>
          <a:p>
            <a:pPr>
              <a:defRPr/>
            </a:pPr>
            <a:endParaRPr lang="en-US" altLang="en-US"/>
          </a:p>
        </p:txBody>
      </p:sp>
      <p:sp>
        <p:nvSpPr>
          <p:cNvPr id="4103" name="Rectangle 7">
            <a:extLst>
              <a:ext uri="{FF2B5EF4-FFF2-40B4-BE49-F238E27FC236}">
                <a16:creationId xmlns:a16="http://schemas.microsoft.com/office/drawing/2014/main" id="{E3C4E32C-9807-4B61-ABA8-61A7D7474E57}"/>
              </a:ext>
            </a:extLst>
          </p:cNvPr>
          <p:cNvSpPr>
            <a:spLocks noGrp="1" noChangeArrowheads="1"/>
          </p:cNvSpPr>
          <p:nvPr>
            <p:ph type="sldNum" sz="quarter" idx="5"/>
          </p:nvPr>
        </p:nvSpPr>
        <p:spPr bwMode="auto">
          <a:xfrm>
            <a:off x="4143375" y="9120188"/>
            <a:ext cx="3170238" cy="479425"/>
          </a:xfrm>
          <a:prstGeom prst="rect">
            <a:avLst/>
          </a:prstGeom>
          <a:noFill/>
          <a:ln>
            <a:noFill/>
          </a:ln>
          <a:effectLst/>
        </p:spPr>
        <p:txBody>
          <a:bodyPr vert="horz" wrap="square" lIns="96661" tIns="48331" rIns="96661" bIns="48331" numCol="1" anchor="b" anchorCtr="0" compatLnSpc="1">
            <a:prstTxWarp prst="textNoShape">
              <a:avLst/>
            </a:prstTxWarp>
          </a:bodyPr>
          <a:lstStyle>
            <a:lvl1pPr algn="r" eaLnBrk="1" hangingPunct="1">
              <a:defRPr sz="1300" smtClean="0"/>
            </a:lvl1pPr>
          </a:lstStyle>
          <a:p>
            <a:pPr>
              <a:defRPr/>
            </a:pPr>
            <a:fld id="{4EAF95F9-1D72-4B58-B8A1-C8395409B0F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20F17CC8-3F79-4B4D-BF57-6C799E8116F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16A09AA-4CD5-4F13-93E3-052260DEA19A}" type="slidenum">
              <a:rPr lang="en-US" altLang="en-US" sz="1300"/>
              <a:pPr>
                <a:spcBef>
                  <a:spcPct val="0"/>
                </a:spcBef>
              </a:pPr>
              <a:t>1</a:t>
            </a:fld>
            <a:endParaRPr lang="en-US" altLang="en-US" sz="1300"/>
          </a:p>
        </p:txBody>
      </p:sp>
      <p:sp>
        <p:nvSpPr>
          <p:cNvPr id="4099" name="Rectangle 2">
            <a:extLst>
              <a:ext uri="{FF2B5EF4-FFF2-40B4-BE49-F238E27FC236}">
                <a16:creationId xmlns:a16="http://schemas.microsoft.com/office/drawing/2014/main" id="{36D0E35A-A264-4BE7-94A9-2745EF0A3274}"/>
              </a:ext>
            </a:extLst>
          </p:cNvPr>
          <p:cNvSpPr>
            <a:spLocks noGrp="1" noRot="1" noChangeAspect="1" noChangeArrowheads="1" noTextEdit="1"/>
          </p:cNvSpPr>
          <p:nvPr>
            <p:ph type="sldImg"/>
          </p:nvPr>
        </p:nvSpPr>
        <p:spPr>
          <a:xfrm>
            <a:off x="655638" y="719138"/>
            <a:ext cx="6007100" cy="3603625"/>
          </a:xfrm>
          <a:ln/>
        </p:spPr>
      </p:sp>
      <p:sp>
        <p:nvSpPr>
          <p:cNvPr id="4100" name="Rectangle 3">
            <a:extLst>
              <a:ext uri="{FF2B5EF4-FFF2-40B4-BE49-F238E27FC236}">
                <a16:creationId xmlns:a16="http://schemas.microsoft.com/office/drawing/2014/main" id="{AB9B3E6F-2466-4820-B835-2D8B38BC6345}"/>
              </a:ext>
            </a:extLst>
          </p:cNvPr>
          <p:cNvSpPr>
            <a:spLocks noGrp="1" noChangeArrowheads="1"/>
          </p:cNvSpPr>
          <p:nvPr>
            <p:ph type="body" idx="1"/>
          </p:nvPr>
        </p:nvSpPr>
        <p:spPr>
          <a:xfrm>
            <a:off x="731838" y="4562475"/>
            <a:ext cx="5851525" cy="431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Title sections should be:  </a:t>
            </a:r>
            <a:r>
              <a:rPr lang="en-US" altLang="en-US" b="1" dirty="0">
                <a:latin typeface="Arial" panose="020B0604020202020204" pitchFamily="34" charset="0"/>
              </a:rPr>
              <a:t>Abstract, Overview </a:t>
            </a:r>
            <a:r>
              <a:rPr lang="en-US" altLang="en-US" dirty="0">
                <a:latin typeface="Arial" panose="020B0604020202020204" pitchFamily="34" charset="0"/>
              </a:rPr>
              <a:t>(definition of the therapy modality, main points or guides), </a:t>
            </a:r>
            <a:r>
              <a:rPr lang="en-US" altLang="en-US" b="1" dirty="0">
                <a:latin typeface="Arial" panose="020B0604020202020204" pitchFamily="34" charset="0"/>
              </a:rPr>
              <a:t>Background</a:t>
            </a:r>
            <a:r>
              <a:rPr lang="en-US" altLang="en-US" dirty="0">
                <a:latin typeface="Arial" panose="020B0604020202020204" pitchFamily="34" charset="0"/>
              </a:rPr>
              <a:t> (background of therapy modality, theories, developers), </a:t>
            </a:r>
            <a:r>
              <a:rPr lang="en-US" altLang="en-US" b="1" dirty="0">
                <a:latin typeface="Arial" panose="020B0604020202020204" pitchFamily="34" charset="0"/>
              </a:rPr>
              <a:t>Evidence </a:t>
            </a:r>
            <a:r>
              <a:rPr lang="en-US" altLang="en-US" dirty="0">
                <a:latin typeface="Arial" panose="020B0604020202020204" pitchFamily="34" charset="0"/>
              </a:rPr>
              <a:t>(EBP for use), </a:t>
            </a:r>
            <a:r>
              <a:rPr lang="en-US" altLang="en-US" b="1" dirty="0">
                <a:latin typeface="Arial" panose="020B0604020202020204" pitchFamily="34" charset="0"/>
              </a:rPr>
              <a:t>Populations, Current Trends, Tx Guidelines/ Recommendations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0" y="2555875"/>
            <a:ext cx="11658600" cy="1765300"/>
          </a:xfrm>
        </p:spPr>
        <p:txBody>
          <a:bodyPr/>
          <a:lstStyle/>
          <a:p>
            <a:r>
              <a:rPr lang="en-US"/>
              <a:t>Click to edit Master title style</a:t>
            </a:r>
          </a:p>
        </p:txBody>
      </p:sp>
      <p:sp>
        <p:nvSpPr>
          <p:cNvPr id="3" name="Subtitle 2"/>
          <p:cNvSpPr>
            <a:spLocks noGrp="1"/>
          </p:cNvSpPr>
          <p:nvPr>
            <p:ph type="subTitle" idx="1"/>
          </p:nvPr>
        </p:nvSpPr>
        <p:spPr>
          <a:xfrm>
            <a:off x="2057400" y="4664075"/>
            <a:ext cx="9601200" cy="21018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335AE5C1-DD12-443F-AC75-4EB095F35C1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96B793E-35E1-4C35-A174-1190E6181DE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A6E1BE7-A930-4B6C-891F-BDBCF37DC324}"/>
              </a:ext>
            </a:extLst>
          </p:cNvPr>
          <p:cNvSpPr>
            <a:spLocks noGrp="1" noChangeArrowheads="1"/>
          </p:cNvSpPr>
          <p:nvPr>
            <p:ph type="sldNum" sz="quarter" idx="12"/>
          </p:nvPr>
        </p:nvSpPr>
        <p:spPr>
          <a:ln/>
        </p:spPr>
        <p:txBody>
          <a:bodyPr/>
          <a:lstStyle>
            <a:lvl1pPr>
              <a:defRPr/>
            </a:lvl1pPr>
          </a:lstStyle>
          <a:p>
            <a:pPr>
              <a:defRPr/>
            </a:pPr>
            <a:fld id="{EAABC098-10FE-4B3C-998A-2C17A2B44ACC}" type="slidenum">
              <a:rPr lang="en-US" altLang="en-US"/>
              <a:pPr>
                <a:defRPr/>
              </a:pPr>
              <a:t>‹#›</a:t>
            </a:fld>
            <a:endParaRPr lang="en-US" altLang="en-US"/>
          </a:p>
        </p:txBody>
      </p:sp>
    </p:spTree>
    <p:extLst>
      <p:ext uri="{BB962C8B-B14F-4D97-AF65-F5344CB8AC3E}">
        <p14:creationId xmlns:p14="http://schemas.microsoft.com/office/powerpoint/2010/main" val="262464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1A6E95-F214-4163-A08D-B38584C07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E8A9DB3-B382-40ED-A616-0805E33F12D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BB7B204-83B1-4B69-B398-CD4E9CE3B4BD}"/>
              </a:ext>
            </a:extLst>
          </p:cNvPr>
          <p:cNvSpPr>
            <a:spLocks noGrp="1" noChangeArrowheads="1"/>
          </p:cNvSpPr>
          <p:nvPr>
            <p:ph type="sldNum" sz="quarter" idx="12"/>
          </p:nvPr>
        </p:nvSpPr>
        <p:spPr>
          <a:ln/>
        </p:spPr>
        <p:txBody>
          <a:bodyPr/>
          <a:lstStyle>
            <a:lvl1pPr>
              <a:defRPr/>
            </a:lvl1pPr>
          </a:lstStyle>
          <a:p>
            <a:pPr>
              <a:defRPr/>
            </a:pPr>
            <a:fld id="{8F27DF50-7202-4AE1-AF4C-CD7E88E3F6B1}" type="slidenum">
              <a:rPr lang="en-US" altLang="en-US"/>
              <a:pPr>
                <a:defRPr/>
              </a:pPr>
              <a:t>‹#›</a:t>
            </a:fld>
            <a:endParaRPr lang="en-US" altLang="en-US"/>
          </a:p>
        </p:txBody>
      </p:sp>
    </p:spTree>
    <p:extLst>
      <p:ext uri="{BB962C8B-B14F-4D97-AF65-F5344CB8AC3E}">
        <p14:creationId xmlns:p14="http://schemas.microsoft.com/office/powerpoint/2010/main" val="106432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0" y="328613"/>
            <a:ext cx="3086100" cy="7023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28613"/>
            <a:ext cx="9105900" cy="7023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3D8-E42E-42BA-9573-35AC1C5BF2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69BE5CB-249A-46F3-9370-920CC5419D2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72E568EE-CED9-45D0-A9EF-395ED82A8FA9}"/>
              </a:ext>
            </a:extLst>
          </p:cNvPr>
          <p:cNvSpPr>
            <a:spLocks noGrp="1" noChangeArrowheads="1"/>
          </p:cNvSpPr>
          <p:nvPr>
            <p:ph type="sldNum" sz="quarter" idx="12"/>
          </p:nvPr>
        </p:nvSpPr>
        <p:spPr>
          <a:ln/>
        </p:spPr>
        <p:txBody>
          <a:bodyPr/>
          <a:lstStyle>
            <a:lvl1pPr>
              <a:defRPr/>
            </a:lvl1pPr>
          </a:lstStyle>
          <a:p>
            <a:pPr>
              <a:defRPr/>
            </a:pPr>
            <a:fld id="{65120E31-B334-405C-B01E-9EE25AACF289}" type="slidenum">
              <a:rPr lang="en-US" altLang="en-US"/>
              <a:pPr>
                <a:defRPr/>
              </a:pPr>
              <a:t>‹#›</a:t>
            </a:fld>
            <a:endParaRPr lang="en-US" altLang="en-US"/>
          </a:p>
        </p:txBody>
      </p:sp>
    </p:spTree>
    <p:extLst>
      <p:ext uri="{BB962C8B-B14F-4D97-AF65-F5344CB8AC3E}">
        <p14:creationId xmlns:p14="http://schemas.microsoft.com/office/powerpoint/2010/main" val="342865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753D3CF-43F6-4C4F-8834-E35BF6A3F3D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1143DCC-16FF-4845-9173-C5670CE6CDE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F0A8712-B968-4B6A-AD5E-8D0E40C66CD3}"/>
              </a:ext>
            </a:extLst>
          </p:cNvPr>
          <p:cNvSpPr>
            <a:spLocks noGrp="1" noChangeArrowheads="1"/>
          </p:cNvSpPr>
          <p:nvPr>
            <p:ph type="sldNum" sz="quarter" idx="12"/>
          </p:nvPr>
        </p:nvSpPr>
        <p:spPr>
          <a:ln/>
        </p:spPr>
        <p:txBody>
          <a:bodyPr/>
          <a:lstStyle>
            <a:lvl1pPr>
              <a:defRPr/>
            </a:lvl1pPr>
          </a:lstStyle>
          <a:p>
            <a:pPr>
              <a:defRPr/>
            </a:pPr>
            <a:fld id="{4291CA24-BB68-4294-B988-DB4CD0D3758E}" type="slidenum">
              <a:rPr lang="en-US" altLang="en-US"/>
              <a:pPr>
                <a:defRPr/>
              </a:pPr>
              <a:t>‹#›</a:t>
            </a:fld>
            <a:endParaRPr lang="en-US" altLang="en-US"/>
          </a:p>
        </p:txBody>
      </p:sp>
    </p:spTree>
    <p:extLst>
      <p:ext uri="{BB962C8B-B14F-4D97-AF65-F5344CB8AC3E}">
        <p14:creationId xmlns:p14="http://schemas.microsoft.com/office/powerpoint/2010/main" val="3527945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4263" y="5287963"/>
            <a:ext cx="11658600" cy="16351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084263" y="3487738"/>
            <a:ext cx="11658600" cy="180022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A4BB8E03-2636-4089-AA27-713944F92AD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A3DE9B5B-14A2-4722-B79D-8949B3F828C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31256A2-8AB2-46FF-906C-B3BCD9594252}"/>
              </a:ext>
            </a:extLst>
          </p:cNvPr>
          <p:cNvSpPr>
            <a:spLocks noGrp="1" noChangeArrowheads="1"/>
          </p:cNvSpPr>
          <p:nvPr>
            <p:ph type="sldNum" sz="quarter" idx="12"/>
          </p:nvPr>
        </p:nvSpPr>
        <p:spPr>
          <a:ln/>
        </p:spPr>
        <p:txBody>
          <a:bodyPr/>
          <a:lstStyle>
            <a:lvl1pPr>
              <a:defRPr/>
            </a:lvl1pPr>
          </a:lstStyle>
          <a:p>
            <a:pPr>
              <a:defRPr/>
            </a:pPr>
            <a:fld id="{6CED7D4B-0D20-41FD-B50D-FAA890F3F10C}" type="slidenum">
              <a:rPr lang="en-US" altLang="en-US"/>
              <a:pPr>
                <a:defRPr/>
              </a:pPr>
              <a:t>‹#›</a:t>
            </a:fld>
            <a:endParaRPr lang="en-US" altLang="en-US"/>
          </a:p>
        </p:txBody>
      </p:sp>
    </p:spTree>
    <p:extLst>
      <p:ext uri="{BB962C8B-B14F-4D97-AF65-F5344CB8AC3E}">
        <p14:creationId xmlns:p14="http://schemas.microsoft.com/office/powerpoint/2010/main" val="9229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934200" y="1919288"/>
            <a:ext cx="6096000" cy="5432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D2DDE028-474C-4D9F-BB1E-A3ED8B20658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6B7A45D-A93F-4DB5-92C5-46421707AF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DCDF21D-1049-4522-BD8E-D0723287EFCA}"/>
              </a:ext>
            </a:extLst>
          </p:cNvPr>
          <p:cNvSpPr>
            <a:spLocks noGrp="1" noChangeArrowheads="1"/>
          </p:cNvSpPr>
          <p:nvPr>
            <p:ph type="sldNum" sz="quarter" idx="12"/>
          </p:nvPr>
        </p:nvSpPr>
        <p:spPr>
          <a:ln/>
        </p:spPr>
        <p:txBody>
          <a:bodyPr/>
          <a:lstStyle>
            <a:lvl1pPr>
              <a:defRPr/>
            </a:lvl1pPr>
          </a:lstStyle>
          <a:p>
            <a:pPr>
              <a:defRPr/>
            </a:pPr>
            <a:fld id="{6E8BB539-7EB7-4DCF-806F-C45A4DF537EF}" type="slidenum">
              <a:rPr lang="en-US" altLang="en-US"/>
              <a:pPr>
                <a:defRPr/>
              </a:pPr>
              <a:t>‹#›</a:t>
            </a:fld>
            <a:endParaRPr lang="en-US" altLang="en-US"/>
          </a:p>
        </p:txBody>
      </p:sp>
    </p:spTree>
    <p:extLst>
      <p:ext uri="{BB962C8B-B14F-4D97-AF65-F5344CB8AC3E}">
        <p14:creationId xmlns:p14="http://schemas.microsoft.com/office/powerpoint/2010/main" val="70196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30200"/>
            <a:ext cx="1234440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841500"/>
            <a:ext cx="6061075"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09850"/>
            <a:ext cx="6061075"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967538" y="1841500"/>
            <a:ext cx="6062662" cy="768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967538" y="2609850"/>
            <a:ext cx="6062662" cy="4741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741B1AA-3757-49AF-9836-A62B82DB2C1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A80AC88-7D3E-4080-8CA4-A262F264106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4C354585-D084-4724-B2A4-77DD4170A5C5}"/>
              </a:ext>
            </a:extLst>
          </p:cNvPr>
          <p:cNvSpPr>
            <a:spLocks noGrp="1" noChangeArrowheads="1"/>
          </p:cNvSpPr>
          <p:nvPr>
            <p:ph type="sldNum" sz="quarter" idx="12"/>
          </p:nvPr>
        </p:nvSpPr>
        <p:spPr>
          <a:ln/>
        </p:spPr>
        <p:txBody>
          <a:bodyPr/>
          <a:lstStyle>
            <a:lvl1pPr>
              <a:defRPr/>
            </a:lvl1pPr>
          </a:lstStyle>
          <a:p>
            <a:pPr>
              <a:defRPr/>
            </a:pPr>
            <a:fld id="{1184B743-825F-4617-A057-F7FFD4C639DD}" type="slidenum">
              <a:rPr lang="en-US" altLang="en-US"/>
              <a:pPr>
                <a:defRPr/>
              </a:pPr>
              <a:t>‹#›</a:t>
            </a:fld>
            <a:endParaRPr lang="en-US" altLang="en-US"/>
          </a:p>
        </p:txBody>
      </p:sp>
    </p:spTree>
    <p:extLst>
      <p:ext uri="{BB962C8B-B14F-4D97-AF65-F5344CB8AC3E}">
        <p14:creationId xmlns:p14="http://schemas.microsoft.com/office/powerpoint/2010/main" val="86615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55CDA56-971C-45AA-9FB8-57A9D8DA1B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74F86E60-EB3C-4B84-80EA-8843D5C19BE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AD1CBEBB-A199-4D57-BF7E-81DD6E6DEE2B}"/>
              </a:ext>
            </a:extLst>
          </p:cNvPr>
          <p:cNvSpPr>
            <a:spLocks noGrp="1" noChangeArrowheads="1"/>
          </p:cNvSpPr>
          <p:nvPr>
            <p:ph type="sldNum" sz="quarter" idx="12"/>
          </p:nvPr>
        </p:nvSpPr>
        <p:spPr>
          <a:ln/>
        </p:spPr>
        <p:txBody>
          <a:bodyPr/>
          <a:lstStyle>
            <a:lvl1pPr>
              <a:defRPr/>
            </a:lvl1pPr>
          </a:lstStyle>
          <a:p>
            <a:pPr>
              <a:defRPr/>
            </a:pPr>
            <a:fld id="{0E702F05-80AB-4531-ACBA-CC2C11687531}" type="slidenum">
              <a:rPr lang="en-US" altLang="en-US"/>
              <a:pPr>
                <a:defRPr/>
              </a:pPr>
              <a:t>‹#›</a:t>
            </a:fld>
            <a:endParaRPr lang="en-US" altLang="en-US"/>
          </a:p>
        </p:txBody>
      </p:sp>
    </p:spTree>
    <p:extLst>
      <p:ext uri="{BB962C8B-B14F-4D97-AF65-F5344CB8AC3E}">
        <p14:creationId xmlns:p14="http://schemas.microsoft.com/office/powerpoint/2010/main" val="266209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BE40114-E2BB-4100-8E0A-1767731FB79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69150388-AC57-452A-B2D4-0EEC97451DB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48CE551-D7E4-4D70-A639-4B624D002B73}"/>
              </a:ext>
            </a:extLst>
          </p:cNvPr>
          <p:cNvSpPr>
            <a:spLocks noGrp="1" noChangeArrowheads="1"/>
          </p:cNvSpPr>
          <p:nvPr>
            <p:ph type="sldNum" sz="quarter" idx="12"/>
          </p:nvPr>
        </p:nvSpPr>
        <p:spPr>
          <a:ln/>
        </p:spPr>
        <p:txBody>
          <a:bodyPr/>
          <a:lstStyle>
            <a:lvl1pPr>
              <a:defRPr/>
            </a:lvl1pPr>
          </a:lstStyle>
          <a:p>
            <a:pPr>
              <a:defRPr/>
            </a:pPr>
            <a:fld id="{DE08FFA5-6353-476F-B872-A5004FD6A254}" type="slidenum">
              <a:rPr lang="en-US" altLang="en-US"/>
              <a:pPr>
                <a:defRPr/>
              </a:pPr>
              <a:t>‹#›</a:t>
            </a:fld>
            <a:endParaRPr lang="en-US" altLang="en-US"/>
          </a:p>
        </p:txBody>
      </p:sp>
    </p:spTree>
    <p:extLst>
      <p:ext uri="{BB962C8B-B14F-4D97-AF65-F5344CB8AC3E}">
        <p14:creationId xmlns:p14="http://schemas.microsoft.com/office/powerpoint/2010/main" val="1578885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27025"/>
            <a:ext cx="4513263" cy="1395413"/>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5362575" y="327025"/>
            <a:ext cx="7667625" cy="70246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1722438"/>
            <a:ext cx="4513263" cy="56292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BDC26D1-58C3-49E1-86AD-068706C22B2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AF09485C-A0C1-42BE-93B7-48302577988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653319E-1A0C-4254-990B-58DDA591FC54}"/>
              </a:ext>
            </a:extLst>
          </p:cNvPr>
          <p:cNvSpPr>
            <a:spLocks noGrp="1" noChangeArrowheads="1"/>
          </p:cNvSpPr>
          <p:nvPr>
            <p:ph type="sldNum" sz="quarter" idx="12"/>
          </p:nvPr>
        </p:nvSpPr>
        <p:spPr>
          <a:ln/>
        </p:spPr>
        <p:txBody>
          <a:bodyPr/>
          <a:lstStyle>
            <a:lvl1pPr>
              <a:defRPr/>
            </a:lvl1pPr>
          </a:lstStyle>
          <a:p>
            <a:pPr>
              <a:defRPr/>
            </a:pPr>
            <a:fld id="{1A89E9A9-E39E-4B1C-B655-B6383FBB2726}" type="slidenum">
              <a:rPr lang="en-US" altLang="en-US"/>
              <a:pPr>
                <a:defRPr/>
              </a:pPr>
              <a:t>‹#›</a:t>
            </a:fld>
            <a:endParaRPr lang="en-US" altLang="en-US"/>
          </a:p>
        </p:txBody>
      </p:sp>
    </p:spTree>
    <p:extLst>
      <p:ext uri="{BB962C8B-B14F-4D97-AF65-F5344CB8AC3E}">
        <p14:creationId xmlns:p14="http://schemas.microsoft.com/office/powerpoint/2010/main" val="3321526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9225" y="5761038"/>
            <a:ext cx="8229600" cy="679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689225" y="735013"/>
            <a:ext cx="8229600" cy="49387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689225" y="6440488"/>
            <a:ext cx="8229600" cy="9667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C9620EB-C22E-4A02-A764-3E3D9FE77A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E1C387A-DD26-48F8-8F3B-3644C5F33AE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3BF3070-43CF-49C4-853C-5751C236C6DF}"/>
              </a:ext>
            </a:extLst>
          </p:cNvPr>
          <p:cNvSpPr>
            <a:spLocks noGrp="1" noChangeArrowheads="1"/>
          </p:cNvSpPr>
          <p:nvPr>
            <p:ph type="sldNum" sz="quarter" idx="12"/>
          </p:nvPr>
        </p:nvSpPr>
        <p:spPr>
          <a:ln/>
        </p:spPr>
        <p:txBody>
          <a:bodyPr/>
          <a:lstStyle>
            <a:lvl1pPr>
              <a:defRPr/>
            </a:lvl1pPr>
          </a:lstStyle>
          <a:p>
            <a:pPr>
              <a:defRPr/>
            </a:pPr>
            <a:fld id="{785E86BD-3E34-4D30-9E29-2F67BF85FF2A}" type="slidenum">
              <a:rPr lang="en-US" altLang="en-US"/>
              <a:pPr>
                <a:defRPr/>
              </a:pPr>
              <a:t>‹#›</a:t>
            </a:fld>
            <a:endParaRPr lang="en-US" altLang="en-US"/>
          </a:p>
        </p:txBody>
      </p:sp>
    </p:spTree>
    <p:extLst>
      <p:ext uri="{BB962C8B-B14F-4D97-AF65-F5344CB8AC3E}">
        <p14:creationId xmlns:p14="http://schemas.microsoft.com/office/powerpoint/2010/main" val="3365292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50B9F11-8A79-4B9F-83DA-20EE9816A60E}"/>
              </a:ext>
            </a:extLst>
          </p:cNvPr>
          <p:cNvSpPr>
            <a:spLocks noGrp="1" noChangeArrowheads="1"/>
          </p:cNvSpPr>
          <p:nvPr>
            <p:ph type="title"/>
          </p:nvPr>
        </p:nvSpPr>
        <p:spPr bwMode="auto">
          <a:xfrm>
            <a:off x="685800" y="328613"/>
            <a:ext cx="12344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EEE8BC8-0692-4784-926B-C59D38B466D2}"/>
              </a:ext>
            </a:extLst>
          </p:cNvPr>
          <p:cNvSpPr>
            <a:spLocks noGrp="1" noChangeArrowheads="1"/>
          </p:cNvSpPr>
          <p:nvPr>
            <p:ph type="body" idx="1"/>
          </p:nvPr>
        </p:nvSpPr>
        <p:spPr bwMode="auto">
          <a:xfrm>
            <a:off x="685800" y="1919288"/>
            <a:ext cx="123444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25392" tIns="62696" rIns="125392" bIns="6269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23E2B3-B3DD-4A70-987A-8C24AC0DF0F0}"/>
              </a:ext>
            </a:extLst>
          </p:cNvPr>
          <p:cNvSpPr>
            <a:spLocks noGrp="1" noChangeArrowheads="1"/>
          </p:cNvSpPr>
          <p:nvPr>
            <p:ph type="dt" sz="half" idx="2"/>
          </p:nvPr>
        </p:nvSpPr>
        <p:spPr bwMode="auto">
          <a:xfrm>
            <a:off x="685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eaLnBrk="1" hangingPunct="1">
              <a:defRPr sz="1900">
                <a:latin typeface="Arial" charset="0"/>
              </a:defRPr>
            </a:lvl1pPr>
          </a:lstStyle>
          <a:p>
            <a:pPr>
              <a:defRPr/>
            </a:pPr>
            <a:endParaRPr lang="en-US" altLang="en-US"/>
          </a:p>
        </p:txBody>
      </p:sp>
      <p:sp>
        <p:nvSpPr>
          <p:cNvPr id="1029" name="Rectangle 5">
            <a:extLst>
              <a:ext uri="{FF2B5EF4-FFF2-40B4-BE49-F238E27FC236}">
                <a16:creationId xmlns:a16="http://schemas.microsoft.com/office/drawing/2014/main" id="{E4B59E6A-F9B2-4147-9EE7-5911DA16C2A2}"/>
              </a:ext>
            </a:extLst>
          </p:cNvPr>
          <p:cNvSpPr>
            <a:spLocks noGrp="1" noChangeArrowheads="1"/>
          </p:cNvSpPr>
          <p:nvPr>
            <p:ph type="ftr" sz="quarter" idx="3"/>
          </p:nvPr>
        </p:nvSpPr>
        <p:spPr bwMode="auto">
          <a:xfrm>
            <a:off x="4686300" y="7494588"/>
            <a:ext cx="4343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ctr" eaLnBrk="1" hangingPunct="1">
              <a:defRPr sz="1900">
                <a:latin typeface="Arial" charset="0"/>
              </a:defRPr>
            </a:lvl1pPr>
          </a:lstStyle>
          <a:p>
            <a:pPr>
              <a:defRPr/>
            </a:pPr>
            <a:endParaRPr lang="en-US" altLang="en-US"/>
          </a:p>
        </p:txBody>
      </p:sp>
      <p:sp>
        <p:nvSpPr>
          <p:cNvPr id="1030" name="Rectangle 6">
            <a:extLst>
              <a:ext uri="{FF2B5EF4-FFF2-40B4-BE49-F238E27FC236}">
                <a16:creationId xmlns:a16="http://schemas.microsoft.com/office/drawing/2014/main" id="{1D8F064D-6AA3-42A2-B83E-05CE9B3440C2}"/>
              </a:ext>
            </a:extLst>
          </p:cNvPr>
          <p:cNvSpPr>
            <a:spLocks noGrp="1" noChangeArrowheads="1"/>
          </p:cNvSpPr>
          <p:nvPr>
            <p:ph type="sldNum" sz="quarter" idx="4"/>
          </p:nvPr>
        </p:nvSpPr>
        <p:spPr bwMode="auto">
          <a:xfrm>
            <a:off x="9829800" y="7494588"/>
            <a:ext cx="3200400" cy="571500"/>
          </a:xfrm>
          <a:prstGeom prst="rect">
            <a:avLst/>
          </a:prstGeom>
          <a:noFill/>
          <a:ln>
            <a:noFill/>
          </a:ln>
          <a:effectLst/>
        </p:spPr>
        <p:txBody>
          <a:bodyPr vert="horz" wrap="square" lIns="125392" tIns="62696" rIns="125392" bIns="62696" numCol="1" anchor="t" anchorCtr="0" compatLnSpc="1">
            <a:prstTxWarp prst="textNoShape">
              <a:avLst/>
            </a:prstTxWarp>
          </a:bodyPr>
          <a:lstStyle>
            <a:lvl1pPr algn="r" eaLnBrk="1" hangingPunct="1">
              <a:defRPr sz="1900" smtClean="0"/>
            </a:lvl1pPr>
          </a:lstStyle>
          <a:p>
            <a:pPr>
              <a:defRPr/>
            </a:pPr>
            <a:fld id="{A9D793E7-4773-4B30-8ED9-9726AB29EA1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54125" rtl="0" eaLnBrk="0" fontAlgn="base" hangingPunct="0">
        <a:spcBef>
          <a:spcPct val="0"/>
        </a:spcBef>
        <a:spcAft>
          <a:spcPct val="0"/>
        </a:spcAft>
        <a:defRPr sz="6100">
          <a:solidFill>
            <a:schemeClr val="tx2"/>
          </a:solidFill>
          <a:latin typeface="+mj-lt"/>
          <a:ea typeface="+mj-ea"/>
          <a:cs typeface="+mj-cs"/>
        </a:defRPr>
      </a:lvl1pPr>
      <a:lvl2pPr algn="ctr" defTabSz="1254125" rtl="0" eaLnBrk="0" fontAlgn="base" hangingPunct="0">
        <a:spcBef>
          <a:spcPct val="0"/>
        </a:spcBef>
        <a:spcAft>
          <a:spcPct val="0"/>
        </a:spcAft>
        <a:defRPr sz="6100">
          <a:solidFill>
            <a:schemeClr val="tx2"/>
          </a:solidFill>
          <a:latin typeface="Arial" charset="0"/>
        </a:defRPr>
      </a:lvl2pPr>
      <a:lvl3pPr algn="ctr" defTabSz="1254125" rtl="0" eaLnBrk="0" fontAlgn="base" hangingPunct="0">
        <a:spcBef>
          <a:spcPct val="0"/>
        </a:spcBef>
        <a:spcAft>
          <a:spcPct val="0"/>
        </a:spcAft>
        <a:defRPr sz="6100">
          <a:solidFill>
            <a:schemeClr val="tx2"/>
          </a:solidFill>
          <a:latin typeface="Arial" charset="0"/>
        </a:defRPr>
      </a:lvl3pPr>
      <a:lvl4pPr algn="ctr" defTabSz="1254125" rtl="0" eaLnBrk="0" fontAlgn="base" hangingPunct="0">
        <a:spcBef>
          <a:spcPct val="0"/>
        </a:spcBef>
        <a:spcAft>
          <a:spcPct val="0"/>
        </a:spcAft>
        <a:defRPr sz="6100">
          <a:solidFill>
            <a:schemeClr val="tx2"/>
          </a:solidFill>
          <a:latin typeface="Arial" charset="0"/>
        </a:defRPr>
      </a:lvl4pPr>
      <a:lvl5pPr algn="ctr" defTabSz="1254125" rtl="0" eaLnBrk="0" fontAlgn="base" hangingPunct="0">
        <a:spcBef>
          <a:spcPct val="0"/>
        </a:spcBef>
        <a:spcAft>
          <a:spcPct val="0"/>
        </a:spcAft>
        <a:defRPr sz="6100">
          <a:solidFill>
            <a:schemeClr val="tx2"/>
          </a:solidFill>
          <a:latin typeface="Arial" charset="0"/>
        </a:defRPr>
      </a:lvl5pPr>
      <a:lvl6pPr marL="457200" algn="ctr" defTabSz="1254125" rtl="0" fontAlgn="base">
        <a:spcBef>
          <a:spcPct val="0"/>
        </a:spcBef>
        <a:spcAft>
          <a:spcPct val="0"/>
        </a:spcAft>
        <a:defRPr sz="6100">
          <a:solidFill>
            <a:schemeClr val="tx2"/>
          </a:solidFill>
          <a:latin typeface="Arial" charset="0"/>
        </a:defRPr>
      </a:lvl6pPr>
      <a:lvl7pPr marL="914400" algn="ctr" defTabSz="1254125" rtl="0" fontAlgn="base">
        <a:spcBef>
          <a:spcPct val="0"/>
        </a:spcBef>
        <a:spcAft>
          <a:spcPct val="0"/>
        </a:spcAft>
        <a:defRPr sz="6100">
          <a:solidFill>
            <a:schemeClr val="tx2"/>
          </a:solidFill>
          <a:latin typeface="Arial" charset="0"/>
        </a:defRPr>
      </a:lvl7pPr>
      <a:lvl8pPr marL="1371600" algn="ctr" defTabSz="1254125" rtl="0" fontAlgn="base">
        <a:spcBef>
          <a:spcPct val="0"/>
        </a:spcBef>
        <a:spcAft>
          <a:spcPct val="0"/>
        </a:spcAft>
        <a:defRPr sz="6100">
          <a:solidFill>
            <a:schemeClr val="tx2"/>
          </a:solidFill>
          <a:latin typeface="Arial" charset="0"/>
        </a:defRPr>
      </a:lvl8pPr>
      <a:lvl9pPr marL="1828800" algn="ctr" defTabSz="1254125" rtl="0" fontAlgn="base">
        <a:spcBef>
          <a:spcPct val="0"/>
        </a:spcBef>
        <a:spcAft>
          <a:spcPct val="0"/>
        </a:spcAft>
        <a:defRPr sz="6100">
          <a:solidFill>
            <a:schemeClr val="tx2"/>
          </a:solidFill>
          <a:latin typeface="Arial" charset="0"/>
        </a:defRPr>
      </a:lvl9pPr>
    </p:titleStyle>
    <p:bodyStyle>
      <a:lvl1pPr marL="469900" indent="-469900" algn="l" defTabSz="1254125" rtl="0" eaLnBrk="0" fontAlgn="base" hangingPunct="0">
        <a:spcBef>
          <a:spcPct val="20000"/>
        </a:spcBef>
        <a:spcAft>
          <a:spcPct val="0"/>
        </a:spcAft>
        <a:buChar char="•"/>
        <a:defRPr sz="4400">
          <a:solidFill>
            <a:schemeClr val="tx1"/>
          </a:solidFill>
          <a:latin typeface="+mn-lt"/>
          <a:ea typeface="+mn-ea"/>
          <a:cs typeface="+mn-cs"/>
        </a:defRPr>
      </a:lvl1pPr>
      <a:lvl2pPr marL="1019175" indent="-392113" algn="l" defTabSz="1254125" rtl="0" eaLnBrk="0" fontAlgn="base" hangingPunct="0">
        <a:spcBef>
          <a:spcPct val="20000"/>
        </a:spcBef>
        <a:spcAft>
          <a:spcPct val="0"/>
        </a:spcAft>
        <a:buChar char="–"/>
        <a:defRPr sz="3800">
          <a:solidFill>
            <a:schemeClr val="tx1"/>
          </a:solidFill>
          <a:latin typeface="+mn-lt"/>
        </a:defRPr>
      </a:lvl2pPr>
      <a:lvl3pPr marL="1566863" indent="-312738" algn="l" defTabSz="1254125" rtl="0" eaLnBrk="0" fontAlgn="base" hangingPunct="0">
        <a:spcBef>
          <a:spcPct val="20000"/>
        </a:spcBef>
        <a:spcAft>
          <a:spcPct val="0"/>
        </a:spcAft>
        <a:buChar char="•"/>
        <a:defRPr sz="3300">
          <a:solidFill>
            <a:schemeClr val="tx1"/>
          </a:solidFill>
          <a:latin typeface="+mn-lt"/>
        </a:defRPr>
      </a:lvl3pPr>
      <a:lvl4pPr marL="2193925" indent="-312738" algn="l" defTabSz="1254125" rtl="0" eaLnBrk="0" fontAlgn="base" hangingPunct="0">
        <a:spcBef>
          <a:spcPct val="20000"/>
        </a:spcBef>
        <a:spcAft>
          <a:spcPct val="0"/>
        </a:spcAft>
        <a:buChar char="–"/>
        <a:defRPr sz="2700">
          <a:solidFill>
            <a:schemeClr val="tx1"/>
          </a:solidFill>
          <a:latin typeface="+mn-lt"/>
        </a:defRPr>
      </a:lvl4pPr>
      <a:lvl5pPr marL="2820988" indent="-312738" algn="l" defTabSz="1254125" rtl="0" eaLnBrk="0" fontAlgn="base" hangingPunct="0">
        <a:spcBef>
          <a:spcPct val="20000"/>
        </a:spcBef>
        <a:spcAft>
          <a:spcPct val="0"/>
        </a:spcAft>
        <a:buChar char="»"/>
        <a:defRPr sz="2700">
          <a:solidFill>
            <a:schemeClr val="tx1"/>
          </a:solidFill>
          <a:latin typeface="+mn-lt"/>
        </a:defRPr>
      </a:lvl5pPr>
      <a:lvl6pPr marL="3278188" indent="-312738" algn="l" defTabSz="1254125" rtl="0" fontAlgn="base">
        <a:spcBef>
          <a:spcPct val="20000"/>
        </a:spcBef>
        <a:spcAft>
          <a:spcPct val="0"/>
        </a:spcAft>
        <a:buChar char="»"/>
        <a:defRPr sz="2700">
          <a:solidFill>
            <a:schemeClr val="tx1"/>
          </a:solidFill>
          <a:latin typeface="+mn-lt"/>
        </a:defRPr>
      </a:lvl6pPr>
      <a:lvl7pPr marL="3735388" indent="-312738" algn="l" defTabSz="1254125" rtl="0" fontAlgn="base">
        <a:spcBef>
          <a:spcPct val="20000"/>
        </a:spcBef>
        <a:spcAft>
          <a:spcPct val="0"/>
        </a:spcAft>
        <a:buChar char="»"/>
        <a:defRPr sz="2700">
          <a:solidFill>
            <a:schemeClr val="tx1"/>
          </a:solidFill>
          <a:latin typeface="+mn-lt"/>
        </a:defRPr>
      </a:lvl7pPr>
      <a:lvl8pPr marL="4192588" indent="-312738" algn="l" defTabSz="1254125" rtl="0" fontAlgn="base">
        <a:spcBef>
          <a:spcPct val="20000"/>
        </a:spcBef>
        <a:spcAft>
          <a:spcPct val="0"/>
        </a:spcAft>
        <a:buChar char="»"/>
        <a:defRPr sz="2700">
          <a:solidFill>
            <a:schemeClr val="tx1"/>
          </a:solidFill>
          <a:latin typeface="+mn-lt"/>
        </a:defRPr>
      </a:lvl8pPr>
      <a:lvl9pPr marL="4649788" indent="-312738" algn="l" defTabSz="1254125"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tiff"/><Relationship Id="rId4" Type="http://schemas.openxmlformats.org/officeDocument/2006/relationships/hyperlink" Target="https://www.bloominthebay.com/accelerated-resolution-therapy"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doi.org/10.1093/milmed/usz315" TargetMode="External"/><Relationship Id="rId2" Type="http://schemas.openxmlformats.org/officeDocument/2006/relationships/hyperlink" Target="https://doi.org/10.1177/003022282094724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593DE8B4-A170-462F-94C9-86815082A987}"/>
              </a:ext>
            </a:extLst>
          </p:cNvPr>
          <p:cNvSpPr>
            <a:spLocks noGrp="1" noChangeArrowheads="1"/>
          </p:cNvSpPr>
          <p:nvPr>
            <p:ph type="ctrTitle"/>
          </p:nvPr>
        </p:nvSpPr>
        <p:spPr>
          <a:xfrm>
            <a:off x="0" y="392113"/>
            <a:ext cx="13716000" cy="587375"/>
          </a:xfrm>
        </p:spPr>
        <p:txBody>
          <a:bodyPr/>
          <a:lstStyle/>
          <a:p>
            <a:pPr eaLnBrk="1" hangingPunct="1"/>
            <a:r>
              <a:rPr lang="en-US" altLang="en-US" sz="2800" i="1" u="sng" dirty="0">
                <a:ln w="0"/>
                <a:solidFill>
                  <a:schemeClr val="tx1"/>
                </a:solidFill>
                <a:effectLst>
                  <a:outerShdw blurRad="38100" dist="19050" dir="2700000" algn="tl" rotWithShape="0">
                    <a:schemeClr val="dk1">
                      <a:alpha val="40000"/>
                    </a:schemeClr>
                  </a:outerShdw>
                </a:effectLst>
              </a:rPr>
              <a:t>Accelerated Resolution Therapy (ART)</a:t>
            </a:r>
          </a:p>
        </p:txBody>
      </p:sp>
      <p:sp>
        <p:nvSpPr>
          <p:cNvPr id="2051" name="Text Box 3">
            <a:extLst>
              <a:ext uri="{FF2B5EF4-FFF2-40B4-BE49-F238E27FC236}">
                <a16:creationId xmlns:a16="http://schemas.microsoft.com/office/drawing/2014/main" id="{FC1B7DDD-7DA7-4C41-8B1C-74678C66720B}"/>
              </a:ext>
            </a:extLst>
          </p:cNvPr>
          <p:cNvSpPr txBox="1">
            <a:spLocks noChangeArrowheads="1"/>
          </p:cNvSpPr>
          <p:nvPr/>
        </p:nvSpPr>
        <p:spPr bwMode="auto">
          <a:xfrm>
            <a:off x="354013" y="1482725"/>
            <a:ext cx="3054350" cy="7627836"/>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200" b="1" dirty="0">
                <a:solidFill>
                  <a:srgbClr val="C00000"/>
                </a:solidFill>
                <a:latin typeface="Times New Roman" pitchFamily="18" charset="0"/>
                <a:cs typeface="Times New Roman" pitchFamily="18" charset="0"/>
              </a:rPr>
              <a:t>Abstract</a:t>
            </a:r>
          </a:p>
          <a:p>
            <a:pPr defTabSz="1035050" eaLnBrk="1" hangingPunct="1">
              <a:defRPr/>
            </a:pPr>
            <a:r>
              <a:rPr lang="en-US" altLang="en-US" sz="1000" dirty="0">
                <a:latin typeface="Times New Roman" pitchFamily="18" charset="0"/>
                <a:cs typeface="Times New Roman" pitchFamily="18" charset="0"/>
              </a:rPr>
              <a:t>Accelerated Resolution Therapy is a brief evidence-based intervention that helps with post-traumatic stress disorder, depression and other mental health conditions. </a:t>
            </a: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r>
              <a:rPr lang="en-US" altLang="en-US" sz="1200" b="1" dirty="0">
                <a:solidFill>
                  <a:srgbClr val="C00000"/>
                </a:solidFill>
                <a:latin typeface="Times New Roman" pitchFamily="18" charset="0"/>
                <a:cs typeface="Times New Roman" pitchFamily="18" charset="0"/>
              </a:rPr>
              <a:t>Overview</a:t>
            </a:r>
          </a:p>
          <a:p>
            <a:pPr eaLnBrk="1" hangingPunct="1">
              <a:defRPr/>
            </a:pPr>
            <a:r>
              <a:rPr lang="en-US" sz="1000" dirty="0">
                <a:latin typeface="Times New Roman" pitchFamily="18" charset="0"/>
                <a:cs typeface="Times New Roman" pitchFamily="18" charset="0"/>
              </a:rPr>
              <a:t>ART is a manualized brief form of psychotherapy that uses imagination exposure, rescripting of events and lateral eye movements. ART is an adaptation of eye movement desensitization and reprocessing (EMDR). It is designed to be brief (less than six sessions). </a:t>
            </a: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endParaRPr lang="en-US" sz="1000" dirty="0">
              <a:latin typeface="Times New Roman" pitchFamily="18" charset="0"/>
              <a:cs typeface="Times New Roman" pitchFamily="18" charset="0"/>
            </a:endParaRPr>
          </a:p>
          <a:p>
            <a:pPr eaLnBrk="1" hangingPunct="1">
              <a:defRPr/>
            </a:pPr>
            <a:r>
              <a:rPr lang="en-US" sz="1000" dirty="0">
                <a:latin typeface="Times New Roman" pitchFamily="18" charset="0"/>
                <a:cs typeface="Times New Roman" pitchFamily="18" charset="0"/>
              </a:rPr>
              <a:t>The patient visualizes the event from beginning to end while being led through a series of eye movements (similar to rapid eye movements during sleep cycles) used during  that are intended to engage the parasympathetic nervous system. Rescripting allows the patient to incorporate more positive emotions into the memory of the event and imagine exerting control over the traumatic event. This reduces the vividness and emotional intensity of the original traumatic event. ART has been reported to be effective, efficient and cause less secondary trauma on providers as there is no need for patients to tell their story verbally. </a:t>
            </a:r>
            <a:endParaRPr lang="en-US" sz="1000" dirty="0">
              <a:latin typeface="Arial" charset="0"/>
            </a:endParaRPr>
          </a:p>
          <a:p>
            <a:pPr eaLnBrk="1" hangingPunct="1">
              <a:defRPr/>
            </a:pPr>
            <a:endParaRPr lang="en-US" sz="1000" dirty="0">
              <a:latin typeface="Arial" charset="0"/>
            </a:endParaRPr>
          </a:p>
          <a:p>
            <a:pPr eaLnBrk="1" hangingPunct="1">
              <a:defRPr/>
            </a:pPr>
            <a:endParaRPr lang="en-US" sz="100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sz="750" dirty="0">
              <a:latin typeface="Arial" charset="0"/>
            </a:endParaRPr>
          </a:p>
          <a:p>
            <a:pPr eaLnBrk="1" hangingPunct="1">
              <a:defRPr/>
            </a:pPr>
            <a:endParaRPr lang="en-US" altLang="en-US" sz="1100" b="1" dirty="0">
              <a:solidFill>
                <a:srgbClr val="990000"/>
              </a:solidFill>
              <a:latin typeface="Arial" charset="0"/>
            </a:endParaRPr>
          </a:p>
          <a:p>
            <a:pPr eaLnBrk="1" hangingPunct="1">
              <a:defRPr/>
            </a:pPr>
            <a:endParaRPr lang="en-US" sz="800" dirty="0">
              <a:latin typeface="+mn-lt"/>
            </a:endParaRPr>
          </a:p>
          <a:p>
            <a:pPr eaLnBrk="1" hangingPunct="1">
              <a:defRPr/>
            </a:pPr>
            <a:endParaRPr lang="en-US" sz="800" dirty="0">
              <a:latin typeface="Times New Roman" pitchFamily="18" charset="0"/>
            </a:endParaRPr>
          </a:p>
        </p:txBody>
      </p:sp>
      <p:sp>
        <p:nvSpPr>
          <p:cNvPr id="2052" name="Text Box 4">
            <a:extLst>
              <a:ext uri="{FF2B5EF4-FFF2-40B4-BE49-F238E27FC236}">
                <a16:creationId xmlns:a16="http://schemas.microsoft.com/office/drawing/2014/main" id="{06754798-4E25-4B44-93AE-D98F610FDE39}"/>
              </a:ext>
            </a:extLst>
          </p:cNvPr>
          <p:cNvSpPr txBox="1">
            <a:spLocks noChangeArrowheads="1"/>
          </p:cNvSpPr>
          <p:nvPr/>
        </p:nvSpPr>
        <p:spPr bwMode="auto">
          <a:xfrm>
            <a:off x="3573783" y="1662550"/>
            <a:ext cx="3124200" cy="2310996"/>
          </a:xfrm>
          <a:prstGeom prst="rect">
            <a:avLst/>
          </a:prstGeom>
          <a:noFill/>
          <a:ln w="9525">
            <a:noFill/>
            <a:miter lim="800000"/>
            <a:headEnd/>
            <a:tailEnd/>
          </a:ln>
          <a:effectLst/>
        </p:spPr>
        <p:txBody>
          <a:bodyPr wrap="square" lIns="63606" tIns="31803" rIns="63606" bIns="31803">
            <a:spAutoFit/>
          </a:bodyPr>
          <a:lstStyle/>
          <a:p>
            <a:pPr defTabSz="1035050" eaLnBrk="1" hangingPunct="1">
              <a:defRPr/>
            </a:pPr>
            <a:r>
              <a:rPr lang="en-US" altLang="en-US" sz="1200" b="1" dirty="0">
                <a:solidFill>
                  <a:srgbClr val="C00000"/>
                </a:solidFill>
                <a:latin typeface="Times New Roman" pitchFamily="18" charset="0"/>
                <a:cs typeface="Times New Roman" pitchFamily="18" charset="0"/>
              </a:rPr>
              <a:t>Background</a:t>
            </a:r>
            <a:endParaRPr lang="en-US" altLang="en-US" sz="1200" dirty="0">
              <a:solidFill>
                <a:srgbClr val="C00000"/>
              </a:solidFill>
              <a:latin typeface="Times New Roman" pitchFamily="18" charset="0"/>
              <a:cs typeface="Times New Roman" pitchFamily="18" charset="0"/>
            </a:endParaRPr>
          </a:p>
          <a:p>
            <a:pPr marL="171450"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Developed by Laney Rosenzweig</a:t>
            </a:r>
          </a:p>
          <a:p>
            <a:pPr marL="171450"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Became Evidence Based in 2015</a:t>
            </a:r>
          </a:p>
          <a:p>
            <a:pPr marL="171450"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Based on:</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Exposure Therapy</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Gestalt Therapy</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Cognitive Behavioral Therapy</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Eye Movement Desensitization and Reprocessing</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Imagery Re-Scripting </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Guided Imagery</a:t>
            </a:r>
          </a:p>
          <a:p>
            <a:pPr marL="628650" lvl="1" indent="-171450" defTabSz="1035050" eaLnBrk="1" hangingPunct="1">
              <a:buFont typeface="Arial" panose="020B0604020202020204" pitchFamily="34" charset="0"/>
              <a:buChar char="•"/>
              <a:defRPr/>
            </a:pPr>
            <a:r>
              <a:rPr lang="en-US" sz="1000" dirty="0">
                <a:latin typeface="Times New Roman" pitchFamily="18" charset="0"/>
                <a:cs typeface="Times New Roman" pitchFamily="18" charset="0"/>
              </a:rPr>
              <a:t>Brief Psychodynamic Therapy </a:t>
            </a:r>
          </a:p>
          <a:p>
            <a:pPr marL="171450" indent="-171450" defTabSz="1035050" eaLnBrk="1" hangingPunct="1">
              <a:buFont typeface="Arial" panose="020B0604020202020204" pitchFamily="34" charset="0"/>
              <a:buChar char="•"/>
              <a:defRPr/>
            </a:pPr>
            <a:endParaRPr 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a:p>
            <a:pPr defTabSz="1035050" eaLnBrk="1" hangingPunct="1">
              <a:defRPr/>
            </a:pPr>
            <a:endParaRPr lang="en-US" altLang="en-US" sz="800" dirty="0">
              <a:latin typeface="Times New Roman" pitchFamily="18" charset="0"/>
              <a:cs typeface="Times New Roman" pitchFamily="18" charset="0"/>
            </a:endParaRPr>
          </a:p>
        </p:txBody>
      </p:sp>
      <p:sp>
        <p:nvSpPr>
          <p:cNvPr id="3077" name="Text Box 5">
            <a:extLst>
              <a:ext uri="{FF2B5EF4-FFF2-40B4-BE49-F238E27FC236}">
                <a16:creationId xmlns:a16="http://schemas.microsoft.com/office/drawing/2014/main" id="{4BC49550-ACC6-4070-B46B-362AAE364405}"/>
              </a:ext>
            </a:extLst>
          </p:cNvPr>
          <p:cNvSpPr txBox="1">
            <a:spLocks noChangeArrowheads="1"/>
          </p:cNvSpPr>
          <p:nvPr/>
        </p:nvSpPr>
        <p:spPr bwMode="auto">
          <a:xfrm>
            <a:off x="6781325" y="4640925"/>
            <a:ext cx="3100387" cy="2911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a:spcBef>
                <a:spcPct val="20000"/>
              </a:spcBef>
              <a:buChar char="•"/>
              <a:defRPr sz="4400">
                <a:solidFill>
                  <a:schemeClr val="tx1"/>
                </a:solidFill>
                <a:latin typeface="Arial" panose="020B0604020202020204" pitchFamily="34" charset="0"/>
              </a:defRPr>
            </a:lvl1pPr>
            <a:lvl2pPr marL="742950" indent="-285750">
              <a:spcBef>
                <a:spcPct val="20000"/>
              </a:spcBef>
              <a:buChar char="–"/>
              <a:defRPr sz="3800">
                <a:solidFill>
                  <a:schemeClr val="tx1"/>
                </a:solidFill>
                <a:latin typeface="Arial" panose="020B0604020202020204" pitchFamily="34" charset="0"/>
              </a:defRPr>
            </a:lvl2pPr>
            <a:lvl3pPr marL="1143000" indent="-228600">
              <a:spcBef>
                <a:spcPct val="20000"/>
              </a:spcBef>
              <a:buChar char="•"/>
              <a:defRPr sz="3300">
                <a:solidFill>
                  <a:schemeClr val="tx1"/>
                </a:solidFill>
                <a:latin typeface="Arial" panose="020B0604020202020204" pitchFamily="34" charset="0"/>
              </a:defRPr>
            </a:lvl3pPr>
            <a:lvl4pPr marL="1600200" indent="-228600">
              <a:spcBef>
                <a:spcPct val="20000"/>
              </a:spcBef>
              <a:buChar char="–"/>
              <a:defRPr sz="2700">
                <a:solidFill>
                  <a:schemeClr val="tx1"/>
                </a:solidFill>
                <a:latin typeface="Arial" panose="020B0604020202020204" pitchFamily="34" charset="0"/>
              </a:defRPr>
            </a:lvl4pPr>
            <a:lvl5pPr marL="2057400" indent="-228600">
              <a:spcBef>
                <a:spcPct val="20000"/>
              </a:spcBef>
              <a:buChar char="»"/>
              <a:defRPr sz="27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200" b="1" dirty="0">
                <a:solidFill>
                  <a:srgbClr val="C00000"/>
                </a:solidFill>
                <a:latin typeface="Times New Roman" pitchFamily="18" charset="0"/>
                <a:cs typeface="Times New Roman" pitchFamily="18" charset="0"/>
              </a:rPr>
              <a:t>Current Trends </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ART is a manualized and highly structured treatment that utilizes various therapeutic techniques including:</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Imaginal exposure to traumatic events</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Bilateral smooth pursuit eye movements</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Visual erasure and replacement of traumatic imagines</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Somatic mindfulness </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Grounding</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Intermittent deep breathing</a:t>
            </a:r>
          </a:p>
          <a:p>
            <a:pPr marL="171450" indent="-171450" eaLnBrk="1" hangingPunct="1">
              <a:lnSpc>
                <a:spcPct val="150000"/>
              </a:lnSpc>
              <a:spcBef>
                <a:spcPct val="0"/>
              </a:spcBef>
              <a:buFont typeface="Wingdings" panose="05000000000000000000" pitchFamily="2" charset="2"/>
              <a:buChar char=""/>
            </a:pPr>
            <a:r>
              <a:rPr lang="en-US" altLang="en-US" sz="1000" dirty="0">
                <a:latin typeface="Times New Roman" pitchFamily="18" charset="0"/>
                <a:cs typeface="Times New Roman" pitchFamily="18" charset="0"/>
              </a:rPr>
              <a:t>Memory Reconsolidation </a:t>
            </a: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endParaRPr lang="en-US" altLang="en-US" sz="900" dirty="0">
              <a:latin typeface="Times New Roman" pitchFamily="18" charset="0"/>
              <a:cs typeface="Times New Roman" pitchFamily="18" charset="0"/>
            </a:endParaRPr>
          </a:p>
        </p:txBody>
      </p:sp>
      <p:sp>
        <p:nvSpPr>
          <p:cNvPr id="3078" name="Rectangle 6">
            <a:extLst>
              <a:ext uri="{FF2B5EF4-FFF2-40B4-BE49-F238E27FC236}">
                <a16:creationId xmlns:a16="http://schemas.microsoft.com/office/drawing/2014/main" id="{82AF4BD2-2B31-4ACA-94A2-6210EFC57FDA}"/>
              </a:ext>
            </a:extLst>
          </p:cNvPr>
          <p:cNvSpPr>
            <a:spLocks noChangeArrowheads="1"/>
          </p:cNvSpPr>
          <p:nvPr/>
        </p:nvSpPr>
        <p:spPr bwMode="auto">
          <a:xfrm>
            <a:off x="190500" y="195263"/>
            <a:ext cx="13335000" cy="7839075"/>
          </a:xfrm>
          <a:prstGeom prst="rect">
            <a:avLst/>
          </a:prstGeom>
          <a:noFill/>
          <a:ln w="76200">
            <a:solidFill>
              <a:schemeClr val="accent2">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lIns="63606" tIns="31803" rIns="63606" bIns="31803" anchor="ct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0"/>
              </a:spcBef>
              <a:buFontTx/>
              <a:buNone/>
            </a:pPr>
            <a:endParaRPr lang="en-US" altLang="en-US" sz="2000">
              <a:solidFill>
                <a:schemeClr val="accent2">
                  <a:lumMod val="75000"/>
                </a:schemeClr>
              </a:solidFill>
            </a:endParaRPr>
          </a:p>
        </p:txBody>
      </p:sp>
      <p:sp>
        <p:nvSpPr>
          <p:cNvPr id="3081" name="Text Box 9">
            <a:extLst>
              <a:ext uri="{FF2B5EF4-FFF2-40B4-BE49-F238E27FC236}">
                <a16:creationId xmlns:a16="http://schemas.microsoft.com/office/drawing/2014/main" id="{BEA2B793-3D2D-456F-9C74-1627526D200B}"/>
              </a:ext>
            </a:extLst>
          </p:cNvPr>
          <p:cNvSpPr txBox="1">
            <a:spLocks noChangeArrowheads="1"/>
          </p:cNvSpPr>
          <p:nvPr/>
        </p:nvSpPr>
        <p:spPr bwMode="auto">
          <a:xfrm>
            <a:off x="0" y="914400"/>
            <a:ext cx="13716000" cy="27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400" b="1" dirty="0"/>
              <a:t>“Keep the Knowledge, Lose the Pain”</a:t>
            </a:r>
          </a:p>
        </p:txBody>
      </p:sp>
      <p:sp>
        <p:nvSpPr>
          <p:cNvPr id="3082" name="Text Box 10">
            <a:extLst>
              <a:ext uri="{FF2B5EF4-FFF2-40B4-BE49-F238E27FC236}">
                <a16:creationId xmlns:a16="http://schemas.microsoft.com/office/drawing/2014/main" id="{3A01E570-039B-4C8C-B861-DEAFF2A0477C}"/>
              </a:ext>
            </a:extLst>
          </p:cNvPr>
          <p:cNvSpPr txBox="1">
            <a:spLocks noChangeArrowheads="1"/>
          </p:cNvSpPr>
          <p:nvPr/>
        </p:nvSpPr>
        <p:spPr bwMode="auto">
          <a:xfrm>
            <a:off x="-76200" y="1083674"/>
            <a:ext cx="13716000" cy="26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algn="ctr" eaLnBrk="1" hangingPunct="1">
              <a:spcBef>
                <a:spcPct val="50000"/>
              </a:spcBef>
              <a:buFontTx/>
              <a:buNone/>
            </a:pPr>
            <a:r>
              <a:rPr lang="en-US" altLang="en-US" sz="1300" b="1" dirty="0"/>
              <a:t>Name:  Anthony Garcia </a:t>
            </a:r>
          </a:p>
        </p:txBody>
      </p:sp>
      <p:sp>
        <p:nvSpPr>
          <p:cNvPr id="3083" name="Rectangle 14">
            <a:extLst>
              <a:ext uri="{FF2B5EF4-FFF2-40B4-BE49-F238E27FC236}">
                <a16:creationId xmlns:a16="http://schemas.microsoft.com/office/drawing/2014/main" id="{B015BA66-2BD9-4FA3-9599-898D54B8B1FF}"/>
              </a:ext>
            </a:extLst>
          </p:cNvPr>
          <p:cNvSpPr>
            <a:spLocks noChangeArrowheads="1"/>
          </p:cNvSpPr>
          <p:nvPr/>
        </p:nvSpPr>
        <p:spPr bwMode="auto">
          <a:xfrm>
            <a:off x="10020301" y="1443038"/>
            <a:ext cx="3390900" cy="6204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r>
              <a:rPr lang="en-US" altLang="en-US" sz="1200" b="1" dirty="0">
                <a:solidFill>
                  <a:srgbClr val="C00000"/>
                </a:solidFill>
                <a:latin typeface="Times New Roman" pitchFamily="18" charset="0"/>
                <a:cs typeface="Times New Roman" pitchFamily="18" charset="0"/>
              </a:rPr>
              <a:t>Treatment Guidelines/Recommendations</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Can be used with other therapy and medical treatment</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Client is always in control </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Does not involve hypnotherapy</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Patients are not required to stop medication management</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There is no preparation for the therapist as a manual is used </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It is not required that patients verbalize distressing memories</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There are no homework assignments</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Patient does not have to purposely recall the traumatic scene between sessions </a:t>
            </a:r>
          </a:p>
          <a:p>
            <a:pPr marL="171450" indent="-171450" eaLnBrk="1" hangingPunct="1">
              <a:spcBef>
                <a:spcPct val="0"/>
              </a:spcBef>
              <a:buFont typeface="Wingdings" panose="05000000000000000000" pitchFamily="2" charset="2"/>
              <a:buChar char="v"/>
            </a:pPr>
            <a:r>
              <a:rPr lang="en-US" altLang="en-US" sz="1000" dirty="0">
                <a:latin typeface="Times New Roman" pitchFamily="18" charset="0"/>
                <a:cs typeface="Times New Roman" pitchFamily="18" charset="0"/>
              </a:rPr>
              <a:t>Sessions last for 45 minutes to an hour </a:t>
            </a:r>
          </a:p>
          <a:p>
            <a:pPr eaLnBrk="1" hangingPunct="1">
              <a:spcBef>
                <a:spcPct val="0"/>
              </a:spcBef>
              <a:buNone/>
            </a:pPr>
            <a:endParaRPr lang="en-US" altLang="en-US" sz="1200" dirty="0">
              <a:latin typeface="Times New Roman" pitchFamily="18" charset="0"/>
              <a:cs typeface="Times New Roman" pitchFamily="18" charset="0"/>
            </a:endParaRPr>
          </a:p>
          <a:p>
            <a:pPr eaLnBrk="1" hangingPunct="1">
              <a:spcBef>
                <a:spcPct val="0"/>
              </a:spcBef>
              <a:buFontTx/>
              <a:buNone/>
            </a:pPr>
            <a:r>
              <a:rPr lang="en-US" altLang="en-US" sz="1200" b="1" dirty="0">
                <a:solidFill>
                  <a:srgbClr val="C00000"/>
                </a:solidFill>
                <a:latin typeface="Times New Roman" pitchFamily="18" charset="0"/>
                <a:cs typeface="Times New Roman" pitchFamily="18" charset="0"/>
              </a:rPr>
              <a:t>Session Structing </a:t>
            </a:r>
          </a:p>
          <a:p>
            <a:pPr marL="171450" indent="-171450" eaLnBrk="1" hangingPunct="1">
              <a:spcBef>
                <a:spcPct val="0"/>
              </a:spcBef>
              <a:buFont typeface="Arial" panose="020B0604020202020204" pitchFamily="34" charset="0"/>
              <a:buChar char="•"/>
            </a:pPr>
            <a:r>
              <a:rPr lang="en-US" altLang="en-US" sz="1000" dirty="0">
                <a:latin typeface="Times New Roman" pitchFamily="18" charset="0"/>
                <a:cs typeface="Times New Roman" pitchFamily="18" charset="0"/>
              </a:rPr>
              <a:t>Each ART session is a stand-alone intervention</a:t>
            </a:r>
          </a:p>
          <a:p>
            <a:pPr marL="171450" indent="-171450" eaLnBrk="1" hangingPunct="1">
              <a:spcBef>
                <a:spcPct val="0"/>
              </a:spcBef>
              <a:buFont typeface="Arial" panose="020B0604020202020204" pitchFamily="34" charset="0"/>
              <a:buChar char="•"/>
            </a:pPr>
            <a:r>
              <a:rPr lang="en-US" altLang="en-US" sz="1000" dirty="0">
                <a:latin typeface="Times New Roman" pitchFamily="18" charset="0"/>
                <a:cs typeface="Times New Roman" pitchFamily="18" charset="0"/>
              </a:rPr>
              <a:t>Return appointments can be in one week or six weeks</a:t>
            </a:r>
          </a:p>
          <a:p>
            <a:pPr marL="171450" indent="-171450" eaLnBrk="1" hangingPunct="1">
              <a:spcBef>
                <a:spcPct val="0"/>
              </a:spcBef>
              <a:buFont typeface="Arial" panose="020B0604020202020204" pitchFamily="34" charset="0"/>
              <a:buChar char="•"/>
            </a:pPr>
            <a:r>
              <a:rPr lang="en-US" altLang="en-US" sz="1000" dirty="0">
                <a:latin typeface="Times New Roman" pitchFamily="18" charset="0"/>
                <a:cs typeface="Times New Roman" pitchFamily="18" charset="0"/>
              </a:rPr>
              <a:t>There is no loss of recovery between appointments </a:t>
            </a:r>
          </a:p>
          <a:p>
            <a:pPr marL="171450" indent="-171450" eaLnBrk="1" hangingPunct="1">
              <a:spcBef>
                <a:spcPct val="0"/>
              </a:spcBef>
              <a:buFont typeface="Arial" panose="020B0604020202020204" pitchFamily="34" charset="0"/>
              <a:buChar char="•"/>
            </a:pPr>
            <a:r>
              <a:rPr lang="en-US" altLang="en-US" sz="1000" dirty="0">
                <a:latin typeface="Times New Roman" pitchFamily="18" charset="0"/>
                <a:cs typeface="Times New Roman" pitchFamily="18" charset="0"/>
              </a:rPr>
              <a:t>Sessions are highly structured, and a treatment manual is used </a:t>
            </a: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r>
              <a:rPr lang="en-US" altLang="en-US" sz="1200" b="1" dirty="0">
                <a:latin typeface="Times New Roman" pitchFamily="18" charset="0"/>
                <a:cs typeface="Times New Roman" pitchFamily="18" charset="0"/>
              </a:rPr>
              <a:t>Essential Protocols: </a:t>
            </a:r>
          </a:p>
          <a:p>
            <a:pPr marL="171450" indent="-171450" eaLnBrk="1" hangingPunct="1">
              <a:spcBef>
                <a:spcPct val="0"/>
              </a:spcBef>
              <a:buFont typeface="Wingdings" panose="05000000000000000000" pitchFamily="2" charset="2"/>
              <a:buChar char="Ø"/>
            </a:pPr>
            <a:r>
              <a:rPr lang="en-US" altLang="en-US" sz="1000" dirty="0">
                <a:latin typeface="Times New Roman" pitchFamily="18" charset="0"/>
                <a:cs typeface="Times New Roman" pitchFamily="18" charset="0"/>
              </a:rPr>
              <a:t>10- to 15-minute mental review of painful life experiences.</a:t>
            </a:r>
          </a:p>
          <a:p>
            <a:pPr marL="171450" indent="-171450" eaLnBrk="1" hangingPunct="1">
              <a:spcBef>
                <a:spcPct val="0"/>
              </a:spcBef>
              <a:buFont typeface="Wingdings" panose="05000000000000000000" pitchFamily="2" charset="2"/>
              <a:buChar char="Ø"/>
            </a:pPr>
            <a:r>
              <a:rPr lang="en-US" altLang="en-US" sz="1000" dirty="0">
                <a:latin typeface="Times New Roman" pitchFamily="18" charset="0"/>
                <a:cs typeface="Times New Roman" pitchFamily="18" charset="0"/>
              </a:rPr>
              <a:t>Patient may share as much or as little of these experiences as he or she chooses.</a:t>
            </a:r>
          </a:p>
          <a:p>
            <a:pPr marL="171450" indent="-171450" eaLnBrk="1" hangingPunct="1">
              <a:spcBef>
                <a:spcPct val="0"/>
              </a:spcBef>
              <a:buFont typeface="Wingdings" panose="05000000000000000000" pitchFamily="2" charset="2"/>
              <a:buChar char="Ø"/>
            </a:pPr>
            <a:r>
              <a:rPr lang="en-US" altLang="en-US" sz="1000" dirty="0">
                <a:latin typeface="Times New Roman" pitchFamily="18" charset="0"/>
                <a:cs typeface="Times New Roman" pitchFamily="18" charset="0"/>
              </a:rPr>
              <a:t>It allows the patient to choose and replace negative images with positive ones.</a:t>
            </a:r>
          </a:p>
          <a:p>
            <a:pPr marL="171450" indent="-171450" eaLnBrk="1" hangingPunct="1">
              <a:spcBef>
                <a:spcPct val="0"/>
              </a:spcBef>
              <a:buFont typeface="Wingdings" panose="05000000000000000000" pitchFamily="2" charset="2"/>
              <a:buChar char="Ø"/>
            </a:pPr>
            <a:r>
              <a:rPr lang="en-US" altLang="en-US" sz="1000" dirty="0">
                <a:latin typeface="Times New Roman" pitchFamily="18" charset="0"/>
                <a:cs typeface="Times New Roman" pitchFamily="18" charset="0"/>
              </a:rPr>
              <a:t>Patients will retain the facts of the events they process, potentially even remembering more details than before starting ART.</a:t>
            </a:r>
          </a:p>
          <a:p>
            <a:pPr marL="166688" indent="-166688" eaLnBrk="1" hangingPunct="1">
              <a:spcBef>
                <a:spcPct val="0"/>
              </a:spcBef>
              <a:buFont typeface="Arial" pitchFamily="34" charset="0"/>
              <a:buChar char="•"/>
            </a:pPr>
            <a:endParaRPr lang="en-US" altLang="en-US" sz="800" dirty="0">
              <a:latin typeface="Times New Roman" pitchFamily="18" charset="0"/>
              <a:cs typeface="Times New Roman" pitchFamily="18" charset="0"/>
            </a:endParaRPr>
          </a:p>
          <a:p>
            <a:pPr marL="166688" indent="-166688" eaLnBrk="1" hangingPunct="1">
              <a:spcBef>
                <a:spcPct val="0"/>
              </a:spcBef>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1200" b="1" dirty="0">
                <a:solidFill>
                  <a:srgbClr val="C00000"/>
                </a:solidFill>
                <a:latin typeface="Times New Roman" pitchFamily="18" charset="0"/>
                <a:cs typeface="Times New Roman" pitchFamily="18" charset="0"/>
              </a:rPr>
              <a:t>Conclusion</a:t>
            </a:r>
          </a:p>
          <a:p>
            <a:pPr eaLnBrk="1" hangingPunct="1">
              <a:spcBef>
                <a:spcPct val="0"/>
              </a:spcBef>
              <a:buFontTx/>
              <a:buNone/>
            </a:pPr>
            <a:r>
              <a:rPr lang="en-US" altLang="en-US" sz="1000" dirty="0">
                <a:latin typeface="Times New Roman" pitchFamily="18" charset="0"/>
                <a:cs typeface="Times New Roman" pitchFamily="18" charset="0"/>
              </a:rPr>
              <a:t>Treating post-traumatic stress disorder, trauma, depression and anxiety can be difficult. Some treatment modalities run the risk of re-exposing the patient to trauma and causing secondary trauma to the provider. ART is evidence-based, brief and an effective treatment for some patients. </a:t>
            </a:r>
          </a:p>
          <a:p>
            <a:pPr eaLnBrk="1" hangingPunct="1">
              <a:spcBef>
                <a:spcPct val="0"/>
              </a:spcBef>
              <a:buFontTx/>
              <a:buNone/>
            </a:pPr>
            <a:endParaRPr lang="en-US" altLang="en-US" sz="800" dirty="0">
              <a:latin typeface="Times New Roman" pitchFamily="18" charset="0"/>
              <a:cs typeface="Times New Roman" pitchFamily="18" charset="0"/>
            </a:endParaRPr>
          </a:p>
          <a:p>
            <a:pPr eaLnBrk="1" hangingPunct="1">
              <a:spcBef>
                <a:spcPct val="0"/>
              </a:spcBef>
              <a:buFontTx/>
              <a:buNone/>
            </a:pPr>
            <a:r>
              <a:rPr lang="en-US" altLang="en-US" sz="800" dirty="0">
                <a:latin typeface="Times New Roman" pitchFamily="18" charset="0"/>
                <a:cs typeface="Times New Roman" pitchFamily="18" charset="0"/>
              </a:rPr>
              <a:t>.</a:t>
            </a:r>
          </a:p>
          <a:p>
            <a:pPr eaLnBrk="1" hangingPunct="1">
              <a:spcBef>
                <a:spcPct val="0"/>
              </a:spcBef>
              <a:buFontTx/>
              <a:buNone/>
            </a:pPr>
            <a:endParaRPr lang="en-US" altLang="en-US" sz="800" dirty="0">
              <a:latin typeface="Times New Roman" pitchFamily="18" charset="0"/>
              <a:cs typeface="Times New Roman" pitchFamily="18" charset="0"/>
            </a:endParaRPr>
          </a:p>
        </p:txBody>
      </p:sp>
      <p:sp>
        <p:nvSpPr>
          <p:cNvPr id="3084" name="Text Box 15">
            <a:extLst>
              <a:ext uri="{FF2B5EF4-FFF2-40B4-BE49-F238E27FC236}">
                <a16:creationId xmlns:a16="http://schemas.microsoft.com/office/drawing/2014/main" id="{0939CCBA-3F56-474B-96FF-5334C0CF7FB6}"/>
              </a:ext>
            </a:extLst>
          </p:cNvPr>
          <p:cNvSpPr txBox="1">
            <a:spLocks noChangeArrowheads="1"/>
          </p:cNvSpPr>
          <p:nvPr/>
        </p:nvSpPr>
        <p:spPr bwMode="auto">
          <a:xfrm>
            <a:off x="3542825" y="5242807"/>
            <a:ext cx="3048000" cy="3111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3606" tIns="31803" rIns="63606" bIns="31803">
            <a:spAutoFit/>
          </a:bodyPr>
          <a:lstStyle>
            <a:lvl1pPr defTabSz="1035050">
              <a:spcBef>
                <a:spcPct val="20000"/>
              </a:spcBef>
              <a:buChar char="•"/>
              <a:defRPr sz="4400">
                <a:solidFill>
                  <a:schemeClr val="tx1"/>
                </a:solidFill>
                <a:latin typeface="Arial" panose="020B0604020202020204" pitchFamily="34" charset="0"/>
              </a:defRPr>
            </a:lvl1pPr>
            <a:lvl2pPr marL="742950" indent="-285750" defTabSz="1035050">
              <a:spcBef>
                <a:spcPct val="20000"/>
              </a:spcBef>
              <a:buChar char="–"/>
              <a:defRPr sz="3800">
                <a:solidFill>
                  <a:schemeClr val="tx1"/>
                </a:solidFill>
                <a:latin typeface="Arial" panose="020B0604020202020204" pitchFamily="34" charset="0"/>
              </a:defRPr>
            </a:lvl2pPr>
            <a:lvl3pPr marL="1143000" indent="-228600" defTabSz="1035050">
              <a:spcBef>
                <a:spcPct val="20000"/>
              </a:spcBef>
              <a:buChar char="•"/>
              <a:defRPr sz="3300">
                <a:solidFill>
                  <a:schemeClr val="tx1"/>
                </a:solidFill>
                <a:latin typeface="Arial" panose="020B0604020202020204" pitchFamily="34" charset="0"/>
              </a:defRPr>
            </a:lvl3pPr>
            <a:lvl4pPr marL="1600200" indent="-228600" defTabSz="1035050">
              <a:spcBef>
                <a:spcPct val="20000"/>
              </a:spcBef>
              <a:buChar char="–"/>
              <a:defRPr sz="2700">
                <a:solidFill>
                  <a:schemeClr val="tx1"/>
                </a:solidFill>
                <a:latin typeface="Arial" panose="020B0604020202020204" pitchFamily="34" charset="0"/>
              </a:defRPr>
            </a:lvl4pPr>
            <a:lvl5pPr marL="2057400" indent="-228600" defTabSz="1035050">
              <a:spcBef>
                <a:spcPct val="20000"/>
              </a:spcBef>
              <a:buChar char="»"/>
              <a:defRPr sz="2700">
                <a:solidFill>
                  <a:schemeClr val="tx1"/>
                </a:solidFill>
                <a:latin typeface="Arial" panose="020B0604020202020204" pitchFamily="34" charset="0"/>
              </a:defRPr>
            </a:lvl5pPr>
            <a:lvl6pPr marL="25146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6pPr>
            <a:lvl7pPr marL="29718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7pPr>
            <a:lvl8pPr marL="34290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8pPr>
            <a:lvl9pPr marL="3886200" indent="-228600" defTabSz="1035050" eaLnBrk="0" fontAlgn="base" hangingPunct="0">
              <a:spcBef>
                <a:spcPct val="20000"/>
              </a:spcBef>
              <a:spcAft>
                <a:spcPct val="0"/>
              </a:spcAft>
              <a:buChar char="»"/>
              <a:defRPr sz="2700">
                <a:solidFill>
                  <a:schemeClr val="tx1"/>
                </a:solidFill>
                <a:latin typeface="Arial" panose="020B0604020202020204" pitchFamily="34" charset="0"/>
              </a:defRPr>
            </a:lvl9pPr>
          </a:lstStyle>
          <a:p>
            <a:pPr eaLnBrk="1" hangingPunct="1">
              <a:spcBef>
                <a:spcPct val="0"/>
              </a:spcBef>
              <a:buFontTx/>
              <a:buNone/>
            </a:pPr>
            <a:endParaRPr lang="en-US" altLang="en-US" sz="1100" b="1" dirty="0">
              <a:solidFill>
                <a:srgbClr val="C00000"/>
              </a:solidFill>
            </a:endParaRPr>
          </a:p>
          <a:p>
            <a:pPr eaLnBrk="1" hangingPunct="1">
              <a:spcBef>
                <a:spcPct val="0"/>
              </a:spcBef>
              <a:buFontTx/>
              <a:buNone/>
            </a:pPr>
            <a:r>
              <a:rPr lang="en-US" altLang="en-US" sz="1200" b="1" dirty="0">
                <a:solidFill>
                  <a:srgbClr val="C00000"/>
                </a:solidFill>
                <a:latin typeface="Times New Roman" pitchFamily="18" charset="0"/>
                <a:cs typeface="Times New Roman" pitchFamily="18" charset="0"/>
              </a:rPr>
              <a:t>Evidence from Research Studies</a:t>
            </a:r>
          </a:p>
          <a:p>
            <a:pPr eaLnBrk="1" hangingPunct="1">
              <a:spcBef>
                <a:spcPct val="0"/>
              </a:spcBef>
              <a:buFontTx/>
              <a:buNone/>
            </a:pPr>
            <a:endParaRPr lang="en-US" altLang="en-US" sz="1000" b="1" dirty="0">
              <a:solidFill>
                <a:srgbClr val="C00000"/>
              </a:solidFill>
              <a:latin typeface="Times New Roman" pitchFamily="18" charset="0"/>
              <a:cs typeface="Times New Roman" pitchFamily="18" charset="0"/>
            </a:endParaRPr>
          </a:p>
          <a:p>
            <a:pPr eaLnBrk="1" hangingPunct="1">
              <a:spcBef>
                <a:spcPct val="0"/>
              </a:spcBef>
              <a:buFontTx/>
              <a:buNone/>
            </a:pPr>
            <a:r>
              <a:rPr lang="en-US" altLang="en-US" sz="1000" dirty="0">
                <a:latin typeface="Times New Roman" pitchFamily="18" charset="0"/>
                <a:cs typeface="Times New Roman" pitchFamily="18" charset="0"/>
              </a:rPr>
              <a:t>ART had a 61% response rate and a 94% completion rate (other established PTSD treatments have a response rate of 49%-70% and a completion rate of 60%)</a:t>
            </a:r>
          </a:p>
          <a:p>
            <a:pPr eaLnBrk="1" hangingPunct="1">
              <a:spcBef>
                <a:spcPct val="0"/>
              </a:spcBef>
              <a:buFontTx/>
              <a:buNone/>
            </a:pPr>
            <a:endParaRPr lang="en-US" altLang="en-US" sz="1000" dirty="0">
              <a:latin typeface="Times New Roman" pitchFamily="18" charset="0"/>
              <a:cs typeface="Times New Roman" pitchFamily="18" charset="0"/>
            </a:endParaRPr>
          </a:p>
          <a:p>
            <a:pPr eaLnBrk="1" hangingPunct="1">
              <a:spcBef>
                <a:spcPct val="0"/>
              </a:spcBef>
              <a:buFontTx/>
              <a:buNone/>
            </a:pPr>
            <a:r>
              <a:rPr lang="en-US" altLang="en-US" sz="1000" dirty="0">
                <a:latin typeface="Times New Roman" pitchFamily="18" charset="0"/>
                <a:cs typeface="Times New Roman" pitchFamily="18" charset="0"/>
              </a:rPr>
              <a:t>ART can be completed 1-5 sessions (compared to 8-15 sessions required by traditional evidence-based therapies for PTSD)</a:t>
            </a:r>
          </a:p>
          <a:p>
            <a:pPr eaLnBrk="1" hangingPunct="1">
              <a:spcBef>
                <a:spcPct val="0"/>
              </a:spcBef>
              <a:buFontTx/>
              <a:buNone/>
            </a:pPr>
            <a:endParaRPr lang="en-US" altLang="en-US" sz="1000" dirty="0">
              <a:latin typeface="Times New Roman" pitchFamily="18" charset="0"/>
              <a:cs typeface="Times New Roman" pitchFamily="18" charset="0"/>
            </a:endParaRPr>
          </a:p>
          <a:p>
            <a:pPr eaLnBrk="1" hangingPunct="1">
              <a:spcBef>
                <a:spcPct val="0"/>
              </a:spcBef>
              <a:buFontTx/>
              <a:buNone/>
            </a:pPr>
            <a:r>
              <a:rPr lang="en-US" altLang="en-US" sz="1000" dirty="0">
                <a:latin typeface="Times New Roman" pitchFamily="18" charset="0"/>
                <a:cs typeface="Times New Roman" pitchFamily="18" charset="0"/>
              </a:rPr>
              <a:t>Has been proven to produce significant and sustained clinical improvement in PTSD after just 2 to 5 sessions </a:t>
            </a:r>
          </a:p>
          <a:p>
            <a:pPr eaLnBrk="1" hangingPunct="1">
              <a:spcBef>
                <a:spcPct val="0"/>
              </a:spcBef>
              <a:buFontTx/>
              <a:buNone/>
            </a:pPr>
            <a:endParaRPr lang="en-US" altLang="en-US" sz="1000" dirty="0">
              <a:latin typeface="Times New Roman" pitchFamily="18" charset="0"/>
              <a:cs typeface="Times New Roman" pitchFamily="18" charset="0"/>
            </a:endParaRPr>
          </a:p>
          <a:p>
            <a:pPr eaLnBrk="1" hangingPunct="1">
              <a:spcBef>
                <a:spcPct val="0"/>
              </a:spcBef>
              <a:buFontTx/>
              <a:buNone/>
            </a:pPr>
            <a:r>
              <a:rPr lang="en-US" altLang="en-US" sz="1000" dirty="0">
                <a:latin typeface="Times New Roman" pitchFamily="18" charset="0"/>
                <a:cs typeface="Times New Roman" pitchFamily="18" charset="0"/>
              </a:rPr>
              <a:t>Research studies suggest that ART is safe and does not further trauma in the patient or provider </a:t>
            </a: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endParaRPr lang="en-US" altLang="en-US" sz="900" dirty="0">
              <a:latin typeface="Times New Roman" pitchFamily="18" charset="0"/>
              <a:cs typeface="Times New Roman" pitchFamily="18" charset="0"/>
            </a:endParaRPr>
          </a:p>
          <a:p>
            <a:pPr eaLnBrk="1" hangingPunct="1">
              <a:spcBef>
                <a:spcPct val="0"/>
              </a:spcBef>
              <a:buFontTx/>
              <a:buNone/>
            </a:pPr>
            <a:endParaRPr lang="en-US" altLang="en-US" sz="800" dirty="0">
              <a:latin typeface="Times New Roman" pitchFamily="18" charset="0"/>
              <a:cs typeface="Times New Roman" pitchFamily="18" charset="0"/>
            </a:endParaRPr>
          </a:p>
        </p:txBody>
      </p:sp>
      <p:pic>
        <p:nvPicPr>
          <p:cNvPr id="3" name="Picture 2">
            <a:extLst>
              <a:ext uri="{FF2B5EF4-FFF2-40B4-BE49-F238E27FC236}">
                <a16:creationId xmlns:a16="http://schemas.microsoft.com/office/drawing/2014/main" id="{A9FD514C-5C80-C143-B06A-C0B82E1F422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p:blipFill>
        <p:spPr>
          <a:xfrm>
            <a:off x="427196" y="3451229"/>
            <a:ext cx="2848929" cy="188822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27" name="TextBox 26">
            <a:extLst>
              <a:ext uri="{FF2B5EF4-FFF2-40B4-BE49-F238E27FC236}">
                <a16:creationId xmlns:a16="http://schemas.microsoft.com/office/drawing/2014/main" id="{D67981F1-FFEF-804C-BACE-9E47B0514719}"/>
              </a:ext>
            </a:extLst>
          </p:cNvPr>
          <p:cNvSpPr txBox="1"/>
          <p:nvPr/>
        </p:nvSpPr>
        <p:spPr>
          <a:xfrm>
            <a:off x="3565682" y="3435989"/>
            <a:ext cx="3124200" cy="1692771"/>
          </a:xfrm>
          <a:prstGeom prst="rect">
            <a:avLst/>
          </a:prstGeom>
          <a:noFill/>
        </p:spPr>
        <p:txBody>
          <a:bodyPr wrap="square">
            <a:spAutoFit/>
          </a:bodyPr>
          <a:lstStyle/>
          <a:p>
            <a:endParaRPr lang="en-US" sz="1100" b="1" dirty="0">
              <a:solidFill>
                <a:srgbClr val="B60000"/>
              </a:solidFill>
            </a:endParaRPr>
          </a:p>
          <a:p>
            <a:endParaRPr lang="en-US" sz="1100" b="1" dirty="0">
              <a:solidFill>
                <a:srgbClr val="B60000"/>
              </a:solidFill>
            </a:endParaRPr>
          </a:p>
          <a:p>
            <a:r>
              <a:rPr lang="en-US" sz="1200" b="1" dirty="0">
                <a:solidFill>
                  <a:srgbClr val="B60000"/>
                </a:solidFill>
                <a:latin typeface="Times New Roman" pitchFamily="18" charset="0"/>
                <a:cs typeface="Times New Roman" pitchFamily="18" charset="0"/>
              </a:rPr>
              <a:t>Populations</a:t>
            </a:r>
          </a:p>
          <a:p>
            <a:pPr marL="171450" indent="-171450">
              <a:buFont typeface="Arial" panose="020B0604020202020204" pitchFamily="34" charset="0"/>
              <a:buChar char="•"/>
            </a:pPr>
            <a:r>
              <a:rPr lang="en-US" sz="1000" dirty="0">
                <a:latin typeface="Times New Roman" pitchFamily="18" charset="0"/>
                <a:cs typeface="Times New Roman" pitchFamily="18" charset="0"/>
              </a:rPr>
              <a:t>ART has been proven effective to treat:</a:t>
            </a:r>
          </a:p>
          <a:p>
            <a:pPr marL="171450" indent="-171450">
              <a:buFont typeface="Arial" panose="020B0604020202020204" pitchFamily="34" charset="0"/>
              <a:buChar char="•"/>
            </a:pPr>
            <a:r>
              <a:rPr lang="en-US" sz="1000" dirty="0">
                <a:latin typeface="Times New Roman" pitchFamily="18" charset="0"/>
                <a:cs typeface="Times New Roman" pitchFamily="18" charset="0"/>
              </a:rPr>
              <a:t>Post-Traumatic Stress Disorder</a:t>
            </a:r>
          </a:p>
          <a:p>
            <a:pPr marL="171450" indent="-171450">
              <a:buFont typeface="Arial" panose="020B0604020202020204" pitchFamily="34" charset="0"/>
              <a:buChar char="•"/>
            </a:pPr>
            <a:r>
              <a:rPr lang="en-US" sz="1000" dirty="0">
                <a:latin typeface="Times New Roman" pitchFamily="18" charset="0"/>
                <a:cs typeface="Times New Roman" pitchFamily="18" charset="0"/>
              </a:rPr>
              <a:t>Depression</a:t>
            </a:r>
          </a:p>
          <a:p>
            <a:pPr marL="171450" indent="-171450">
              <a:buFont typeface="Arial" panose="020B0604020202020204" pitchFamily="34" charset="0"/>
              <a:buChar char="•"/>
            </a:pPr>
            <a:r>
              <a:rPr lang="en-US" sz="1000" dirty="0">
                <a:latin typeface="Times New Roman" pitchFamily="18" charset="0"/>
                <a:cs typeface="Times New Roman" pitchFamily="18" charset="0"/>
              </a:rPr>
              <a:t>Grief</a:t>
            </a:r>
          </a:p>
          <a:p>
            <a:pPr marL="171450" indent="-171450">
              <a:buFont typeface="Arial" panose="020B0604020202020204" pitchFamily="34" charset="0"/>
              <a:buChar char="•"/>
            </a:pPr>
            <a:r>
              <a:rPr lang="en-US" sz="1000" dirty="0">
                <a:latin typeface="Times New Roman" pitchFamily="18" charset="0"/>
                <a:cs typeface="Times New Roman" pitchFamily="18" charset="0"/>
              </a:rPr>
              <a:t>Phobias</a:t>
            </a:r>
          </a:p>
          <a:p>
            <a:pPr marL="171450" indent="-171450">
              <a:buFont typeface="Arial" panose="020B0604020202020204" pitchFamily="34" charset="0"/>
              <a:buChar char="•"/>
            </a:pPr>
            <a:r>
              <a:rPr lang="en-US" sz="1000" dirty="0">
                <a:latin typeface="Times New Roman" pitchFamily="18" charset="0"/>
                <a:cs typeface="Times New Roman" pitchFamily="18" charset="0"/>
              </a:rPr>
              <a:t>Anxiety</a:t>
            </a:r>
          </a:p>
          <a:p>
            <a:pPr marL="171450" indent="-171450">
              <a:buFont typeface="Arial" panose="020B0604020202020204" pitchFamily="34" charset="0"/>
              <a:buChar char="•"/>
            </a:pPr>
            <a:r>
              <a:rPr lang="en-US" sz="1000" dirty="0">
                <a:latin typeface="Times New Roman" pitchFamily="18" charset="0"/>
                <a:cs typeface="Times New Roman" pitchFamily="18" charset="0"/>
              </a:rPr>
              <a:t>Addiction</a:t>
            </a:r>
          </a:p>
        </p:txBody>
      </p:sp>
      <p:pic>
        <p:nvPicPr>
          <p:cNvPr id="5" name="Picture 4">
            <a:extLst>
              <a:ext uri="{FF2B5EF4-FFF2-40B4-BE49-F238E27FC236}">
                <a16:creationId xmlns:a16="http://schemas.microsoft.com/office/drawing/2014/main" id="{3BA2A477-3E10-964A-B38D-B62AD32A10D2}"/>
              </a:ext>
            </a:extLst>
          </p:cNvPr>
          <p:cNvPicPr>
            <a:picLocks noChangeAspect="1"/>
          </p:cNvPicPr>
          <p:nvPr/>
        </p:nvPicPr>
        <p:blipFill>
          <a:blip r:embed="rId5"/>
          <a:stretch>
            <a:fillRect/>
          </a:stretch>
        </p:blipFill>
        <p:spPr>
          <a:xfrm>
            <a:off x="457200" y="302508"/>
            <a:ext cx="1905000" cy="1108010"/>
          </a:xfrm>
          <a:prstGeom prst="rect">
            <a:avLst/>
          </a:prstGeom>
        </p:spPr>
      </p:pic>
      <p:pic>
        <p:nvPicPr>
          <p:cNvPr id="1026" name="Picture 2" descr="Eye Movement Desensitization and Reprocessing | Koshas Koshas">
            <a:extLst>
              <a:ext uri="{FF2B5EF4-FFF2-40B4-BE49-F238E27FC236}">
                <a16:creationId xmlns:a16="http://schemas.microsoft.com/office/drawing/2014/main" id="{439159BD-8237-B46F-8546-E5E37245C2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07304" y="1898065"/>
            <a:ext cx="3529177" cy="23521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838200"/>
            <a:ext cx="12877800" cy="2492990"/>
          </a:xfrm>
          <a:prstGeom prst="rect">
            <a:avLst/>
          </a:prstGeom>
        </p:spPr>
        <p:txBody>
          <a:bodyPr wrap="square">
            <a:spAutoFit/>
          </a:bodyPr>
          <a:lstStyle/>
          <a:p>
            <a:pPr algn="ctr" eaLnBrk="1" hangingPunct="1"/>
            <a:r>
              <a:rPr lang="en-US" altLang="en-US" sz="1800" b="1" dirty="0">
                <a:solidFill>
                  <a:srgbClr val="C00000"/>
                </a:solidFill>
                <a:latin typeface="Times New Roman" pitchFamily="18" charset="0"/>
                <a:cs typeface="Times New Roman" pitchFamily="18" charset="0"/>
              </a:rPr>
              <a:t>References</a:t>
            </a:r>
          </a:p>
          <a:p>
            <a:pPr eaLnBrk="1" hangingPunct="1"/>
            <a:endParaRPr lang="en-US" altLang="en-US" sz="4000" b="1" dirty="0">
              <a:solidFill>
                <a:srgbClr val="C00000"/>
              </a:solidFill>
              <a:latin typeface="Times New Roman" pitchFamily="18" charset="0"/>
              <a:cs typeface="Times New Roman" pitchFamily="18" charset="0"/>
            </a:endParaRPr>
          </a:p>
          <a:p>
            <a:pPr marL="457200" indent="-457200" eaLnBrk="1" hangingPunct="1"/>
            <a:r>
              <a:rPr lang="en-US" altLang="en-US" sz="1400" dirty="0" err="1">
                <a:latin typeface="Times New Roman" panose="02020603050405020304" pitchFamily="18" charset="0"/>
                <a:cs typeface="Times New Roman" pitchFamily="18" charset="0"/>
              </a:rPr>
              <a:t>Tofthagen</a:t>
            </a:r>
            <a:r>
              <a:rPr lang="en-US" altLang="en-US" sz="1400" dirty="0">
                <a:latin typeface="Times New Roman" panose="02020603050405020304" pitchFamily="18" charset="0"/>
                <a:cs typeface="Times New Roman" pitchFamily="18" charset="0"/>
              </a:rPr>
              <a:t>, C., Hernandez, D. F., Mason, T. M., Buck, H. G., &amp; Kip, K. E. (2022). Complicated Grief With Post-Traumatic Stress Disorder Addressed With Accelerated </a:t>
            </a:r>
          </a:p>
          <a:p>
            <a:pPr marL="457200" indent="-457200" eaLnBrk="1" hangingPunct="1"/>
            <a:r>
              <a:rPr lang="en-US" altLang="en-US" sz="1400" dirty="0">
                <a:latin typeface="Times New Roman" panose="02020603050405020304" pitchFamily="18" charset="0"/>
                <a:cs typeface="Times New Roman" pitchFamily="18" charset="0"/>
              </a:rPr>
              <a:t>	Resolution Therapy: Case Discussions. Omega, 85(2), 455–464. </a:t>
            </a:r>
            <a:r>
              <a:rPr lang="en-US" altLang="en-US" sz="1400" dirty="0">
                <a:latin typeface="Times New Roman" panose="02020603050405020304" pitchFamily="18" charset="0"/>
                <a:cs typeface="Times New Roman" pitchFamily="18" charset="0"/>
                <a:hlinkClick r:id="rId2"/>
              </a:rPr>
              <a:t>https://doi.org/10.1177/0030222820947241</a:t>
            </a:r>
            <a:endParaRPr lang="en-US" altLang="en-US" sz="1400" dirty="0">
              <a:latin typeface="Times New Roman" panose="02020603050405020304" pitchFamily="18" charset="0"/>
              <a:cs typeface="Times New Roman" pitchFamily="18" charset="0"/>
            </a:endParaRPr>
          </a:p>
          <a:p>
            <a:pPr marL="457200" indent="-457200" eaLnBrk="1" hangingPunct="1"/>
            <a:endParaRPr lang="en-US" sz="1400" dirty="0">
              <a:latin typeface="Times New Roman" panose="02020603050405020304" pitchFamily="18" charset="0"/>
              <a:cs typeface="Times New Roman" pitchFamily="18" charset="0"/>
            </a:endParaRPr>
          </a:p>
          <a:p>
            <a:pPr marL="457200" indent="-457200" eaLnBrk="1" hangingPunct="1"/>
            <a:r>
              <a:rPr lang="en-US" sz="1400" dirty="0" err="1">
                <a:latin typeface="Times New Roman" panose="02020603050405020304" pitchFamily="18" charset="0"/>
                <a:cs typeface="Times New Roman" pitchFamily="18" charset="0"/>
              </a:rPr>
              <a:t>Toukolehto</a:t>
            </a:r>
            <a:r>
              <a:rPr lang="en-US" sz="1400" dirty="0">
                <a:latin typeface="Times New Roman" panose="02020603050405020304" pitchFamily="18" charset="0"/>
                <a:cs typeface="Times New Roman" pitchFamily="18" charset="0"/>
              </a:rPr>
              <a:t>, O. T., Waits, W. M., </a:t>
            </a:r>
            <a:r>
              <a:rPr lang="en-US" sz="1400" dirty="0" err="1">
                <a:latin typeface="Times New Roman" panose="02020603050405020304" pitchFamily="18" charset="0"/>
                <a:cs typeface="Times New Roman" pitchFamily="18" charset="0"/>
              </a:rPr>
              <a:t>Preece</a:t>
            </a:r>
            <a:r>
              <a:rPr lang="en-US" sz="1400" dirty="0">
                <a:latin typeface="Times New Roman" panose="02020603050405020304" pitchFamily="18" charset="0"/>
                <a:cs typeface="Times New Roman" pitchFamily="18" charset="0"/>
              </a:rPr>
              <a:t>, D. M., &amp; </a:t>
            </a:r>
            <a:r>
              <a:rPr lang="en-US" sz="1400" dirty="0" err="1">
                <a:latin typeface="Times New Roman" panose="02020603050405020304" pitchFamily="18" charset="0"/>
                <a:cs typeface="Times New Roman" pitchFamily="18" charset="0"/>
              </a:rPr>
              <a:t>Samsey</a:t>
            </a:r>
            <a:r>
              <a:rPr lang="en-US" sz="1400" dirty="0">
                <a:latin typeface="Times New Roman" panose="02020603050405020304" pitchFamily="18" charset="0"/>
                <a:cs typeface="Times New Roman" pitchFamily="18" charset="0"/>
              </a:rPr>
              <a:t>, K. M. (2020). Accelerated Resolution Therapy-Based Intervention in the Treatment of Acute Stress Reactions During Deployed Military Operations. Military Medicine, 185(3/4), 356–362. </a:t>
            </a:r>
            <a:r>
              <a:rPr lang="en-US" sz="1400" dirty="0">
                <a:latin typeface="Times New Roman" panose="02020603050405020304" pitchFamily="18" charset="0"/>
                <a:cs typeface="Times New Roman" pitchFamily="18" charset="0"/>
                <a:hlinkClick r:id="rId3"/>
              </a:rPr>
              <a:t>https://doi.org/10.1093/milmed/usz315</a:t>
            </a:r>
            <a:endParaRPr lang="en-US" sz="1400" dirty="0">
              <a:latin typeface="Times New Roman" panose="02020603050405020304" pitchFamily="18" charset="0"/>
              <a:cs typeface="Times New Roman" pitchFamily="18" charset="0"/>
            </a:endParaRPr>
          </a:p>
          <a:p>
            <a:pPr marL="457200" indent="-457200" eaLnBrk="1" hangingPunct="1"/>
            <a:endParaRPr lang="en-US" sz="1400" dirty="0">
              <a:latin typeface="Times New Roman" panose="02020603050405020304" pitchFamily="18" charset="0"/>
              <a:cs typeface="Times New Roman" pitchFamily="18" charset="0"/>
            </a:endParaRPr>
          </a:p>
          <a:p>
            <a:pPr marL="457200" indent="-457200" eaLnBrk="1" hangingPunct="1"/>
            <a:r>
              <a:rPr lang="en-US" sz="1400" dirty="0">
                <a:latin typeface="Times New Roman" panose="02020603050405020304" pitchFamily="18" charset="0"/>
                <a:cs typeface="Times New Roman" pitchFamily="18" charset="0"/>
              </a:rPr>
              <a:t>Waits, W. (2018). Accelerated Resolution Therapy for PTSD. Psychiatric Times, 35(8), 14–15.</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1254125" rtl="0" eaLnBrk="1" fontAlgn="base" latinLnBrk="0" hangingPunct="1">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797</Words>
  <Application>Microsoft Office PowerPoint</Application>
  <PresentationFormat>Custom</PresentationFormat>
  <Paragraphs>117</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Times New Roman</vt:lpstr>
      <vt:lpstr>Wingdings</vt:lpstr>
      <vt:lpstr>Default Design</vt:lpstr>
      <vt:lpstr>Accelerated Resolution Therapy (ART)</vt:lpstr>
      <vt:lpstr>PowerPoint Presentation</vt:lpstr>
    </vt:vector>
  </TitlesOfParts>
  <Company>University of Cincinnati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College of Medicine</dc:creator>
  <cp:keywords>4x8, 3x5</cp:keywords>
  <cp:lastModifiedBy>Bruce Nsubuga</cp:lastModifiedBy>
  <cp:revision>37</cp:revision>
  <dcterms:created xsi:type="dcterms:W3CDTF">2006-07-24T13:54:15Z</dcterms:created>
  <dcterms:modified xsi:type="dcterms:W3CDTF">2022-12-01T16:24:20Z</dcterms:modified>
</cp:coreProperties>
</file>