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2" r:id="rId1"/>
  </p:sldMasterIdLst>
  <p:notesMasterIdLst>
    <p:notesMasterId r:id="rId24"/>
  </p:notesMasterIdLst>
  <p:handoutMasterIdLst>
    <p:handoutMasterId r:id="rId25"/>
  </p:handoutMasterIdLst>
  <p:sldIdLst>
    <p:sldId id="328" r:id="rId2"/>
    <p:sldId id="327" r:id="rId3"/>
    <p:sldId id="329" r:id="rId4"/>
    <p:sldId id="330" r:id="rId5"/>
    <p:sldId id="314" r:id="rId6"/>
    <p:sldId id="331" r:id="rId7"/>
    <p:sldId id="316" r:id="rId8"/>
    <p:sldId id="319" r:id="rId9"/>
    <p:sldId id="320" r:id="rId10"/>
    <p:sldId id="332" r:id="rId11"/>
    <p:sldId id="340" r:id="rId12"/>
    <p:sldId id="333" r:id="rId13"/>
    <p:sldId id="334" r:id="rId14"/>
    <p:sldId id="335" r:id="rId15"/>
    <p:sldId id="336" r:id="rId16"/>
    <p:sldId id="337" r:id="rId17"/>
    <p:sldId id="338" r:id="rId18"/>
    <p:sldId id="321" r:id="rId19"/>
    <p:sldId id="322" r:id="rId20"/>
    <p:sldId id="325" r:id="rId21"/>
    <p:sldId id="326" r:id="rId22"/>
    <p:sldId id="339" r:id="rId23"/>
  </p:sldIdLst>
  <p:sldSz cx="9144000" cy="5143500" type="screen16x9"/>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25"/>
    <p:restoredTop sz="94643"/>
  </p:normalViewPr>
  <p:slideViewPr>
    <p:cSldViewPr>
      <p:cViewPr varScale="1">
        <p:scale>
          <a:sx n="111" d="100"/>
          <a:sy n="111" d="100"/>
        </p:scale>
        <p:origin x="-852" y="-84"/>
      </p:cViewPr>
      <p:guideLst>
        <p:guide orient="horz" pos="1620"/>
        <p:guide pos="2880"/>
      </p:guideLst>
    </p:cSldViewPr>
  </p:slideViewPr>
  <p:outlineViewPr>
    <p:cViewPr>
      <p:scale>
        <a:sx n="33" d="100"/>
        <a:sy n="33" d="100"/>
      </p:scale>
      <p:origin x="0" y="29880"/>
    </p:cViewPr>
  </p:outlineViewPr>
  <p:notesTextViewPr>
    <p:cViewPr>
      <p:scale>
        <a:sx n="100" d="100"/>
        <a:sy n="100" d="100"/>
      </p:scale>
      <p:origin x="0" y="0"/>
    </p:cViewPr>
  </p:notesTextViewPr>
  <p:sorterViewPr>
    <p:cViewPr>
      <p:scale>
        <a:sx n="66" d="100"/>
        <a:sy n="66" d="100"/>
      </p:scale>
      <p:origin x="0" y="-325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48EBE51D-C879-5D47-8F5B-1B71111C4BC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ahoma" charset="0"/>
                <a:ea typeface="MS PGothic" charset="-128"/>
              </a:defRPr>
            </a:lvl1pPr>
          </a:lstStyle>
          <a:p>
            <a:pPr>
              <a:defRPr/>
            </a:pPr>
            <a:endParaRPr lang="en-US" dirty="0"/>
          </a:p>
        </p:txBody>
      </p:sp>
      <p:sp>
        <p:nvSpPr>
          <p:cNvPr id="3" name="Date Placeholder 2">
            <a:extLst>
              <a:ext uri="{FF2B5EF4-FFF2-40B4-BE49-F238E27FC236}">
                <a16:creationId xmlns:a16="http://schemas.microsoft.com/office/drawing/2014/main" xmlns="" id="{067CD9C2-AD6C-EC46-AA7F-22693461CA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atin typeface="Tahoma" charset="0"/>
                <a:ea typeface="MS PGothic" charset="-128"/>
              </a:defRPr>
            </a:lvl1pPr>
          </a:lstStyle>
          <a:p>
            <a:pPr>
              <a:defRPr/>
            </a:pPr>
            <a:fld id="{E43D16A4-9FDB-2D4B-9DF5-EA774BADF97A}" type="datetimeFigureOut">
              <a:rPr lang="en-US"/>
              <a:pPr>
                <a:defRPr/>
              </a:pPr>
              <a:t>7/22/2021</a:t>
            </a:fld>
            <a:endParaRPr lang="en-US" dirty="0"/>
          </a:p>
        </p:txBody>
      </p:sp>
      <p:sp>
        <p:nvSpPr>
          <p:cNvPr id="4" name="Footer Placeholder 3">
            <a:extLst>
              <a:ext uri="{FF2B5EF4-FFF2-40B4-BE49-F238E27FC236}">
                <a16:creationId xmlns:a16="http://schemas.microsoft.com/office/drawing/2014/main" xmlns="" id="{895AAEE6-7135-F140-9971-0034F294813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atin typeface="Tahoma" charset="0"/>
                <a:ea typeface="MS PGothic" charset="-128"/>
              </a:defRPr>
            </a:lvl1pPr>
          </a:lstStyle>
          <a:p>
            <a:pPr>
              <a:defRPr/>
            </a:pPr>
            <a:endParaRPr lang="en-US" dirty="0"/>
          </a:p>
        </p:txBody>
      </p:sp>
      <p:sp>
        <p:nvSpPr>
          <p:cNvPr id="5" name="Slide Number Placeholder 4">
            <a:extLst>
              <a:ext uri="{FF2B5EF4-FFF2-40B4-BE49-F238E27FC236}">
                <a16:creationId xmlns:a16="http://schemas.microsoft.com/office/drawing/2014/main" xmlns="" id="{71904F7F-6C5B-504B-AEC8-C65F87C5F4C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atin typeface="Tahoma" charset="0"/>
                <a:ea typeface="MS PGothic" charset="-128"/>
              </a:defRPr>
            </a:lvl1pPr>
          </a:lstStyle>
          <a:p>
            <a:pPr>
              <a:defRPr/>
            </a:pPr>
            <a:fld id="{0B7343C1-01C2-084B-9D68-B46B1C511693}" type="slidenum">
              <a:rPr lang="en-US"/>
              <a:pPr>
                <a:defRPr/>
              </a:pPr>
              <a:t>‹#›</a:t>
            </a:fld>
            <a:endParaRPr lang="en-US" dirty="0"/>
          </a:p>
        </p:txBody>
      </p:sp>
    </p:spTree>
    <p:extLst>
      <p:ext uri="{BB962C8B-B14F-4D97-AF65-F5344CB8AC3E}">
        <p14:creationId xmlns:p14="http://schemas.microsoft.com/office/powerpoint/2010/main" val="879349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FC8D9264-621B-4043-95AC-E66B90DCCB4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ahoma" pitchFamily="34" charset="0"/>
                <a:ea typeface="MS PGothic" pitchFamily="34" charset="-128"/>
                <a:cs typeface="+mn-cs"/>
              </a:defRPr>
            </a:lvl1pPr>
          </a:lstStyle>
          <a:p>
            <a:pPr>
              <a:defRPr/>
            </a:pPr>
            <a:endParaRPr lang="en-US" dirty="0"/>
          </a:p>
        </p:txBody>
      </p:sp>
      <p:sp>
        <p:nvSpPr>
          <p:cNvPr id="3" name="Date Placeholder 2">
            <a:extLst>
              <a:ext uri="{FF2B5EF4-FFF2-40B4-BE49-F238E27FC236}">
                <a16:creationId xmlns:a16="http://schemas.microsoft.com/office/drawing/2014/main" xmlns="" id="{24569E4B-0333-EA46-AB6D-D87B206A5201}"/>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ahoma" panose="020B0604030504040204" pitchFamily="34" charset="0"/>
                <a:ea typeface="MS PGothic" panose="020B0600070205080204" pitchFamily="34" charset="-128"/>
              </a:defRPr>
            </a:lvl1pPr>
          </a:lstStyle>
          <a:p>
            <a:pPr>
              <a:defRPr/>
            </a:pPr>
            <a:fld id="{4B28B315-F14A-8644-B010-4109B7307563}" type="datetimeFigureOut">
              <a:rPr lang="en-US" altLang="en-US"/>
              <a:pPr>
                <a:defRPr/>
              </a:pPr>
              <a:t>7/22/2021</a:t>
            </a:fld>
            <a:endParaRPr lang="en-US" altLang="en-US" dirty="0"/>
          </a:p>
        </p:txBody>
      </p:sp>
      <p:sp>
        <p:nvSpPr>
          <p:cNvPr id="4" name="Slide Image Placeholder 3">
            <a:extLst>
              <a:ext uri="{FF2B5EF4-FFF2-40B4-BE49-F238E27FC236}">
                <a16:creationId xmlns:a16="http://schemas.microsoft.com/office/drawing/2014/main" xmlns="" id="{D2CBACDA-C282-5B46-A0C9-E3AA5CF48C7B}"/>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xmlns="" id="{E33FF97A-E25D-9A4D-AD06-468A956F84EF}"/>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6B8497DC-51DF-D344-A233-ADDAF2991BF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Tahoma" pitchFamily="34" charset="0"/>
                <a:ea typeface="MS PGothic" pitchFamily="34" charset="-128"/>
                <a:cs typeface="+mn-cs"/>
              </a:defRPr>
            </a:lvl1pPr>
          </a:lstStyle>
          <a:p>
            <a:pPr>
              <a:defRPr/>
            </a:pPr>
            <a:endParaRPr lang="en-US" dirty="0"/>
          </a:p>
        </p:txBody>
      </p:sp>
      <p:sp>
        <p:nvSpPr>
          <p:cNvPr id="7" name="Slide Number Placeholder 6">
            <a:extLst>
              <a:ext uri="{FF2B5EF4-FFF2-40B4-BE49-F238E27FC236}">
                <a16:creationId xmlns:a16="http://schemas.microsoft.com/office/drawing/2014/main" xmlns="" id="{D8BE6D71-1ECA-D14F-863F-309679DE051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ahoma" panose="020B0604030504040204" pitchFamily="34" charset="0"/>
                <a:ea typeface="MS PGothic" panose="020B0600070205080204" pitchFamily="34" charset="-128"/>
              </a:defRPr>
            </a:lvl1pPr>
          </a:lstStyle>
          <a:p>
            <a:pPr>
              <a:defRPr/>
            </a:pPr>
            <a:fld id="{A3A635F8-E437-2B41-A10C-D670C5DBE578}" type="slidenum">
              <a:rPr lang="en-US" altLang="en-US"/>
              <a:pPr>
                <a:defRPr/>
              </a:pPr>
              <a:t>‹#›</a:t>
            </a:fld>
            <a:endParaRPr lang="en-US" altLang="en-US" dirty="0"/>
          </a:p>
        </p:txBody>
      </p:sp>
    </p:spTree>
    <p:extLst>
      <p:ext uri="{BB962C8B-B14F-4D97-AF65-F5344CB8AC3E}">
        <p14:creationId xmlns:p14="http://schemas.microsoft.com/office/powerpoint/2010/main" val="22356672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panose="020B0600070205080204" pitchFamily="34" charset="-128"/>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invGray">
      <p:bgPr>
        <a:solidFill>
          <a:srgbClr val="003B74"/>
        </a:solidFill>
        <a:effectLst/>
      </p:bgPr>
    </p:bg>
    <p:spTree>
      <p:nvGrpSpPr>
        <p:cNvPr id="1" name=""/>
        <p:cNvGrpSpPr/>
        <p:nvPr/>
      </p:nvGrpSpPr>
      <p:grpSpPr>
        <a:xfrm>
          <a:off x="0" y="0"/>
          <a:ext cx="0" cy="0"/>
          <a:chOff x="0" y="0"/>
          <a:chExt cx="0" cy="0"/>
        </a:xfrm>
      </p:grpSpPr>
      <p:sp>
        <p:nvSpPr>
          <p:cNvPr id="9" name="Rectangle 8"/>
          <p:cNvSpPr/>
          <p:nvPr/>
        </p:nvSpPr>
        <p:spPr>
          <a:xfrm>
            <a:off x="0" y="1388746"/>
            <a:ext cx="9144000" cy="2828925"/>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defTabSz="685783" eaLnBrk="1" fontAlgn="auto" hangingPunct="1">
              <a:spcBef>
                <a:spcPts val="0"/>
              </a:spcBef>
              <a:spcAft>
                <a:spcPts val="0"/>
              </a:spcAft>
            </a:pPr>
            <a:endParaRPr sz="1400" dirty="0">
              <a:solidFill>
                <a:srgbClr val="E1E1E1"/>
              </a:solidFill>
              <a:latin typeface="Arial" panose="020B0604020202020204" pitchFamily="34" charset="0"/>
            </a:endParaRPr>
          </a:p>
        </p:txBody>
      </p:sp>
      <p:sp>
        <p:nvSpPr>
          <p:cNvPr id="10" name="Rectangle 9"/>
          <p:cNvSpPr/>
          <p:nvPr/>
        </p:nvSpPr>
        <p:spPr>
          <a:xfrm>
            <a:off x="-1" y="526352"/>
            <a:ext cx="9144001" cy="774954"/>
          </a:xfrm>
          <a:prstGeom prst="rect">
            <a:avLst/>
          </a:prstGeom>
          <a:solidFill>
            <a:srgbClr val="FFC425"/>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defTabSz="685783" eaLnBrk="1" fontAlgn="auto" hangingPunct="1">
              <a:spcBef>
                <a:spcPts val="0"/>
              </a:spcBef>
              <a:spcAft>
                <a:spcPts val="0"/>
              </a:spcAft>
            </a:pPr>
            <a:endParaRPr sz="1400" dirty="0">
              <a:solidFill>
                <a:srgbClr val="E1E1E1"/>
              </a:solidFill>
              <a:latin typeface="Arial" panose="020B0604020202020204" pitchFamily="34" charset="0"/>
            </a:endParaRPr>
          </a:p>
        </p:txBody>
      </p:sp>
      <p:sp>
        <p:nvSpPr>
          <p:cNvPr id="2" name="Title 1"/>
          <p:cNvSpPr>
            <a:spLocks noGrp="1"/>
          </p:cNvSpPr>
          <p:nvPr>
            <p:ph type="ctrTitle" hasCustomPrompt="1"/>
          </p:nvPr>
        </p:nvSpPr>
        <p:spPr bwMode="black">
          <a:xfrm>
            <a:off x="661664" y="1650207"/>
            <a:ext cx="4816165" cy="2306003"/>
          </a:xfrm>
          <a:noFill/>
        </p:spPr>
        <p:txBody>
          <a:bodyPr lIns="0" tIns="0" rIns="0" bIns="0" anchor="ctr" anchorCtr="0">
            <a:normAutofit/>
          </a:bodyPr>
          <a:lstStyle>
            <a:lvl1pPr algn="l">
              <a:lnSpc>
                <a:spcPct val="90000"/>
              </a:lnSpc>
              <a:defRPr sz="4500" b="1">
                <a:solidFill>
                  <a:schemeClr val="tx1"/>
                </a:solidFill>
              </a:defRPr>
            </a:lvl1pPr>
          </a:lstStyle>
          <a:p>
            <a:r>
              <a:rPr lang="en-US" dirty="0"/>
              <a:t>Chapter Title</a:t>
            </a:r>
            <a:endParaRPr dirty="0"/>
          </a:p>
        </p:txBody>
      </p:sp>
      <p:sp>
        <p:nvSpPr>
          <p:cNvPr id="3" name="Subtitle 2"/>
          <p:cNvSpPr>
            <a:spLocks noGrp="1"/>
          </p:cNvSpPr>
          <p:nvPr>
            <p:ph type="subTitle" idx="1" hasCustomPrompt="1"/>
          </p:nvPr>
        </p:nvSpPr>
        <p:spPr>
          <a:xfrm>
            <a:off x="661664" y="634367"/>
            <a:ext cx="4893317" cy="583229"/>
          </a:xfrm>
        </p:spPr>
        <p:txBody>
          <a:bodyPr lIns="0" tIns="0" rIns="0" bIns="0" anchor="ctr" anchorCtr="0">
            <a:normAutofit/>
          </a:bodyPr>
          <a:lstStyle>
            <a:lvl1pPr marL="0" indent="0" algn="l">
              <a:spcBef>
                <a:spcPts val="0"/>
              </a:spcBef>
              <a:buNone/>
              <a:defRPr sz="2400" b="1">
                <a:latin typeface="Arial" panose="020B0604020202020204" pitchFamily="34" charset="0"/>
                <a:cs typeface="Arial" panose="020B0604020202020204" pitchFamily="34" charset="0"/>
              </a:defRPr>
            </a:lvl1pPr>
            <a:lvl2pPr marL="342892" indent="0" algn="ctr">
              <a:buNone/>
              <a:defRPr sz="1500"/>
            </a:lvl2pPr>
            <a:lvl3pPr marL="685783" indent="0" algn="ctr">
              <a:buNone/>
              <a:defRPr sz="140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dirty="0"/>
              <a:t>CHAPTER 1</a:t>
            </a:r>
            <a:endParaRPr dirty="0"/>
          </a:p>
        </p:txBody>
      </p:sp>
      <p:sp>
        <p:nvSpPr>
          <p:cNvPr id="7" name="Picture Placeholder 6">
            <a:extLst>
              <a:ext uri="{FF2B5EF4-FFF2-40B4-BE49-F238E27FC236}">
                <a16:creationId xmlns:a16="http://schemas.microsoft.com/office/drawing/2014/main" xmlns="" id="{EC9CFE91-0E8B-934B-8D25-5CBB7FD65D50}"/>
              </a:ext>
            </a:extLst>
          </p:cNvPr>
          <p:cNvSpPr>
            <a:spLocks noGrp="1"/>
          </p:cNvSpPr>
          <p:nvPr>
            <p:ph type="pic" sz="quarter" idx="10"/>
          </p:nvPr>
        </p:nvSpPr>
        <p:spPr>
          <a:xfrm>
            <a:off x="6075045" y="291375"/>
            <a:ext cx="2703736" cy="4560750"/>
          </a:xfrm>
        </p:spPr>
        <p:txBody>
          <a:bodyPr/>
          <a:lstStyle/>
          <a:p>
            <a:endParaRPr lang="en-US"/>
          </a:p>
        </p:txBody>
      </p:sp>
      <p:sp>
        <p:nvSpPr>
          <p:cNvPr id="17" name="Rectangle 16">
            <a:extLst>
              <a:ext uri="{FF2B5EF4-FFF2-40B4-BE49-F238E27FC236}">
                <a16:creationId xmlns:a16="http://schemas.microsoft.com/office/drawing/2014/main" xmlns="" id="{BEEECFBC-FB4D-9945-A4FF-28E342055AC3}"/>
              </a:ext>
            </a:extLst>
          </p:cNvPr>
          <p:cNvSpPr/>
          <p:nvPr userDrawn="1"/>
        </p:nvSpPr>
        <p:spPr>
          <a:xfrm>
            <a:off x="0" y="4877753"/>
            <a:ext cx="9144000" cy="161583"/>
          </a:xfrm>
          <a:prstGeom prst="rect">
            <a:avLst/>
          </a:prstGeom>
        </p:spPr>
        <p:txBody>
          <a:bodyPr wrap="square" lIns="68579" tIns="34289" rIns="68579" bIns="34289">
            <a:spAutoFit/>
          </a:bodyPr>
          <a:lstStyle/>
          <a:p>
            <a:pPr algn="ctr" defTabSz="685783" eaLnBrk="1" fontAlgn="auto" hangingPunct="1">
              <a:spcBef>
                <a:spcPts val="0"/>
              </a:spcBef>
              <a:spcAft>
                <a:spcPts val="0"/>
              </a:spcAft>
            </a:pPr>
            <a:r>
              <a:rPr lang="en-US" sz="600" dirty="0">
                <a:solidFill>
                  <a:srgbClr val="FFFFFF"/>
                </a:solidFill>
                <a:latin typeface="Arial" panose="020B0604020202020204" pitchFamily="34" charset="0"/>
                <a:ea typeface="+mn-ea"/>
                <a:cs typeface="Arial" panose="020B0604020202020204" pitchFamily="34" charset="0"/>
              </a:rPr>
              <a:t>Copyright © </a:t>
            </a:r>
            <a:r>
              <a:rPr lang="en-US" sz="600" dirty="0" smtClean="0">
                <a:solidFill>
                  <a:srgbClr val="FFFFFF"/>
                </a:solidFill>
                <a:latin typeface="Arial" panose="020B0604020202020204" pitchFamily="34" charset="0"/>
                <a:ea typeface="+mn-ea"/>
                <a:cs typeface="Arial" panose="020B0604020202020204" pitchFamily="34" charset="0"/>
              </a:rPr>
              <a:t>2022 </a:t>
            </a:r>
            <a:r>
              <a:rPr lang="en-US" sz="600" dirty="0">
                <a:solidFill>
                  <a:srgbClr val="FFFFFF"/>
                </a:solidFill>
                <a:latin typeface="Arial" panose="020B0604020202020204" pitchFamily="34" charset="0"/>
                <a:ea typeface="+mn-ea"/>
                <a:cs typeface="Arial" panose="020B0604020202020204" pitchFamily="34" charset="0"/>
              </a:rPr>
              <a:t>by Jones &amp; Bartlett Learning, LLC an Ascend Learning Company. </a:t>
            </a:r>
            <a:r>
              <a:rPr lang="en-US" sz="600" dirty="0" err="1">
                <a:solidFill>
                  <a:srgbClr val="FFFFFF"/>
                </a:solidFill>
                <a:latin typeface="Arial" panose="020B0604020202020204" pitchFamily="34" charset="0"/>
                <a:ea typeface="+mn-ea"/>
                <a:cs typeface="Arial" panose="020B0604020202020204" pitchFamily="34" charset="0"/>
              </a:rPr>
              <a:t>www.jblearning.com</a:t>
            </a:r>
            <a:r>
              <a:rPr lang="en-US" sz="600" dirty="0">
                <a:solidFill>
                  <a:srgbClr val="FFFFFF"/>
                </a:solidFill>
                <a:latin typeface="Arial" panose="020B0604020202020204" pitchFamily="34" charset="0"/>
                <a:ea typeface="+mn-ea"/>
                <a:cs typeface="Arial" panose="020B0604020202020204" pitchFamily="34" charset="0"/>
              </a:rPr>
              <a:t>.</a:t>
            </a:r>
          </a:p>
        </p:txBody>
      </p:sp>
    </p:spTree>
    <p:extLst>
      <p:ext uri="{BB962C8B-B14F-4D97-AF65-F5344CB8AC3E}">
        <p14:creationId xmlns:p14="http://schemas.microsoft.com/office/powerpoint/2010/main" val="1562588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41E3BDFD-7FA5-2143-88E5-0CEE0A6011AD}"/>
              </a:ext>
            </a:extLst>
          </p:cNvPr>
          <p:cNvSpPr/>
          <p:nvPr userDrawn="1"/>
        </p:nvSpPr>
        <p:spPr>
          <a:xfrm>
            <a:off x="0" y="4877753"/>
            <a:ext cx="9144000" cy="161583"/>
          </a:xfrm>
          <a:prstGeom prst="rect">
            <a:avLst/>
          </a:prstGeom>
        </p:spPr>
        <p:txBody>
          <a:bodyPr wrap="square" lIns="68579" tIns="34289" rIns="68579" bIns="34289">
            <a:spAutoFit/>
          </a:bodyPr>
          <a:lstStyle/>
          <a:p>
            <a:pPr algn="ctr" defTabSz="685783" eaLnBrk="1" fontAlgn="auto" hangingPunct="1">
              <a:spcBef>
                <a:spcPts val="0"/>
              </a:spcBef>
              <a:spcAft>
                <a:spcPts val="0"/>
              </a:spcAft>
            </a:pPr>
            <a:r>
              <a:rPr lang="en-US" sz="600" dirty="0">
                <a:solidFill>
                  <a:srgbClr val="3C4743"/>
                </a:solidFill>
                <a:latin typeface="Arial" panose="020B0604020202020204" pitchFamily="34" charset="0"/>
                <a:ea typeface="+mn-ea"/>
                <a:cs typeface="Arial" panose="020B0604020202020204" pitchFamily="34" charset="0"/>
              </a:rPr>
              <a:t>Copyright © 2021 by Jones &amp; Bartlett Learning, LLC an Ascend Learning Company. www.jblearning.com. Background texture © </a:t>
            </a:r>
            <a:r>
              <a:rPr lang="en-US" sz="600" dirty="0" err="1">
                <a:solidFill>
                  <a:srgbClr val="3C4743"/>
                </a:solidFill>
                <a:latin typeface="Arial" panose="020B0604020202020204" pitchFamily="34" charset="0"/>
                <a:ea typeface="+mn-ea"/>
                <a:cs typeface="Arial" panose="020B0604020202020204" pitchFamily="34" charset="0"/>
              </a:rPr>
              <a:t>Bunphot</a:t>
            </a:r>
            <a:r>
              <a:rPr lang="en-US" sz="600" dirty="0">
                <a:solidFill>
                  <a:srgbClr val="3C4743"/>
                </a:solidFill>
                <a:latin typeface="Arial" panose="020B0604020202020204" pitchFamily="34" charset="0"/>
                <a:ea typeface="+mn-ea"/>
                <a:cs typeface="Arial" panose="020B0604020202020204" pitchFamily="34" charset="0"/>
              </a:rPr>
              <a:t>/Getty Images.</a:t>
            </a:r>
          </a:p>
        </p:txBody>
      </p:sp>
      <p:sp>
        <p:nvSpPr>
          <p:cNvPr id="6" name="Rectangle 5">
            <a:extLst>
              <a:ext uri="{FF2B5EF4-FFF2-40B4-BE49-F238E27FC236}">
                <a16:creationId xmlns:a16="http://schemas.microsoft.com/office/drawing/2014/main" xmlns="" id="{A4FD052D-18CE-1249-A891-AB3E165F4441}"/>
              </a:ext>
            </a:extLst>
          </p:cNvPr>
          <p:cNvSpPr/>
          <p:nvPr userDrawn="1"/>
        </p:nvSpPr>
        <p:spPr>
          <a:xfrm>
            <a:off x="0" y="1705928"/>
            <a:ext cx="9144000" cy="1320165"/>
          </a:xfrm>
          <a:prstGeom prst="rect">
            <a:avLst/>
          </a:prstGeom>
          <a:solidFill>
            <a:srgbClr val="003B74"/>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defTabSz="685783" eaLnBrk="1" fontAlgn="auto" hangingPunct="1">
              <a:spcBef>
                <a:spcPts val="0"/>
              </a:spcBef>
              <a:spcAft>
                <a:spcPts val="0"/>
              </a:spcAft>
            </a:pPr>
            <a:endParaRPr lang="en-US" sz="1400">
              <a:solidFill>
                <a:srgbClr val="E1E1E1"/>
              </a:solidFill>
            </a:endParaRPr>
          </a:p>
        </p:txBody>
      </p:sp>
      <p:sp>
        <p:nvSpPr>
          <p:cNvPr id="8" name="Text Placeholder 7">
            <a:extLst>
              <a:ext uri="{FF2B5EF4-FFF2-40B4-BE49-F238E27FC236}">
                <a16:creationId xmlns:a16="http://schemas.microsoft.com/office/drawing/2014/main" xmlns="" id="{8C0E0F34-F7A9-8D4B-9F49-A76F8B00661D}"/>
              </a:ext>
            </a:extLst>
          </p:cNvPr>
          <p:cNvSpPr>
            <a:spLocks noGrp="1"/>
          </p:cNvSpPr>
          <p:nvPr>
            <p:ph type="body" sz="quarter" idx="10" hasCustomPrompt="1"/>
          </p:nvPr>
        </p:nvSpPr>
        <p:spPr>
          <a:xfrm>
            <a:off x="701280" y="1928814"/>
            <a:ext cx="7741444" cy="873919"/>
          </a:xfrm>
        </p:spPr>
        <p:txBody>
          <a:bodyPr anchor="ctr" anchorCtr="0"/>
          <a:lstStyle>
            <a:lvl1pPr marL="0" indent="0" algn="ctr">
              <a:buNone/>
              <a:defRPr sz="3600" b="1">
                <a:solidFill>
                  <a:srgbClr val="FFFFFF"/>
                </a:solidFill>
              </a:defRPr>
            </a:lvl1pPr>
          </a:lstStyle>
          <a:p>
            <a:pPr lvl="0"/>
            <a:r>
              <a:rPr lang="en-US" dirty="0"/>
              <a:t>Divider</a:t>
            </a:r>
          </a:p>
        </p:txBody>
      </p:sp>
    </p:spTree>
    <p:extLst>
      <p:ext uri="{BB962C8B-B14F-4D97-AF65-F5344CB8AC3E}">
        <p14:creationId xmlns:p14="http://schemas.microsoft.com/office/powerpoint/2010/main" val="1660329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500"/>
            </a:lvl1pPr>
          </a:lstStyle>
          <a:p>
            <a:r>
              <a:rPr lang="en-US" dirty="0"/>
              <a:t>Click to edit Master title style</a:t>
            </a:r>
            <a:endParaRPr dirty="0"/>
          </a:p>
        </p:txBody>
      </p:sp>
      <p:sp>
        <p:nvSpPr>
          <p:cNvPr id="3" name="Content Placeholder 2"/>
          <p:cNvSpPr>
            <a:spLocks noGrp="1"/>
          </p:cNvSpPr>
          <p:nvPr>
            <p:ph idx="1"/>
          </p:nvPr>
        </p:nvSpPr>
        <p:spPr>
          <a:xfrm>
            <a:off x="694372" y="1118154"/>
            <a:ext cx="7715250" cy="3524285"/>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Tree>
    <p:extLst>
      <p:ext uri="{BB962C8B-B14F-4D97-AF65-F5344CB8AC3E}">
        <p14:creationId xmlns:p14="http://schemas.microsoft.com/office/powerpoint/2010/main" val="2838846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Click to edit Master title style</a:t>
            </a:r>
            <a:endParaRPr dirty="0"/>
          </a:p>
        </p:txBody>
      </p:sp>
      <p:sp>
        <p:nvSpPr>
          <p:cNvPr id="3" name="Content Placeholder 2"/>
          <p:cNvSpPr>
            <a:spLocks noGrp="1"/>
          </p:cNvSpPr>
          <p:nvPr>
            <p:ph sz="half" idx="1"/>
          </p:nvPr>
        </p:nvSpPr>
        <p:spPr>
          <a:xfrm>
            <a:off x="685800" y="1095790"/>
            <a:ext cx="3641598" cy="354707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Content Placeholder 3"/>
          <p:cNvSpPr>
            <a:spLocks noGrp="1"/>
          </p:cNvSpPr>
          <p:nvPr>
            <p:ph sz="half" idx="2"/>
          </p:nvPr>
        </p:nvSpPr>
        <p:spPr>
          <a:xfrm>
            <a:off x="4811526" y="1095790"/>
            <a:ext cx="3646674" cy="354707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Tree>
    <p:extLst>
      <p:ext uri="{BB962C8B-B14F-4D97-AF65-F5344CB8AC3E}">
        <p14:creationId xmlns:p14="http://schemas.microsoft.com/office/powerpoint/2010/main" val="4046353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Text Placeholder 2"/>
          <p:cNvSpPr>
            <a:spLocks noGrp="1"/>
          </p:cNvSpPr>
          <p:nvPr>
            <p:ph type="body" idx="1"/>
          </p:nvPr>
        </p:nvSpPr>
        <p:spPr>
          <a:xfrm>
            <a:off x="582930" y="1122140"/>
            <a:ext cx="3744468" cy="353187"/>
          </a:xfrm>
        </p:spPr>
        <p:txBody>
          <a:bodyPr anchor="t" anchorCtr="0"/>
          <a:lstStyle>
            <a:lvl1pPr marL="0" indent="0">
              <a:buNone/>
              <a:defRPr sz="1800" b="1"/>
            </a:lvl1pPr>
            <a:lvl2pPr marL="342892" indent="0">
              <a:buNone/>
              <a:defRPr sz="1500" b="1"/>
            </a:lvl2pPr>
            <a:lvl3pPr marL="685783" indent="0">
              <a:buNone/>
              <a:defRPr sz="140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582930" y="1557959"/>
            <a:ext cx="3744468" cy="32931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1" name="Picture Placeholder 10">
            <a:extLst>
              <a:ext uri="{FF2B5EF4-FFF2-40B4-BE49-F238E27FC236}">
                <a16:creationId xmlns:a16="http://schemas.microsoft.com/office/drawing/2014/main" xmlns="" id="{A3169499-437D-8F4D-94AA-E2299357328F}"/>
              </a:ext>
            </a:extLst>
          </p:cNvPr>
          <p:cNvSpPr>
            <a:spLocks noGrp="1"/>
          </p:cNvSpPr>
          <p:nvPr>
            <p:ph type="pic" sz="quarter" idx="10"/>
          </p:nvPr>
        </p:nvSpPr>
        <p:spPr>
          <a:xfrm>
            <a:off x="4572001" y="1122141"/>
            <a:ext cx="3906441" cy="3417557"/>
          </a:xfrm>
        </p:spPr>
        <p:txBody>
          <a:bodyPr/>
          <a:lstStyle/>
          <a:p>
            <a:endParaRPr lang="en-US"/>
          </a:p>
        </p:txBody>
      </p:sp>
      <p:sp>
        <p:nvSpPr>
          <p:cNvPr id="12" name="Text Placeholder 8">
            <a:extLst>
              <a:ext uri="{FF2B5EF4-FFF2-40B4-BE49-F238E27FC236}">
                <a16:creationId xmlns:a16="http://schemas.microsoft.com/office/drawing/2014/main" xmlns="" id="{B116746D-2971-C346-AB96-03BED323E049}"/>
              </a:ext>
            </a:extLst>
          </p:cNvPr>
          <p:cNvSpPr>
            <a:spLocks noGrp="1"/>
          </p:cNvSpPr>
          <p:nvPr>
            <p:ph type="body" sz="quarter" idx="11" hasCustomPrompt="1"/>
          </p:nvPr>
        </p:nvSpPr>
        <p:spPr>
          <a:xfrm>
            <a:off x="4572001" y="4606886"/>
            <a:ext cx="3906441" cy="488394"/>
          </a:xfrm>
        </p:spPr>
        <p:txBody>
          <a:bodyPr/>
          <a:lstStyle>
            <a:lvl1pPr marL="0" indent="0">
              <a:buNone/>
              <a:defRPr sz="800"/>
            </a:lvl1pPr>
          </a:lstStyle>
          <a:p>
            <a:pPr lvl="0"/>
            <a:r>
              <a:rPr lang="en-US" dirty="0"/>
              <a:t>Credit line FPO</a:t>
            </a:r>
          </a:p>
        </p:txBody>
      </p:sp>
    </p:spTree>
    <p:extLst>
      <p:ext uri="{BB962C8B-B14F-4D97-AF65-F5344CB8AC3E}">
        <p14:creationId xmlns:p14="http://schemas.microsoft.com/office/powerpoint/2010/main" val="1892518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Click to edit Master title style</a:t>
            </a:r>
            <a:endParaRPr dirty="0"/>
          </a:p>
        </p:txBody>
      </p:sp>
    </p:spTree>
    <p:extLst>
      <p:ext uri="{BB962C8B-B14F-4D97-AF65-F5344CB8AC3E}">
        <p14:creationId xmlns:p14="http://schemas.microsoft.com/office/powerpoint/2010/main" val="3871019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2300"/>
            </a:lvl1pPr>
          </a:lstStyle>
          <a:p>
            <a:r>
              <a:rPr lang="en-US"/>
              <a:t>Click to edit Master title style</a:t>
            </a:r>
            <a:endParaRPr/>
          </a:p>
        </p:txBody>
      </p:sp>
      <p:sp>
        <p:nvSpPr>
          <p:cNvPr id="4" name="Text Placeholder 2"/>
          <p:cNvSpPr>
            <a:spLocks noGrp="1"/>
          </p:cNvSpPr>
          <p:nvPr>
            <p:ph type="body" sz="half" idx="2"/>
          </p:nvPr>
        </p:nvSpPr>
        <p:spPr>
          <a:xfrm>
            <a:off x="660083" y="1133062"/>
            <a:ext cx="3184937" cy="3303469"/>
          </a:xfrm>
        </p:spPr>
        <p:txBody>
          <a:bodyPr>
            <a:normAutofit/>
          </a:bodyPr>
          <a:lstStyle>
            <a:lvl1pPr marL="0" indent="0">
              <a:spcBef>
                <a:spcPts val="1125"/>
              </a:spcBef>
              <a:buNone/>
              <a:defRPr sz="1700"/>
            </a:lvl1pPr>
            <a:lvl2pPr marL="342892" indent="0">
              <a:buNone/>
              <a:defRPr sz="1100"/>
            </a:lvl2pPr>
            <a:lvl3pPr marL="685783" indent="0">
              <a:buNone/>
              <a:defRPr sz="900"/>
            </a:lvl3pPr>
            <a:lvl4pPr marL="1028675" indent="0">
              <a:buNone/>
              <a:defRPr sz="800"/>
            </a:lvl4pPr>
            <a:lvl5pPr marL="1371566" indent="0">
              <a:buNone/>
              <a:defRPr sz="800"/>
            </a:lvl5pPr>
            <a:lvl6pPr marL="1714457" indent="0">
              <a:buNone/>
              <a:defRPr sz="800"/>
            </a:lvl6pPr>
            <a:lvl7pPr marL="2057348" indent="0">
              <a:buNone/>
              <a:defRPr sz="800"/>
            </a:lvl7pPr>
            <a:lvl8pPr marL="2400240" indent="0">
              <a:buNone/>
              <a:defRPr sz="800"/>
            </a:lvl8pPr>
            <a:lvl9pPr marL="2743132" indent="0">
              <a:buNone/>
              <a:defRPr sz="800"/>
            </a:lvl9pPr>
          </a:lstStyle>
          <a:p>
            <a:pPr lvl="0"/>
            <a:r>
              <a:rPr lang="en-US" dirty="0"/>
              <a:t>Click to edit Master text styles</a:t>
            </a:r>
          </a:p>
        </p:txBody>
      </p:sp>
      <p:sp>
        <p:nvSpPr>
          <p:cNvPr id="9" name="Text Placeholder 8">
            <a:extLst>
              <a:ext uri="{FF2B5EF4-FFF2-40B4-BE49-F238E27FC236}">
                <a16:creationId xmlns:a16="http://schemas.microsoft.com/office/drawing/2014/main" xmlns="" id="{752B3F09-47B3-324C-BCD8-DE2A52443CC0}"/>
              </a:ext>
            </a:extLst>
          </p:cNvPr>
          <p:cNvSpPr>
            <a:spLocks noGrp="1"/>
          </p:cNvSpPr>
          <p:nvPr>
            <p:ph type="body" sz="quarter" idx="10" hasCustomPrompt="1"/>
          </p:nvPr>
        </p:nvSpPr>
        <p:spPr>
          <a:xfrm>
            <a:off x="4138613" y="4535091"/>
            <a:ext cx="4344744" cy="488394"/>
          </a:xfrm>
        </p:spPr>
        <p:txBody>
          <a:bodyPr/>
          <a:lstStyle>
            <a:lvl1pPr marL="0" indent="0">
              <a:buNone/>
              <a:defRPr sz="800"/>
            </a:lvl1pPr>
          </a:lstStyle>
          <a:p>
            <a:pPr lvl="0"/>
            <a:r>
              <a:rPr lang="en-US" dirty="0"/>
              <a:t>Credit line FPO</a:t>
            </a:r>
          </a:p>
        </p:txBody>
      </p:sp>
      <p:sp>
        <p:nvSpPr>
          <p:cNvPr id="11" name="Picture Placeholder 10">
            <a:extLst>
              <a:ext uri="{FF2B5EF4-FFF2-40B4-BE49-F238E27FC236}">
                <a16:creationId xmlns:a16="http://schemas.microsoft.com/office/drawing/2014/main" xmlns="" id="{8A3226D5-00A8-E049-8469-4BFBE39DD467}"/>
              </a:ext>
            </a:extLst>
          </p:cNvPr>
          <p:cNvSpPr>
            <a:spLocks noGrp="1"/>
          </p:cNvSpPr>
          <p:nvPr>
            <p:ph type="pic" sz="quarter" idx="11"/>
          </p:nvPr>
        </p:nvSpPr>
        <p:spPr>
          <a:xfrm>
            <a:off x="4138612" y="1131611"/>
            <a:ext cx="4344591" cy="3303468"/>
          </a:xfrm>
        </p:spPr>
        <p:txBody>
          <a:bodyPr/>
          <a:lstStyle/>
          <a:p>
            <a:endParaRPr lang="en-US"/>
          </a:p>
        </p:txBody>
      </p:sp>
    </p:spTree>
    <p:extLst>
      <p:ext uri="{BB962C8B-B14F-4D97-AF65-F5344CB8AC3E}">
        <p14:creationId xmlns:p14="http://schemas.microsoft.com/office/powerpoint/2010/main" val="1114338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2300"/>
            </a:lvl1pPr>
          </a:lstStyle>
          <a:p>
            <a:r>
              <a:rPr lang="en-US"/>
              <a:t>Click to edit Master title style</a:t>
            </a:r>
            <a:endParaRPr/>
          </a:p>
        </p:txBody>
      </p:sp>
      <p:sp>
        <p:nvSpPr>
          <p:cNvPr id="3" name="Content Placeholder 3"/>
          <p:cNvSpPr>
            <a:spLocks noGrp="1"/>
          </p:cNvSpPr>
          <p:nvPr>
            <p:ph idx="1" hasCustomPrompt="1"/>
          </p:nvPr>
        </p:nvSpPr>
        <p:spPr>
          <a:xfrm>
            <a:off x="691123" y="1095789"/>
            <a:ext cx="2386406" cy="3671496"/>
          </a:xfrm>
        </p:spPr>
        <p:txBody>
          <a:bodyPr>
            <a:normAutofit/>
          </a:bodyPr>
          <a:lstStyle>
            <a:lvl1pPr marL="0" indent="0">
              <a:buNone/>
              <a:defRPr sz="1700"/>
            </a:lvl1pPr>
            <a:lvl2pPr marL="342892" indent="0">
              <a:buNone/>
              <a:defRPr sz="1500"/>
            </a:lvl2pPr>
            <a:lvl3pPr marL="685783" indent="0">
              <a:buNone/>
              <a:defRPr sz="1400"/>
            </a:lvl3pPr>
            <a:lvl4pPr marL="1028675" indent="0">
              <a:buNone/>
              <a:defRPr sz="1200"/>
            </a:lvl4pPr>
            <a:lvl5pPr marL="1371566" indent="0">
              <a:buNone/>
              <a:defRPr sz="1200"/>
            </a:lvl5pPr>
            <a:lvl6pPr>
              <a:defRPr sz="1200"/>
            </a:lvl6pPr>
            <a:lvl7pPr>
              <a:defRPr sz="1200"/>
            </a:lvl7pPr>
            <a:lvl8pPr>
              <a:defRPr sz="1200"/>
            </a:lvl8pPr>
            <a:lvl9pPr>
              <a:defRPr sz="1200"/>
            </a:lvl9pPr>
          </a:lstStyle>
          <a:p>
            <a:pPr lvl="0"/>
            <a:r>
              <a:rPr lang="en-US" dirty="0"/>
              <a:t>Sample text</a:t>
            </a:r>
            <a:endParaRPr dirty="0"/>
          </a:p>
        </p:txBody>
      </p:sp>
      <p:sp>
        <p:nvSpPr>
          <p:cNvPr id="7" name="Content Placeholder 3">
            <a:extLst>
              <a:ext uri="{FF2B5EF4-FFF2-40B4-BE49-F238E27FC236}">
                <a16:creationId xmlns:a16="http://schemas.microsoft.com/office/drawing/2014/main" xmlns="" id="{40A1ED7B-82D7-5A47-A193-C7C24693D3C4}"/>
              </a:ext>
            </a:extLst>
          </p:cNvPr>
          <p:cNvSpPr>
            <a:spLocks noGrp="1"/>
          </p:cNvSpPr>
          <p:nvPr>
            <p:ph idx="10" hasCustomPrompt="1"/>
          </p:nvPr>
        </p:nvSpPr>
        <p:spPr>
          <a:xfrm>
            <a:off x="3365743" y="1095789"/>
            <a:ext cx="2386406" cy="3671496"/>
          </a:xfrm>
        </p:spPr>
        <p:txBody>
          <a:bodyPr>
            <a:normAutofit/>
          </a:bodyPr>
          <a:lstStyle>
            <a:lvl1pPr marL="0" indent="0">
              <a:buNone/>
              <a:defRPr sz="17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Sample text</a:t>
            </a:r>
          </a:p>
        </p:txBody>
      </p:sp>
      <p:sp>
        <p:nvSpPr>
          <p:cNvPr id="8" name="Content Placeholder 3">
            <a:extLst>
              <a:ext uri="{FF2B5EF4-FFF2-40B4-BE49-F238E27FC236}">
                <a16:creationId xmlns:a16="http://schemas.microsoft.com/office/drawing/2014/main" xmlns="" id="{43872FE9-5E92-4F44-8A71-024A081C439C}"/>
              </a:ext>
            </a:extLst>
          </p:cNvPr>
          <p:cNvSpPr>
            <a:spLocks noGrp="1"/>
          </p:cNvSpPr>
          <p:nvPr>
            <p:ph idx="11" hasCustomPrompt="1"/>
          </p:nvPr>
        </p:nvSpPr>
        <p:spPr>
          <a:xfrm>
            <a:off x="6040363" y="1095789"/>
            <a:ext cx="2386406" cy="3671496"/>
          </a:xfrm>
        </p:spPr>
        <p:txBody>
          <a:bodyPr>
            <a:normAutofit/>
          </a:bodyPr>
          <a:lstStyle>
            <a:lvl1pPr marL="0" indent="0">
              <a:buNone/>
              <a:defRPr sz="17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Sample text</a:t>
            </a:r>
          </a:p>
        </p:txBody>
      </p:sp>
    </p:spTree>
    <p:extLst>
      <p:ext uri="{BB962C8B-B14F-4D97-AF65-F5344CB8AC3E}">
        <p14:creationId xmlns:p14="http://schemas.microsoft.com/office/powerpoint/2010/main" val="204659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9" name="Rectangle 8"/>
          <p:cNvSpPr/>
          <p:nvPr/>
        </p:nvSpPr>
        <p:spPr>
          <a:xfrm>
            <a:off x="0" y="0"/>
            <a:ext cx="9141714" cy="89154"/>
          </a:xfrm>
          <a:prstGeom prst="rect">
            <a:avLst/>
          </a:prstGeom>
          <a:solidFill>
            <a:srgbClr val="FFC425"/>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defTabSz="685800" eaLnBrk="1" fontAlgn="auto" hangingPunct="1">
              <a:spcBef>
                <a:spcPts val="0"/>
              </a:spcBef>
              <a:spcAft>
                <a:spcPts val="0"/>
              </a:spcAft>
            </a:pPr>
            <a:endParaRPr sz="1400" dirty="0">
              <a:solidFill>
                <a:srgbClr val="E1E1E1"/>
              </a:solidFill>
              <a:latin typeface="Arial" panose="020B0604020202020204" pitchFamily="34" charset="0"/>
            </a:endParaRPr>
          </a:p>
        </p:txBody>
      </p:sp>
      <p:sp>
        <p:nvSpPr>
          <p:cNvPr id="2" name="Title Placeholder 1"/>
          <p:cNvSpPr>
            <a:spLocks noGrp="1"/>
          </p:cNvSpPr>
          <p:nvPr>
            <p:ph type="title"/>
          </p:nvPr>
        </p:nvSpPr>
        <p:spPr bwMode="black">
          <a:xfrm>
            <a:off x="0" y="90775"/>
            <a:ext cx="9144000" cy="751567"/>
          </a:xfrm>
          <a:prstGeom prst="rect">
            <a:avLst/>
          </a:prstGeom>
          <a:solidFill>
            <a:srgbClr val="003B74"/>
          </a:solidFill>
        </p:spPr>
        <p:txBody>
          <a:bodyPr vert="horz" lIns="685800" tIns="34290" rIns="685800" bIns="34290" rtlCol="0" anchor="ctr">
            <a:normAutofit/>
          </a:bodyPr>
          <a:lstStyle/>
          <a:p>
            <a:r>
              <a:rPr lang="en-US" dirty="0"/>
              <a:t>Click to edit Master title style</a:t>
            </a:r>
            <a:endParaRPr dirty="0"/>
          </a:p>
        </p:txBody>
      </p:sp>
      <p:sp>
        <p:nvSpPr>
          <p:cNvPr id="3" name="Text Placeholder 2"/>
          <p:cNvSpPr>
            <a:spLocks noGrp="1"/>
          </p:cNvSpPr>
          <p:nvPr>
            <p:ph type="body" idx="1"/>
          </p:nvPr>
        </p:nvSpPr>
        <p:spPr>
          <a:xfrm>
            <a:off x="668655" y="1652778"/>
            <a:ext cx="7826693" cy="2989660"/>
          </a:xfrm>
          <a:prstGeom prst="rect">
            <a:avLst/>
          </a:prstGeom>
        </p:spPr>
        <p:txBody>
          <a:bodyPr vert="horz" lIns="68580" tIns="34290" rIns="68580" bIns="3429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Rectangle 6">
            <a:extLst>
              <a:ext uri="{FF2B5EF4-FFF2-40B4-BE49-F238E27FC236}">
                <a16:creationId xmlns:a16="http://schemas.microsoft.com/office/drawing/2014/main" xmlns="" id="{21F38BD8-3F75-CE4C-AFEF-0C6B45F77F8C}"/>
              </a:ext>
            </a:extLst>
          </p:cNvPr>
          <p:cNvSpPr/>
          <p:nvPr userDrawn="1"/>
        </p:nvSpPr>
        <p:spPr>
          <a:xfrm rot="5400000">
            <a:off x="7158194" y="3183773"/>
            <a:ext cx="3757871" cy="161583"/>
          </a:xfrm>
          <a:prstGeom prst="rect">
            <a:avLst/>
          </a:prstGeom>
        </p:spPr>
        <p:txBody>
          <a:bodyPr wrap="square" lIns="68580" tIns="34290" rIns="68580" bIns="34290">
            <a:spAutoFit/>
          </a:bodyPr>
          <a:lstStyle/>
          <a:p>
            <a:pPr defTabSz="685800" eaLnBrk="1" fontAlgn="auto" hangingPunct="1">
              <a:spcBef>
                <a:spcPts val="0"/>
              </a:spcBef>
              <a:spcAft>
                <a:spcPts val="0"/>
              </a:spcAft>
            </a:pPr>
            <a:r>
              <a:rPr lang="en-US" sz="600" dirty="0">
                <a:solidFill>
                  <a:srgbClr val="3C4743"/>
                </a:solidFill>
                <a:latin typeface="Arial" panose="020B0604020202020204" pitchFamily="34" charset="0"/>
                <a:ea typeface="+mn-ea"/>
                <a:cs typeface="Arial" panose="020B0604020202020204" pitchFamily="34" charset="0"/>
              </a:rPr>
              <a:t>Copyright © </a:t>
            </a:r>
            <a:r>
              <a:rPr lang="en-US" sz="600" dirty="0" smtClean="0">
                <a:solidFill>
                  <a:srgbClr val="3C4743"/>
                </a:solidFill>
                <a:latin typeface="Arial" panose="020B0604020202020204" pitchFamily="34" charset="0"/>
                <a:ea typeface="+mn-ea"/>
                <a:cs typeface="Arial" panose="020B0604020202020204" pitchFamily="34" charset="0"/>
              </a:rPr>
              <a:t>2022 </a:t>
            </a:r>
            <a:r>
              <a:rPr lang="en-US" sz="600" dirty="0">
                <a:solidFill>
                  <a:srgbClr val="3C4743"/>
                </a:solidFill>
                <a:latin typeface="Arial" panose="020B0604020202020204" pitchFamily="34" charset="0"/>
                <a:ea typeface="+mn-ea"/>
                <a:cs typeface="Arial" panose="020B0604020202020204" pitchFamily="34" charset="0"/>
              </a:rPr>
              <a:t>by Jones &amp; Bartlett Learning, LLC an Ascend Learning Company. </a:t>
            </a:r>
            <a:r>
              <a:rPr lang="en-US" sz="600" dirty="0" err="1">
                <a:solidFill>
                  <a:srgbClr val="3C4743"/>
                </a:solidFill>
                <a:latin typeface="Arial" panose="020B0604020202020204" pitchFamily="34" charset="0"/>
                <a:ea typeface="+mn-ea"/>
                <a:cs typeface="Arial" panose="020B0604020202020204" pitchFamily="34" charset="0"/>
              </a:rPr>
              <a:t>www.jblearning.com</a:t>
            </a:r>
            <a:endParaRPr lang="en-US" sz="600" dirty="0">
              <a:solidFill>
                <a:srgbClr val="3C4743"/>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25369685"/>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95000"/>
        </a:lnSpc>
        <a:spcBef>
          <a:spcPct val="0"/>
        </a:spcBef>
        <a:buNone/>
        <a:defRPr sz="2300" b="1" kern="1200">
          <a:solidFill>
            <a:schemeClr val="bg2"/>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100000"/>
        </a:lnSpc>
        <a:spcBef>
          <a:spcPts val="1125"/>
        </a:spcBef>
        <a:buFont typeface="Wingdings" panose="05000000000000000000" pitchFamily="2" charset="2"/>
        <a:buChar char="§"/>
        <a:defRPr sz="22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225"/>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225"/>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100000"/>
        </a:lnSpc>
        <a:spcBef>
          <a:spcPts val="0"/>
        </a:spcBef>
        <a:buFont typeface="Wingdings" panose="05000000000000000000" pitchFamily="2" charset="2"/>
        <a:buChar char="§"/>
        <a:defRPr sz="1200" kern="1200">
          <a:solidFill>
            <a:schemeClr val="tx1"/>
          </a:solidFill>
          <a:latin typeface="+mn-lt"/>
          <a:ea typeface="+mn-ea"/>
          <a:cs typeface="+mn-cs"/>
        </a:defRPr>
      </a:lvl6pPr>
      <a:lvl7pPr marL="2228850" indent="-171450" algn="l" defTabSz="685800" rtl="0" eaLnBrk="1" latinLnBrk="0" hangingPunct="1">
        <a:lnSpc>
          <a:spcPct val="100000"/>
        </a:lnSpc>
        <a:spcBef>
          <a:spcPts val="0"/>
        </a:spcBef>
        <a:buFont typeface="Wingdings" panose="05000000000000000000" pitchFamily="2" charset="2"/>
        <a:buChar char="§"/>
        <a:defRPr sz="1200" kern="1200">
          <a:solidFill>
            <a:schemeClr val="tx1"/>
          </a:solidFill>
          <a:latin typeface="+mn-lt"/>
          <a:ea typeface="+mn-ea"/>
          <a:cs typeface="+mn-cs"/>
        </a:defRPr>
      </a:lvl7pPr>
      <a:lvl8pPr marL="2571750" indent="-171450" algn="l" defTabSz="685800" rtl="0" eaLnBrk="1" latinLnBrk="0" hangingPunct="1">
        <a:lnSpc>
          <a:spcPct val="100000"/>
        </a:lnSpc>
        <a:spcBef>
          <a:spcPts val="0"/>
        </a:spcBef>
        <a:buFont typeface="Wingdings" panose="05000000000000000000" pitchFamily="2" charset="2"/>
        <a:buChar char="§"/>
        <a:defRPr sz="1200" kern="1200">
          <a:solidFill>
            <a:schemeClr val="tx1"/>
          </a:solidFill>
          <a:latin typeface="+mn-lt"/>
          <a:ea typeface="+mn-ea"/>
          <a:cs typeface="+mn-cs"/>
        </a:defRPr>
      </a:lvl8pPr>
      <a:lvl9pPr marL="2914650" indent="-171450" algn="l" defTabSz="685800" rtl="0" eaLnBrk="1" latinLnBrk="0" hangingPunct="1">
        <a:lnSpc>
          <a:spcPct val="100000"/>
        </a:lnSpc>
        <a:spcBef>
          <a:spcPts val="0"/>
        </a:spcBef>
        <a:buFont typeface="Wingdings" panose="05000000000000000000" pitchFamily="2" charset="2"/>
        <a:buChar char="§"/>
        <a:defRPr sz="1200" kern="1200">
          <a:solidFill>
            <a:schemeClr val="tx1"/>
          </a:solidFill>
          <a:latin typeface="+mn-lt"/>
          <a:ea typeface="+mn-ea"/>
          <a:cs typeface="+mn-cs"/>
        </a:defRPr>
      </a:lvl9pPr>
    </p:bodyStyle>
    <p:otherStyle>
      <a:defPPr>
        <a:defRPr/>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20EA4B-D4DD-2A42-9777-07EA76669ED0}"/>
              </a:ext>
            </a:extLst>
          </p:cNvPr>
          <p:cNvSpPr>
            <a:spLocks noGrp="1"/>
          </p:cNvSpPr>
          <p:nvPr>
            <p:ph type="ctrTitle"/>
          </p:nvPr>
        </p:nvSpPr>
        <p:spPr/>
        <p:txBody>
          <a:bodyPr>
            <a:normAutofit fontScale="90000"/>
          </a:bodyPr>
          <a:lstStyle/>
          <a:p>
            <a:r>
              <a:rPr lang="en-US" dirty="0"/>
              <a:t>Informing Public Policy: An Important Role for Registered Nurses</a:t>
            </a:r>
          </a:p>
        </p:txBody>
      </p:sp>
      <p:sp>
        <p:nvSpPr>
          <p:cNvPr id="3" name="Subtitle 2">
            <a:extLst>
              <a:ext uri="{FF2B5EF4-FFF2-40B4-BE49-F238E27FC236}">
                <a16:creationId xmlns:a16="http://schemas.microsoft.com/office/drawing/2014/main" xmlns="" id="{08A045EB-D61E-7F4E-9B43-341653A9840E}"/>
              </a:ext>
            </a:extLst>
          </p:cNvPr>
          <p:cNvSpPr>
            <a:spLocks noGrp="1"/>
          </p:cNvSpPr>
          <p:nvPr>
            <p:ph type="subTitle" idx="1"/>
          </p:nvPr>
        </p:nvSpPr>
        <p:spPr/>
        <p:txBody>
          <a:bodyPr/>
          <a:lstStyle/>
          <a:p>
            <a:r>
              <a:rPr lang="en-US" sz="3200" dirty="0"/>
              <a:t>CHAPTER 1</a:t>
            </a:r>
          </a:p>
        </p:txBody>
      </p:sp>
      <p:pic>
        <p:nvPicPr>
          <p:cNvPr id="5" name="Picture Placeholder 4" descr="A photo shows the cover of the book Milstead’s Health Policy and Politics: A Nurse's Guide, Seventh Edition, by Nancy M. Short."/>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16" b="16"/>
          <a:stretch>
            <a:fillRect/>
          </a:stretch>
        </p:blipFill>
        <p:spPr/>
      </p:pic>
    </p:spTree>
    <p:extLst>
      <p:ext uri="{BB962C8B-B14F-4D97-AF65-F5344CB8AC3E}">
        <p14:creationId xmlns:p14="http://schemas.microsoft.com/office/powerpoint/2010/main" val="13805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D5D92B-4C7D-C748-91ED-BDE709E2C943}"/>
              </a:ext>
            </a:extLst>
          </p:cNvPr>
          <p:cNvSpPr>
            <a:spLocks noGrp="1"/>
          </p:cNvSpPr>
          <p:nvPr>
            <p:ph type="title"/>
          </p:nvPr>
        </p:nvSpPr>
        <p:spPr/>
        <p:txBody>
          <a:bodyPr/>
          <a:lstStyle/>
          <a:p>
            <a:r>
              <a:rPr lang="en-US" sz="2500" dirty="0"/>
              <a:t>Public Policy, Political Determinants of Health, </a:t>
            </a:r>
            <a:br>
              <a:rPr lang="en-US" sz="2500" dirty="0"/>
            </a:br>
            <a:r>
              <a:rPr lang="en-US" sz="2500" dirty="0"/>
              <a:t>and Clinical Practice?</a:t>
            </a:r>
          </a:p>
        </p:txBody>
      </p:sp>
      <p:sp>
        <p:nvSpPr>
          <p:cNvPr id="3" name="Content Placeholder 2">
            <a:extLst>
              <a:ext uri="{FF2B5EF4-FFF2-40B4-BE49-F238E27FC236}">
                <a16:creationId xmlns:a16="http://schemas.microsoft.com/office/drawing/2014/main" xmlns="" id="{41FF1DF2-B7CF-904F-815E-2061BA8FE874}"/>
              </a:ext>
            </a:extLst>
          </p:cNvPr>
          <p:cNvSpPr>
            <a:spLocks noGrp="1"/>
          </p:cNvSpPr>
          <p:nvPr>
            <p:ph idx="1"/>
          </p:nvPr>
        </p:nvSpPr>
        <p:spPr/>
        <p:txBody>
          <a:bodyPr/>
          <a:lstStyle/>
          <a:p>
            <a:r>
              <a:rPr lang="en-US" dirty="0"/>
              <a:t>Political factors driving social determinants of health (</a:t>
            </a:r>
            <a:r>
              <a:rPr lang="en-US" dirty="0" err="1"/>
              <a:t>SDoH</a:t>
            </a:r>
            <a:r>
              <a:rPr lang="en-US" dirty="0" smtClean="0"/>
              <a:t>)</a:t>
            </a:r>
            <a:endParaRPr lang="en-US" dirty="0"/>
          </a:p>
        </p:txBody>
      </p:sp>
      <p:pic>
        <p:nvPicPr>
          <p:cNvPr id="2050" name="Picture 2" descr="Text reads as follows: Ethnic background, aptitude, faith, fairness, truthfulness, authority, philosophy, culture, ancestry, gender, maturity, social justice, differences, personal interest, birthright, political party, birthplace, sexual preference, value of money? This text points to State Laws, Federal Laws, Lawful rulings, and Executive orders, each of which point to each other, and also to/from Population Health." title="Figure shows the political determinants of healt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885950"/>
            <a:ext cx="3581400" cy="239068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209800" y="4340728"/>
            <a:ext cx="4572000" cy="400110"/>
          </a:xfrm>
          <a:prstGeom prst="rect">
            <a:avLst/>
          </a:prstGeom>
        </p:spPr>
        <p:txBody>
          <a:bodyPr>
            <a:spAutoFit/>
          </a:bodyPr>
          <a:lstStyle/>
          <a:p>
            <a:r>
              <a:rPr lang="en-US" sz="1000" dirty="0" smtClean="0">
                <a:latin typeface="Arial" pitchFamily="34" charset="0"/>
                <a:cs typeface="Arial" pitchFamily="34" charset="0"/>
              </a:rPr>
              <a:t>Data </a:t>
            </a:r>
            <a:r>
              <a:rPr lang="en-US" sz="1000" dirty="0">
                <a:latin typeface="Arial" pitchFamily="34" charset="0"/>
                <a:cs typeface="Arial" pitchFamily="34" charset="0"/>
              </a:rPr>
              <a:t>from </a:t>
            </a:r>
            <a:r>
              <a:rPr lang="en-US" sz="1000" dirty="0" err="1">
                <a:latin typeface="Arial" pitchFamily="34" charset="0"/>
                <a:cs typeface="Arial" pitchFamily="34" charset="0"/>
              </a:rPr>
              <a:t>Mishori</a:t>
            </a:r>
            <a:r>
              <a:rPr lang="en-US" sz="1000" dirty="0">
                <a:latin typeface="Arial" pitchFamily="34" charset="0"/>
                <a:cs typeface="Arial" pitchFamily="34" charset="0"/>
              </a:rPr>
              <a:t>, R. (2019). The social determinants of health? Time to focus on the political determinants of health!. </a:t>
            </a:r>
            <a:r>
              <a:rPr lang="en-US" sz="1000" i="1" dirty="0">
                <a:latin typeface="Arial" pitchFamily="34" charset="0"/>
                <a:cs typeface="Arial" pitchFamily="34" charset="0"/>
              </a:rPr>
              <a:t>Medical care</a:t>
            </a:r>
            <a:r>
              <a:rPr lang="en-US" sz="1000" dirty="0">
                <a:latin typeface="Arial" pitchFamily="34" charset="0"/>
                <a:cs typeface="Arial" pitchFamily="34" charset="0"/>
              </a:rPr>
              <a:t>, 57(7), 491-493. </a:t>
            </a:r>
          </a:p>
        </p:txBody>
      </p:sp>
    </p:spTree>
    <p:extLst>
      <p:ext uri="{BB962C8B-B14F-4D97-AF65-F5344CB8AC3E}">
        <p14:creationId xmlns:p14="http://schemas.microsoft.com/office/powerpoint/2010/main" val="1734726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7C9EC7-9205-9247-9BCA-7DBBB8B0D1FE}"/>
              </a:ext>
            </a:extLst>
          </p:cNvPr>
          <p:cNvSpPr>
            <a:spLocks noGrp="1"/>
          </p:cNvSpPr>
          <p:nvPr>
            <p:ph type="title"/>
          </p:nvPr>
        </p:nvSpPr>
        <p:spPr/>
        <p:txBody>
          <a:bodyPr/>
          <a:lstStyle/>
          <a:p>
            <a:r>
              <a:rPr lang="en-US" dirty="0"/>
              <a:t>Case Study</a:t>
            </a:r>
          </a:p>
        </p:txBody>
      </p:sp>
      <p:sp>
        <p:nvSpPr>
          <p:cNvPr id="3" name="Content Placeholder 2">
            <a:extLst>
              <a:ext uri="{FF2B5EF4-FFF2-40B4-BE49-F238E27FC236}">
                <a16:creationId xmlns:a16="http://schemas.microsoft.com/office/drawing/2014/main" xmlns="" id="{A6309CE5-366A-CA47-9179-9885AC0E4B2B}"/>
              </a:ext>
            </a:extLst>
          </p:cNvPr>
          <p:cNvSpPr>
            <a:spLocks noGrp="1"/>
          </p:cNvSpPr>
          <p:nvPr>
            <p:ph idx="1"/>
          </p:nvPr>
        </p:nvSpPr>
        <p:spPr/>
        <p:txBody>
          <a:bodyPr/>
          <a:lstStyle/>
          <a:p>
            <a:r>
              <a:rPr lang="en-US" dirty="0"/>
              <a:t>Legislation to address health professional license portability during a public health emergency</a:t>
            </a:r>
          </a:p>
          <a:p>
            <a:r>
              <a:rPr lang="en-US" dirty="0"/>
              <a:t>Goal: improve access to care through:</a:t>
            </a:r>
          </a:p>
          <a:p>
            <a:pPr lvl="1"/>
            <a:r>
              <a:rPr lang="en-US" dirty="0"/>
              <a:t>Provider mobility </a:t>
            </a:r>
          </a:p>
          <a:p>
            <a:pPr lvl="1"/>
            <a:r>
              <a:rPr lang="en-US" dirty="0"/>
              <a:t>Interstate telehealth</a:t>
            </a:r>
          </a:p>
          <a:p>
            <a:r>
              <a:rPr lang="en-US" dirty="0"/>
              <a:t>Bills introduced by Congress during COVID-19 pandemic</a:t>
            </a:r>
          </a:p>
          <a:p>
            <a:pPr lvl="1"/>
            <a:r>
              <a:rPr lang="en-US" dirty="0"/>
              <a:t>Equal Access to Care Act (S.3993)</a:t>
            </a:r>
          </a:p>
          <a:p>
            <a:pPr lvl="1"/>
            <a:r>
              <a:rPr lang="en-US"/>
              <a:t>Temporary Reciprocity to Ensure Access to Treatment (TREAT) Act (S.421) </a:t>
            </a:r>
            <a:endParaRPr lang="en-US" dirty="0"/>
          </a:p>
        </p:txBody>
      </p:sp>
    </p:spTree>
    <p:extLst>
      <p:ext uri="{BB962C8B-B14F-4D97-AF65-F5344CB8AC3E}">
        <p14:creationId xmlns:p14="http://schemas.microsoft.com/office/powerpoint/2010/main" val="2532828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4DAD30-8582-F44A-9D88-41E91C5399D9}"/>
              </a:ext>
            </a:extLst>
          </p:cNvPr>
          <p:cNvSpPr>
            <a:spLocks noGrp="1"/>
          </p:cNvSpPr>
          <p:nvPr>
            <p:ph type="title"/>
          </p:nvPr>
        </p:nvSpPr>
        <p:spPr/>
        <p:txBody>
          <a:bodyPr/>
          <a:lstStyle/>
          <a:p>
            <a:r>
              <a:rPr lang="en-US" dirty="0"/>
              <a:t>Why You Are the Right Person to Influence Health Policy</a:t>
            </a:r>
          </a:p>
        </p:txBody>
      </p:sp>
      <p:sp>
        <p:nvSpPr>
          <p:cNvPr id="3" name="Content Placeholder 2">
            <a:extLst>
              <a:ext uri="{FF2B5EF4-FFF2-40B4-BE49-F238E27FC236}">
                <a16:creationId xmlns:a16="http://schemas.microsoft.com/office/drawing/2014/main" xmlns="" id="{10521050-1FF8-DC4F-833A-E9456DD91F78}"/>
              </a:ext>
            </a:extLst>
          </p:cNvPr>
          <p:cNvSpPr>
            <a:spLocks noGrp="1"/>
          </p:cNvSpPr>
          <p:nvPr>
            <p:ph idx="1"/>
          </p:nvPr>
        </p:nvSpPr>
        <p:spPr>
          <a:xfrm>
            <a:off x="694372" y="861774"/>
            <a:ext cx="7715250" cy="3524285"/>
          </a:xfrm>
        </p:spPr>
        <p:txBody>
          <a:bodyPr/>
          <a:lstStyle/>
          <a:p>
            <a:r>
              <a:rPr lang="en-US" dirty="0"/>
              <a:t>Power dynamics</a:t>
            </a:r>
          </a:p>
          <a:p>
            <a:pPr lvl="1"/>
            <a:r>
              <a:rPr lang="en-US" dirty="0"/>
              <a:t>Coercive </a:t>
            </a:r>
          </a:p>
          <a:p>
            <a:pPr lvl="1"/>
            <a:r>
              <a:rPr lang="en-US" dirty="0"/>
              <a:t>Blocking</a:t>
            </a:r>
          </a:p>
          <a:p>
            <a:pPr lvl="1"/>
            <a:r>
              <a:rPr lang="en-US" dirty="0"/>
              <a:t>Negative decision</a:t>
            </a:r>
          </a:p>
          <a:p>
            <a:pPr lvl="1"/>
            <a:r>
              <a:rPr lang="en-US" dirty="0"/>
              <a:t>Purchasing</a:t>
            </a:r>
          </a:p>
          <a:p>
            <a:r>
              <a:rPr lang="en-US" dirty="0"/>
              <a:t>Characteristics of nurses</a:t>
            </a:r>
          </a:p>
          <a:p>
            <a:pPr lvl="1"/>
            <a:r>
              <a:rPr lang="en-US" dirty="0"/>
              <a:t>Education </a:t>
            </a:r>
          </a:p>
          <a:p>
            <a:pPr lvl="1"/>
            <a:r>
              <a:rPr lang="en-US" dirty="0"/>
              <a:t>Communication skills</a:t>
            </a:r>
          </a:p>
          <a:p>
            <a:pPr lvl="1"/>
            <a:r>
              <a:rPr lang="en-US" dirty="0"/>
              <a:t>Rich history</a:t>
            </a:r>
          </a:p>
          <a:p>
            <a:pPr lvl="1"/>
            <a:r>
              <a:rPr lang="en-US" dirty="0"/>
              <a:t>Leadership skills</a:t>
            </a:r>
          </a:p>
          <a:p>
            <a:pPr lvl="1"/>
            <a:r>
              <a:rPr lang="en-US" dirty="0"/>
              <a:t>Trade association involvement</a:t>
            </a:r>
          </a:p>
          <a:p>
            <a:pPr lvl="1"/>
            <a:r>
              <a:rPr lang="en-US" dirty="0"/>
              <a:t>Practice venues</a:t>
            </a:r>
          </a:p>
        </p:txBody>
      </p:sp>
    </p:spTree>
    <p:extLst>
      <p:ext uri="{BB962C8B-B14F-4D97-AF65-F5344CB8AC3E}">
        <p14:creationId xmlns:p14="http://schemas.microsoft.com/office/powerpoint/2010/main" val="780325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E763F0-542B-C64A-906B-1399004C38F5}"/>
              </a:ext>
            </a:extLst>
          </p:cNvPr>
          <p:cNvSpPr>
            <a:spLocks noGrp="1"/>
          </p:cNvSpPr>
          <p:nvPr>
            <p:ph type="title"/>
          </p:nvPr>
        </p:nvSpPr>
        <p:spPr/>
        <p:txBody>
          <a:bodyPr/>
          <a:lstStyle/>
          <a:p>
            <a:r>
              <a:rPr lang="en-US" dirty="0"/>
              <a:t>Practice and Policy </a:t>
            </a:r>
            <a:r>
              <a:rPr lang="en-US" sz="1500" dirty="0"/>
              <a:t>(1 of 2)</a:t>
            </a:r>
          </a:p>
        </p:txBody>
      </p:sp>
      <p:sp>
        <p:nvSpPr>
          <p:cNvPr id="3" name="Content Placeholder 2">
            <a:extLst>
              <a:ext uri="{FF2B5EF4-FFF2-40B4-BE49-F238E27FC236}">
                <a16:creationId xmlns:a16="http://schemas.microsoft.com/office/drawing/2014/main" xmlns="" id="{7893FA89-B4E9-2848-B46E-5B5FC643A342}"/>
              </a:ext>
            </a:extLst>
          </p:cNvPr>
          <p:cNvSpPr>
            <a:spLocks noGrp="1"/>
          </p:cNvSpPr>
          <p:nvPr>
            <p:ph idx="1"/>
          </p:nvPr>
        </p:nvSpPr>
        <p:spPr/>
        <p:txBody>
          <a:bodyPr/>
          <a:lstStyle/>
          <a:p>
            <a:r>
              <a:rPr lang="en-US" dirty="0"/>
              <a:t>Building relationships with policymakers</a:t>
            </a:r>
          </a:p>
          <a:p>
            <a:r>
              <a:rPr lang="en-US" dirty="0"/>
              <a:t>Power in numbers</a:t>
            </a:r>
          </a:p>
          <a:p>
            <a:pPr lvl="1"/>
            <a:r>
              <a:rPr lang="en-US" dirty="0"/>
              <a:t>Nurses represent the largest group of healthcare workers in the nation</a:t>
            </a:r>
          </a:p>
          <a:p>
            <a:r>
              <a:rPr lang="en-US" dirty="0"/>
              <a:t>Power of storytelling</a:t>
            </a:r>
          </a:p>
          <a:p>
            <a:r>
              <a:rPr lang="en-US" dirty="0"/>
              <a:t>Power of voting</a:t>
            </a:r>
          </a:p>
        </p:txBody>
      </p:sp>
    </p:spTree>
    <p:extLst>
      <p:ext uri="{BB962C8B-B14F-4D97-AF65-F5344CB8AC3E}">
        <p14:creationId xmlns:p14="http://schemas.microsoft.com/office/powerpoint/2010/main" val="1221862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E763F0-542B-C64A-906B-1399004C38F5}"/>
              </a:ext>
            </a:extLst>
          </p:cNvPr>
          <p:cNvSpPr>
            <a:spLocks noGrp="1"/>
          </p:cNvSpPr>
          <p:nvPr>
            <p:ph type="title"/>
          </p:nvPr>
        </p:nvSpPr>
        <p:spPr/>
        <p:txBody>
          <a:bodyPr/>
          <a:lstStyle/>
          <a:p>
            <a:r>
              <a:rPr lang="en-US" dirty="0"/>
              <a:t>Practice and Policy </a:t>
            </a:r>
            <a:r>
              <a:rPr lang="en-US" sz="1500" dirty="0"/>
              <a:t>(2 of 2)</a:t>
            </a:r>
          </a:p>
        </p:txBody>
      </p:sp>
      <p:sp>
        <p:nvSpPr>
          <p:cNvPr id="3" name="Content Placeholder 2">
            <a:extLst>
              <a:ext uri="{FF2B5EF4-FFF2-40B4-BE49-F238E27FC236}">
                <a16:creationId xmlns:a16="http://schemas.microsoft.com/office/drawing/2014/main" xmlns="" id="{7893FA89-B4E9-2848-B46E-5B5FC643A342}"/>
              </a:ext>
            </a:extLst>
          </p:cNvPr>
          <p:cNvSpPr>
            <a:spLocks noGrp="1"/>
          </p:cNvSpPr>
          <p:nvPr>
            <p:ph idx="1"/>
          </p:nvPr>
        </p:nvSpPr>
        <p:spPr>
          <a:xfrm>
            <a:off x="694372" y="921596"/>
            <a:ext cx="7715250" cy="3524285"/>
          </a:xfrm>
        </p:spPr>
        <p:txBody>
          <a:bodyPr/>
          <a:lstStyle/>
          <a:p>
            <a:r>
              <a:rPr lang="en-US" altLang="en-US" sz="2000" dirty="0"/>
              <a:t>Federal Trade Commission key findings related to APRNs:</a:t>
            </a:r>
          </a:p>
          <a:p>
            <a:pPr lvl="1"/>
            <a:r>
              <a:rPr lang="en-US" altLang="en-US" sz="1800" dirty="0"/>
              <a:t>APRNs provide care that is safe and effective.</a:t>
            </a:r>
          </a:p>
          <a:p>
            <a:pPr lvl="1"/>
            <a:r>
              <a:rPr lang="en-US" altLang="en-US" sz="1800" dirty="0"/>
              <a:t>Physicians’ mandatory supervision of and collaboration with advanced nurse practice is not justified by any concern for patient health or safety.</a:t>
            </a:r>
          </a:p>
          <a:p>
            <a:pPr lvl="1"/>
            <a:r>
              <a:rPr lang="en-US" altLang="en-US" sz="1800" dirty="0"/>
              <a:t>Supervision and collaborative agreements required by statute or regulation lead to: </a:t>
            </a:r>
          </a:p>
          <a:p>
            <a:pPr lvl="2"/>
            <a:r>
              <a:rPr lang="en-US" altLang="en-US" sz="1600" dirty="0"/>
              <a:t>Increased costs</a:t>
            </a:r>
          </a:p>
          <a:p>
            <a:pPr lvl="2"/>
            <a:r>
              <a:rPr lang="en-US" altLang="en-US" sz="1600" dirty="0"/>
              <a:t>Decreased quality of care</a:t>
            </a:r>
          </a:p>
          <a:p>
            <a:pPr lvl="2"/>
            <a:r>
              <a:rPr lang="en-US" altLang="en-US" sz="1600" dirty="0"/>
              <a:t>Fewer innovative practices</a:t>
            </a:r>
          </a:p>
          <a:p>
            <a:pPr lvl="2"/>
            <a:r>
              <a:rPr lang="en-US" altLang="en-US" sz="1600" dirty="0"/>
              <a:t>Reduced access to services</a:t>
            </a:r>
          </a:p>
          <a:p>
            <a:pPr lvl="1"/>
            <a:r>
              <a:rPr lang="en-US" altLang="en-US" sz="1800" dirty="0"/>
              <a:t>APRNs collaborate effectively with all healthcare professionals without inflexible rules and laws.</a:t>
            </a:r>
          </a:p>
          <a:p>
            <a:pPr lvl="1"/>
            <a:r>
              <a:rPr lang="en-US" altLang="en-US" sz="1800" dirty="0"/>
              <a:t>APRN practice is “good for competition and consumers” </a:t>
            </a:r>
            <a:endParaRPr lang="en-US" sz="1800" dirty="0"/>
          </a:p>
        </p:txBody>
      </p:sp>
    </p:spTree>
    <p:extLst>
      <p:ext uri="{BB962C8B-B14F-4D97-AF65-F5344CB8AC3E}">
        <p14:creationId xmlns:p14="http://schemas.microsoft.com/office/powerpoint/2010/main" val="170718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EF2904-FAEA-4242-BD1A-127E7FAF2770}"/>
              </a:ext>
            </a:extLst>
          </p:cNvPr>
          <p:cNvSpPr>
            <a:spLocks noGrp="1"/>
          </p:cNvSpPr>
          <p:nvPr>
            <p:ph type="title"/>
          </p:nvPr>
        </p:nvSpPr>
        <p:spPr/>
        <p:txBody>
          <a:bodyPr/>
          <a:lstStyle/>
          <a:p>
            <a:r>
              <a:rPr lang="en-US" dirty="0"/>
              <a:t>Organizational Involvement</a:t>
            </a:r>
          </a:p>
        </p:txBody>
      </p:sp>
      <p:sp>
        <p:nvSpPr>
          <p:cNvPr id="3" name="Content Placeholder 2">
            <a:extLst>
              <a:ext uri="{FF2B5EF4-FFF2-40B4-BE49-F238E27FC236}">
                <a16:creationId xmlns:a16="http://schemas.microsoft.com/office/drawing/2014/main" xmlns="" id="{A34E1259-5DF2-DF45-94E3-1074FEB45E9B}"/>
              </a:ext>
            </a:extLst>
          </p:cNvPr>
          <p:cNvSpPr>
            <a:spLocks noGrp="1"/>
          </p:cNvSpPr>
          <p:nvPr>
            <p:ph idx="1"/>
          </p:nvPr>
        </p:nvSpPr>
        <p:spPr/>
        <p:txBody>
          <a:bodyPr/>
          <a:lstStyle/>
          <a:p>
            <a:r>
              <a:rPr lang="en-US" altLang="en-US" dirty="0"/>
              <a:t>Nurse-focused organizations include those in specialty areas, education-related organizations, and leadership-related organizations. </a:t>
            </a:r>
          </a:p>
          <a:p>
            <a:r>
              <a:rPr lang="en-US" altLang="en-US" dirty="0"/>
              <a:t>Organizational involvement can expand a nurse’s perspective toward a broader view of health and professional issues.</a:t>
            </a:r>
          </a:p>
          <a:p>
            <a:r>
              <a:rPr lang="en-US" altLang="en-US" dirty="0"/>
              <a:t>Political activism is a major expectation of most professional organizations.</a:t>
            </a:r>
            <a:endParaRPr lang="en-US" dirty="0"/>
          </a:p>
        </p:txBody>
      </p:sp>
    </p:spTree>
    <p:extLst>
      <p:ext uri="{BB962C8B-B14F-4D97-AF65-F5344CB8AC3E}">
        <p14:creationId xmlns:p14="http://schemas.microsoft.com/office/powerpoint/2010/main" val="1591182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A08AFE-AF02-514D-AEEC-EEFB8BB5B2DE}"/>
              </a:ext>
            </a:extLst>
          </p:cNvPr>
          <p:cNvSpPr>
            <a:spLocks noGrp="1"/>
          </p:cNvSpPr>
          <p:nvPr>
            <p:ph type="title"/>
          </p:nvPr>
        </p:nvSpPr>
        <p:spPr/>
        <p:txBody>
          <a:bodyPr/>
          <a:lstStyle/>
          <a:p>
            <a:r>
              <a:rPr lang="en-US" dirty="0"/>
              <a:t>Taking Action</a:t>
            </a:r>
          </a:p>
        </p:txBody>
      </p:sp>
      <p:sp>
        <p:nvSpPr>
          <p:cNvPr id="3" name="Content Placeholder 2">
            <a:extLst>
              <a:ext uri="{FF2B5EF4-FFF2-40B4-BE49-F238E27FC236}">
                <a16:creationId xmlns:a16="http://schemas.microsoft.com/office/drawing/2014/main" xmlns="" id="{156D0AD5-5A34-3446-96A2-F7919399A558}"/>
              </a:ext>
            </a:extLst>
          </p:cNvPr>
          <p:cNvSpPr>
            <a:spLocks noGrp="1"/>
          </p:cNvSpPr>
          <p:nvPr>
            <p:ph idx="1"/>
          </p:nvPr>
        </p:nvSpPr>
        <p:spPr/>
        <p:txBody>
          <a:bodyPr/>
          <a:lstStyle/>
          <a:p>
            <a:r>
              <a:rPr lang="en-US" altLang="en-US" dirty="0"/>
              <a:t>Nurses need to share their perspectives with bureaucrats, agency staff, and legislators regarding:</a:t>
            </a:r>
          </a:p>
          <a:p>
            <a:pPr lvl="1"/>
            <a:r>
              <a:rPr lang="en-US" altLang="en-US" dirty="0"/>
              <a:t>What nurses do</a:t>
            </a:r>
          </a:p>
          <a:p>
            <a:pPr lvl="1"/>
            <a:r>
              <a:rPr lang="en-US" altLang="en-US" dirty="0"/>
              <a:t>What nurses and their patients need</a:t>
            </a:r>
          </a:p>
          <a:p>
            <a:pPr lvl="1"/>
            <a:r>
              <a:rPr lang="en-US" altLang="en-US" dirty="0"/>
              <a:t>How their cost-effectiveness has long-term impacts on health care</a:t>
            </a:r>
          </a:p>
          <a:p>
            <a:endParaRPr lang="en-US" dirty="0"/>
          </a:p>
        </p:txBody>
      </p:sp>
    </p:spTree>
    <p:extLst>
      <p:ext uri="{BB962C8B-B14F-4D97-AF65-F5344CB8AC3E}">
        <p14:creationId xmlns:p14="http://schemas.microsoft.com/office/powerpoint/2010/main" val="227777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77FF31-2B5F-1F4F-83FB-30A999F1559B}"/>
              </a:ext>
            </a:extLst>
          </p:cNvPr>
          <p:cNvSpPr>
            <a:spLocks noGrp="1"/>
          </p:cNvSpPr>
          <p:nvPr>
            <p:ph type="title"/>
          </p:nvPr>
        </p:nvSpPr>
        <p:spPr/>
        <p:txBody>
          <a:bodyPr/>
          <a:lstStyle/>
          <a:p>
            <a:r>
              <a:rPr lang="en-US" dirty="0"/>
              <a:t>A Professional Nursing Workforce</a:t>
            </a:r>
          </a:p>
        </p:txBody>
      </p:sp>
      <p:sp>
        <p:nvSpPr>
          <p:cNvPr id="3" name="Content Placeholder 2">
            <a:extLst>
              <a:ext uri="{FF2B5EF4-FFF2-40B4-BE49-F238E27FC236}">
                <a16:creationId xmlns:a16="http://schemas.microsoft.com/office/drawing/2014/main" xmlns="" id="{E68444D4-C613-904C-9953-B6C420B71C2F}"/>
              </a:ext>
            </a:extLst>
          </p:cNvPr>
          <p:cNvSpPr>
            <a:spLocks noGrp="1"/>
          </p:cNvSpPr>
          <p:nvPr>
            <p:ph idx="1"/>
          </p:nvPr>
        </p:nvSpPr>
        <p:spPr/>
        <p:txBody>
          <a:bodyPr/>
          <a:lstStyle/>
          <a:p>
            <a:r>
              <a:rPr lang="en-US" dirty="0"/>
              <a:t>Entry-level requirements</a:t>
            </a:r>
          </a:p>
          <a:p>
            <a:pPr lvl="1"/>
            <a:r>
              <a:rPr lang="en-US" dirty="0"/>
              <a:t>NSCBN: does not currently support legislation or regulation that requires a bachelor of science in nursing (BSN)</a:t>
            </a:r>
          </a:p>
          <a:p>
            <a:pPr lvl="1"/>
            <a:r>
              <a:rPr lang="en-US" dirty="0"/>
              <a:t>Healthcare agencies: may require BSN or require RNs with associate’s degrees or diplomas to complete a BSN within 5 years </a:t>
            </a:r>
          </a:p>
          <a:p>
            <a:r>
              <a:rPr lang="en-US" dirty="0"/>
              <a:t>Academic changes</a:t>
            </a:r>
          </a:p>
          <a:p>
            <a:pPr lvl="1"/>
            <a:r>
              <a:rPr lang="en-US" dirty="0"/>
              <a:t>Expanded or new RN-to-BSN programs</a:t>
            </a:r>
          </a:p>
        </p:txBody>
      </p:sp>
    </p:spTree>
    <p:extLst>
      <p:ext uri="{BB962C8B-B14F-4D97-AF65-F5344CB8AC3E}">
        <p14:creationId xmlns:p14="http://schemas.microsoft.com/office/powerpoint/2010/main" val="594793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xmlns="" id="{955A9A3F-CDB1-744D-958B-889038B3A132}"/>
              </a:ext>
            </a:extLst>
          </p:cNvPr>
          <p:cNvSpPr>
            <a:spLocks noGrp="1"/>
          </p:cNvSpPr>
          <p:nvPr>
            <p:ph type="title"/>
          </p:nvPr>
        </p:nvSpPr>
        <p:spPr/>
        <p:txBody>
          <a:bodyPr/>
          <a:lstStyle/>
          <a:p>
            <a:r>
              <a:rPr lang="en-US" altLang="en-US" dirty="0"/>
              <a:t>Innovation in Healthcare: Reform or Incrementalism?</a:t>
            </a:r>
          </a:p>
        </p:txBody>
      </p:sp>
      <p:sp>
        <p:nvSpPr>
          <p:cNvPr id="34818" name="Content Placeholder 2">
            <a:extLst>
              <a:ext uri="{FF2B5EF4-FFF2-40B4-BE49-F238E27FC236}">
                <a16:creationId xmlns:a16="http://schemas.microsoft.com/office/drawing/2014/main" xmlns="" id="{C6E0A7D3-0B68-B143-9FC1-13189B129722}"/>
              </a:ext>
            </a:extLst>
          </p:cNvPr>
          <p:cNvSpPr>
            <a:spLocks noGrp="1"/>
          </p:cNvSpPr>
          <p:nvPr>
            <p:ph idx="1"/>
          </p:nvPr>
        </p:nvSpPr>
        <p:spPr/>
        <p:txBody>
          <a:bodyPr/>
          <a:lstStyle/>
          <a:p>
            <a:r>
              <a:rPr lang="en-US" altLang="en-US" dirty="0"/>
              <a:t>Enactment of Patient Protection and Affordable Care Act, or “</a:t>
            </a:r>
            <a:r>
              <a:rPr lang="en-US" altLang="ja-JP" dirty="0"/>
              <a:t>Obamacare</a:t>
            </a:r>
            <a:r>
              <a:rPr lang="en-US" altLang="en-US" dirty="0"/>
              <a:t>”</a:t>
            </a:r>
            <a:endParaRPr lang="en-US" altLang="ja-JP" dirty="0"/>
          </a:p>
          <a:p>
            <a:r>
              <a:rPr lang="en-US" altLang="en-US" dirty="0"/>
              <a:t>Legislative efforts to weaken the act</a:t>
            </a:r>
          </a:p>
          <a:p>
            <a:pPr lvl="1"/>
            <a:r>
              <a:rPr lang="en-US" altLang="en-US" dirty="0"/>
              <a:t>Elimination of individual mandate to purchase insurance</a:t>
            </a:r>
          </a:p>
          <a:p>
            <a:pPr lvl="1"/>
            <a:r>
              <a:rPr lang="en-US" altLang="en-US" dirty="0"/>
              <a:t>Reduced support for marketing</a:t>
            </a:r>
          </a:p>
          <a:p>
            <a:pPr lvl="1"/>
            <a:r>
              <a:rPr lang="en-US" altLang="en-US" dirty="0"/>
              <a:t>Shorter enrollment period</a:t>
            </a:r>
          </a:p>
          <a:p>
            <a:pPr lvl="1"/>
            <a:r>
              <a:rPr lang="en-US" altLang="en-US" dirty="0"/>
              <a:t>Failure to follow through on financial commitments to health insurers</a:t>
            </a:r>
          </a:p>
          <a:p>
            <a:pPr lvl="1"/>
            <a:r>
              <a:rPr lang="en-US" altLang="en-US" dirty="0"/>
              <a:t>Increased access to lower-quality care</a:t>
            </a:r>
          </a:p>
          <a:p>
            <a:r>
              <a:rPr lang="en-US" altLang="en-US" dirty="0"/>
              <a:t>Current objectives of Biden administration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xmlns="" id="{7F64266C-2197-0C4D-B12B-A8D3194B5534}"/>
              </a:ext>
            </a:extLst>
          </p:cNvPr>
          <p:cNvSpPr>
            <a:spLocks noGrp="1"/>
          </p:cNvSpPr>
          <p:nvPr>
            <p:ph type="title"/>
          </p:nvPr>
        </p:nvSpPr>
        <p:spPr/>
        <p:txBody>
          <a:bodyPr/>
          <a:lstStyle/>
          <a:p>
            <a:r>
              <a:rPr lang="en-US" altLang="en-US" dirty="0"/>
              <a:t>Developing a More Sophisticated Political Role for Nurses</a:t>
            </a:r>
            <a:endParaRPr lang="en-US" altLang="en-US" sz="1800" dirty="0"/>
          </a:p>
        </p:txBody>
      </p:sp>
      <p:sp>
        <p:nvSpPr>
          <p:cNvPr id="3" name="Content Placeholder 2">
            <a:extLst>
              <a:ext uri="{FF2B5EF4-FFF2-40B4-BE49-F238E27FC236}">
                <a16:creationId xmlns:a16="http://schemas.microsoft.com/office/drawing/2014/main" xmlns="" id="{2364C969-B74F-8943-BDB4-DC2EAADF0475}"/>
              </a:ext>
            </a:extLst>
          </p:cNvPr>
          <p:cNvSpPr>
            <a:spLocks noGrp="1"/>
          </p:cNvSpPr>
          <p:nvPr>
            <p:ph idx="1"/>
          </p:nvPr>
        </p:nvSpPr>
        <p:spPr/>
        <p:txBody>
          <a:bodyPr/>
          <a:lstStyle/>
          <a:p>
            <a:r>
              <a:rPr lang="en-US" altLang="en-US" dirty="0"/>
              <a:t>Build relationships with legislators</a:t>
            </a:r>
          </a:p>
          <a:p>
            <a:r>
              <a:rPr lang="en-US" altLang="en-US" dirty="0"/>
              <a:t>Develop credibility</a:t>
            </a:r>
          </a:p>
          <a:p>
            <a:r>
              <a:rPr lang="en-US" altLang="en-US" dirty="0"/>
              <a:t>Utilize clinical network</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xmlns="" id="{1350B1A1-5F2C-B040-B635-63E2BD52A33E}"/>
              </a:ext>
            </a:extLst>
          </p:cNvPr>
          <p:cNvSpPr>
            <a:spLocks noGrp="1"/>
          </p:cNvSpPr>
          <p:nvPr>
            <p:ph type="title"/>
          </p:nvPr>
        </p:nvSpPr>
        <p:spPr/>
        <p:txBody>
          <a:bodyPr/>
          <a:lstStyle/>
          <a:p>
            <a:r>
              <a:rPr lang="en-US" altLang="en-US" dirty="0"/>
              <a:t>Introduction</a:t>
            </a:r>
          </a:p>
        </p:txBody>
      </p:sp>
      <p:sp>
        <p:nvSpPr>
          <p:cNvPr id="43010" name="Content Placeholder 2">
            <a:extLst>
              <a:ext uri="{FF2B5EF4-FFF2-40B4-BE49-F238E27FC236}">
                <a16:creationId xmlns:a16="http://schemas.microsoft.com/office/drawing/2014/main" xmlns="" id="{DFC530A7-79FA-0043-BB43-D9295F9E2C0B}"/>
              </a:ext>
            </a:extLst>
          </p:cNvPr>
          <p:cNvSpPr>
            <a:spLocks noGrp="1"/>
          </p:cNvSpPr>
          <p:nvPr>
            <p:ph idx="1"/>
          </p:nvPr>
        </p:nvSpPr>
        <p:spPr/>
        <p:txBody>
          <a:bodyPr/>
          <a:lstStyle/>
          <a:p>
            <a:r>
              <a:rPr lang="en-US" altLang="en-US" dirty="0"/>
              <a:t>COVID-19 pandemic </a:t>
            </a:r>
          </a:p>
          <a:p>
            <a:pPr lvl="1"/>
            <a:r>
              <a:rPr lang="en-US" altLang="en-US" dirty="0"/>
              <a:t>Essential worker status</a:t>
            </a:r>
          </a:p>
          <a:p>
            <a:pPr lvl="1"/>
            <a:r>
              <a:rPr lang="en-US" altLang="en-US" dirty="0"/>
              <a:t>On-the-fly innovation</a:t>
            </a:r>
          </a:p>
          <a:p>
            <a:pPr lvl="1"/>
            <a:r>
              <a:rPr lang="en-US" altLang="en-US" dirty="0"/>
              <a:t>Distribution/availability of personal protective equipment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xmlns="" id="{8FB45C8A-F081-794C-A613-5F0C4E539191}"/>
              </a:ext>
            </a:extLst>
          </p:cNvPr>
          <p:cNvSpPr>
            <a:spLocks noGrp="1"/>
          </p:cNvSpPr>
          <p:nvPr>
            <p:ph type="title"/>
          </p:nvPr>
        </p:nvSpPr>
        <p:spPr/>
        <p:txBody>
          <a:bodyPr/>
          <a:lstStyle/>
          <a:p>
            <a:r>
              <a:rPr lang="en-US" altLang="en-US" dirty="0"/>
              <a:t>Working With the Political System</a:t>
            </a:r>
          </a:p>
        </p:txBody>
      </p:sp>
      <p:sp>
        <p:nvSpPr>
          <p:cNvPr id="38914" name="Content Placeholder 2">
            <a:extLst>
              <a:ext uri="{FF2B5EF4-FFF2-40B4-BE49-F238E27FC236}">
                <a16:creationId xmlns:a16="http://schemas.microsoft.com/office/drawing/2014/main" xmlns="" id="{C0DF9621-1455-CF42-B366-69BC7695AEEB}"/>
              </a:ext>
            </a:extLst>
          </p:cNvPr>
          <p:cNvSpPr>
            <a:spLocks noGrp="1"/>
          </p:cNvSpPr>
          <p:nvPr>
            <p:ph idx="1"/>
          </p:nvPr>
        </p:nvSpPr>
        <p:spPr/>
        <p:txBody>
          <a:bodyPr/>
          <a:lstStyle/>
          <a:p>
            <a:r>
              <a:rPr lang="en-US" altLang="en-US" dirty="0"/>
              <a:t>Develop contacts with legislators, appointed officials, and their staffs</a:t>
            </a:r>
          </a:p>
          <a:p>
            <a:r>
              <a:rPr lang="en-US" altLang="en-US" dirty="0"/>
              <a:t>Participate in groups that interact with legislators</a:t>
            </a:r>
          </a:p>
          <a:p>
            <a:r>
              <a:rPr lang="en-US" altLang="en-US" dirty="0"/>
              <a:t>Stay alert to issues</a:t>
            </a:r>
          </a:p>
          <a:p>
            <a:r>
              <a:rPr lang="en-US" altLang="en-US" dirty="0"/>
              <a:t>Share information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xmlns="" id="{9E2EEE5F-EFD6-7049-9F39-386D020510DB}"/>
              </a:ext>
            </a:extLst>
          </p:cNvPr>
          <p:cNvSpPr>
            <a:spLocks noGrp="1"/>
          </p:cNvSpPr>
          <p:nvPr>
            <p:ph type="title"/>
          </p:nvPr>
        </p:nvSpPr>
        <p:spPr/>
        <p:txBody>
          <a:bodyPr/>
          <a:lstStyle/>
          <a:p>
            <a:r>
              <a:rPr lang="en-US" altLang="en-US" dirty="0"/>
              <a:t>Conclusion </a:t>
            </a:r>
            <a:r>
              <a:rPr lang="en-US" altLang="en-US" sz="1500" dirty="0"/>
              <a:t>(1 of 2)</a:t>
            </a:r>
          </a:p>
        </p:txBody>
      </p:sp>
      <p:sp>
        <p:nvSpPr>
          <p:cNvPr id="3" name="Content Placeholder 2">
            <a:extLst>
              <a:ext uri="{FF2B5EF4-FFF2-40B4-BE49-F238E27FC236}">
                <a16:creationId xmlns:a16="http://schemas.microsoft.com/office/drawing/2014/main" xmlns="" id="{CD812711-A72D-B649-85B7-A8607FA08E34}"/>
              </a:ext>
            </a:extLst>
          </p:cNvPr>
          <p:cNvSpPr>
            <a:spLocks noGrp="1"/>
          </p:cNvSpPr>
          <p:nvPr>
            <p:ph idx="1"/>
          </p:nvPr>
        </p:nvSpPr>
        <p:spPr/>
        <p:txBody>
          <a:bodyPr/>
          <a:lstStyle/>
          <a:p>
            <a:r>
              <a:rPr lang="en-US" dirty="0"/>
              <a:t>To function effectively in the policy arena, healthcare professionals must have expert knowledge and skills in:</a:t>
            </a:r>
          </a:p>
          <a:p>
            <a:pPr lvl="1"/>
            <a:r>
              <a:rPr lang="en-US" dirty="0"/>
              <a:t>Change management</a:t>
            </a:r>
          </a:p>
          <a:p>
            <a:pPr lvl="1"/>
            <a:r>
              <a:rPr lang="en-US" dirty="0"/>
              <a:t>Conflict resolution</a:t>
            </a:r>
          </a:p>
          <a:p>
            <a:pPr lvl="1"/>
            <a:r>
              <a:rPr lang="en-US" dirty="0"/>
              <a:t>Active listening</a:t>
            </a:r>
          </a:p>
          <a:p>
            <a:pPr lvl="1"/>
            <a:r>
              <a:rPr lang="en-US" dirty="0"/>
              <a:t>Assertiveness</a:t>
            </a:r>
          </a:p>
          <a:p>
            <a:pPr lvl="1"/>
            <a:r>
              <a:rPr lang="en-US" dirty="0"/>
              <a:t>Communication</a:t>
            </a:r>
          </a:p>
          <a:p>
            <a:pPr lvl="1"/>
            <a:r>
              <a:rPr lang="en-US" dirty="0"/>
              <a:t>Negotiation</a:t>
            </a:r>
          </a:p>
          <a:p>
            <a:pPr lvl="1"/>
            <a:r>
              <a:rPr lang="en-US" dirty="0"/>
              <a:t>Group processes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xmlns="" id="{9E2EEE5F-EFD6-7049-9F39-386D020510DB}"/>
              </a:ext>
            </a:extLst>
          </p:cNvPr>
          <p:cNvSpPr>
            <a:spLocks noGrp="1"/>
          </p:cNvSpPr>
          <p:nvPr>
            <p:ph type="title"/>
          </p:nvPr>
        </p:nvSpPr>
        <p:spPr/>
        <p:txBody>
          <a:bodyPr/>
          <a:lstStyle/>
          <a:p>
            <a:r>
              <a:rPr lang="en-US" altLang="en-US" dirty="0"/>
              <a:t>Conclusion </a:t>
            </a:r>
            <a:r>
              <a:rPr lang="en-US" altLang="en-US" sz="1500" dirty="0"/>
              <a:t>(2 of 2)</a:t>
            </a:r>
          </a:p>
        </p:txBody>
      </p:sp>
      <p:sp>
        <p:nvSpPr>
          <p:cNvPr id="3" name="Content Placeholder 2">
            <a:extLst>
              <a:ext uri="{FF2B5EF4-FFF2-40B4-BE49-F238E27FC236}">
                <a16:creationId xmlns:a16="http://schemas.microsoft.com/office/drawing/2014/main" xmlns="" id="{CD812711-A72D-B649-85B7-A8607FA08E34}"/>
              </a:ext>
            </a:extLst>
          </p:cNvPr>
          <p:cNvSpPr>
            <a:spLocks noGrp="1"/>
          </p:cNvSpPr>
          <p:nvPr>
            <p:ph idx="1"/>
          </p:nvPr>
        </p:nvSpPr>
        <p:spPr/>
        <p:txBody>
          <a:bodyPr/>
          <a:lstStyle/>
          <a:p>
            <a:r>
              <a:rPr lang="en-US" dirty="0"/>
              <a:t>The policy process is much broader and more comprehensive than the legislative process.</a:t>
            </a:r>
          </a:p>
          <a:p>
            <a:r>
              <a:rPr lang="en-US" dirty="0"/>
              <a:t>The question is not whether nurses should be involved in policy process, but to what extent.</a:t>
            </a:r>
          </a:p>
        </p:txBody>
      </p:sp>
    </p:spTree>
    <p:extLst>
      <p:ext uri="{BB962C8B-B14F-4D97-AF65-F5344CB8AC3E}">
        <p14:creationId xmlns:p14="http://schemas.microsoft.com/office/powerpoint/2010/main" val="3929421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725582-C605-C74E-88B3-A672D9EE80FE}"/>
              </a:ext>
            </a:extLst>
          </p:cNvPr>
          <p:cNvSpPr>
            <a:spLocks noGrp="1"/>
          </p:cNvSpPr>
          <p:nvPr>
            <p:ph type="title"/>
          </p:nvPr>
        </p:nvSpPr>
        <p:spPr/>
        <p:txBody>
          <a:bodyPr/>
          <a:lstStyle/>
          <a:p>
            <a:r>
              <a:rPr lang="en-US" dirty="0"/>
              <a:t>The Politics of Clinical Practice </a:t>
            </a:r>
            <a:r>
              <a:rPr lang="en-US" sz="1500" dirty="0"/>
              <a:t>(1 of 2)</a:t>
            </a:r>
          </a:p>
        </p:txBody>
      </p:sp>
      <p:sp>
        <p:nvSpPr>
          <p:cNvPr id="3" name="Content Placeholder 2">
            <a:extLst>
              <a:ext uri="{FF2B5EF4-FFF2-40B4-BE49-F238E27FC236}">
                <a16:creationId xmlns:a16="http://schemas.microsoft.com/office/drawing/2014/main" xmlns="" id="{3B333B14-9748-3848-9A5E-5BBE2B030A9E}"/>
              </a:ext>
            </a:extLst>
          </p:cNvPr>
          <p:cNvSpPr>
            <a:spLocks noGrp="1"/>
          </p:cNvSpPr>
          <p:nvPr>
            <p:ph idx="1"/>
          </p:nvPr>
        </p:nvSpPr>
        <p:spPr/>
        <p:txBody>
          <a:bodyPr/>
          <a:lstStyle/>
          <a:p>
            <a:r>
              <a:rPr lang="en-US" altLang="en-US" dirty="0"/>
              <a:t>Studies/initiatives</a:t>
            </a:r>
          </a:p>
          <a:p>
            <a:pPr lvl="1"/>
            <a:r>
              <a:rPr lang="en-US" altLang="en-US" i="1" dirty="0"/>
              <a:t>The Future of Nursing: Advancing Health, Leading Change </a:t>
            </a:r>
            <a:r>
              <a:rPr lang="en-US" altLang="en-US" dirty="0"/>
              <a:t>(IOM)</a:t>
            </a:r>
          </a:p>
          <a:p>
            <a:pPr lvl="1"/>
            <a:r>
              <a:rPr lang="en-US" altLang="en-US" i="1" dirty="0"/>
              <a:t>Campaign for Action </a:t>
            </a:r>
            <a:r>
              <a:rPr lang="en-US" altLang="en-US" dirty="0"/>
              <a:t>(Robert Wood Johnson Foundation [RWJF] and AARP)</a:t>
            </a:r>
          </a:p>
          <a:p>
            <a:pPr lvl="1"/>
            <a:r>
              <a:rPr lang="en-US" altLang="en-US" dirty="0"/>
              <a:t>RWJF study focused on the future of nursing</a:t>
            </a:r>
          </a:p>
          <a:p>
            <a:r>
              <a:rPr lang="en-US" altLang="en-US" dirty="0"/>
              <a:t>Public policy</a:t>
            </a:r>
          </a:p>
          <a:p>
            <a:pPr lvl="1"/>
            <a:r>
              <a:rPr lang="en-US" altLang="en-US" dirty="0"/>
              <a:t>Directs problems to the government’s attention and secures a response</a:t>
            </a:r>
          </a:p>
          <a:p>
            <a:pPr lvl="1"/>
            <a:r>
              <a:rPr lang="en-US" altLang="en-US" dirty="0"/>
              <a:t>Can be focused in many areas</a:t>
            </a:r>
          </a:p>
          <a:p>
            <a:endParaRPr lang="en-US" dirty="0"/>
          </a:p>
        </p:txBody>
      </p:sp>
    </p:spTree>
    <p:extLst>
      <p:ext uri="{BB962C8B-B14F-4D97-AF65-F5344CB8AC3E}">
        <p14:creationId xmlns:p14="http://schemas.microsoft.com/office/powerpoint/2010/main" val="2162405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725582-C605-C74E-88B3-A672D9EE80FE}"/>
              </a:ext>
            </a:extLst>
          </p:cNvPr>
          <p:cNvSpPr>
            <a:spLocks noGrp="1"/>
          </p:cNvSpPr>
          <p:nvPr>
            <p:ph type="title"/>
          </p:nvPr>
        </p:nvSpPr>
        <p:spPr/>
        <p:txBody>
          <a:bodyPr/>
          <a:lstStyle/>
          <a:p>
            <a:r>
              <a:rPr lang="en-US" dirty="0"/>
              <a:t>The Politics of Clinical Practice </a:t>
            </a:r>
            <a:r>
              <a:rPr lang="en-US" sz="1500" dirty="0"/>
              <a:t>(2 of 2)</a:t>
            </a:r>
          </a:p>
        </p:txBody>
      </p:sp>
      <p:sp>
        <p:nvSpPr>
          <p:cNvPr id="3" name="Content Placeholder 2">
            <a:extLst>
              <a:ext uri="{FF2B5EF4-FFF2-40B4-BE49-F238E27FC236}">
                <a16:creationId xmlns:a16="http://schemas.microsoft.com/office/drawing/2014/main" xmlns="" id="{3B333B14-9748-3848-9A5E-5BBE2B030A9E}"/>
              </a:ext>
            </a:extLst>
          </p:cNvPr>
          <p:cNvSpPr>
            <a:spLocks noGrp="1"/>
          </p:cNvSpPr>
          <p:nvPr>
            <p:ph idx="1"/>
          </p:nvPr>
        </p:nvSpPr>
        <p:spPr/>
        <p:txBody>
          <a:bodyPr/>
          <a:lstStyle/>
          <a:p>
            <a:r>
              <a:rPr lang="en-US" altLang="en-US" dirty="0"/>
              <a:t>Policy—a consciously chosen course of action</a:t>
            </a:r>
          </a:p>
          <a:p>
            <a:pPr lvl="1"/>
            <a:r>
              <a:rPr lang="en-US" altLang="en-US" dirty="0"/>
              <a:t>A law, regulation, rule, procedure, administrative action, incentive, or voluntary practice of governments and other institutions</a:t>
            </a:r>
          </a:p>
          <a:p>
            <a:r>
              <a:rPr lang="en-US" altLang="en-US" dirty="0"/>
              <a:t>Politics—process of influencing the allocation of scarce resources</a:t>
            </a:r>
          </a:p>
          <a:p>
            <a:endParaRPr lang="en-US" dirty="0"/>
          </a:p>
        </p:txBody>
      </p:sp>
    </p:spTree>
    <p:extLst>
      <p:ext uri="{BB962C8B-B14F-4D97-AF65-F5344CB8AC3E}">
        <p14:creationId xmlns:p14="http://schemas.microsoft.com/office/powerpoint/2010/main" val="3121654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xmlns="" id="{5AEA8182-1E36-1647-8FB0-832049D2C0F3}"/>
              </a:ext>
            </a:extLst>
          </p:cNvPr>
          <p:cNvSpPr>
            <a:spLocks noGrp="1"/>
          </p:cNvSpPr>
          <p:nvPr>
            <p:ph type="title"/>
          </p:nvPr>
        </p:nvSpPr>
        <p:spPr/>
        <p:txBody>
          <a:bodyPr/>
          <a:lstStyle/>
          <a:p>
            <a:r>
              <a:rPr lang="en-US" altLang="en-US" dirty="0"/>
              <a:t>Policy Instruments</a:t>
            </a:r>
            <a:endParaRPr lang="en-US" altLang="en-US" sz="1800" dirty="0"/>
          </a:p>
        </p:txBody>
      </p:sp>
      <p:sp>
        <p:nvSpPr>
          <p:cNvPr id="3" name="Content Placeholder 2">
            <a:extLst>
              <a:ext uri="{FF2B5EF4-FFF2-40B4-BE49-F238E27FC236}">
                <a16:creationId xmlns:a16="http://schemas.microsoft.com/office/drawing/2014/main" xmlns="" id="{3159EC3E-5811-5A44-90EA-9AC094A90B14}"/>
              </a:ext>
            </a:extLst>
          </p:cNvPr>
          <p:cNvSpPr>
            <a:spLocks noGrp="1"/>
          </p:cNvSpPr>
          <p:nvPr>
            <p:ph idx="1"/>
          </p:nvPr>
        </p:nvSpPr>
        <p:spPr>
          <a:xfrm>
            <a:off x="694372" y="989964"/>
            <a:ext cx="7715250" cy="3524285"/>
          </a:xfrm>
        </p:spPr>
        <p:txBody>
          <a:bodyPr/>
          <a:lstStyle/>
          <a:p>
            <a:r>
              <a:rPr lang="en-US" sz="1800" dirty="0"/>
              <a:t>Laws, or statutes</a:t>
            </a:r>
          </a:p>
          <a:p>
            <a:pPr lvl="1"/>
            <a:r>
              <a:rPr lang="en-US" sz="1600" dirty="0"/>
              <a:t>Serve as legal directives for public and private behavior</a:t>
            </a:r>
          </a:p>
          <a:p>
            <a:pPr lvl="1"/>
            <a:r>
              <a:rPr lang="en-US" sz="1600" dirty="0"/>
              <a:t>Made at the international, federal, state, and local levels </a:t>
            </a:r>
          </a:p>
          <a:p>
            <a:r>
              <a:rPr lang="en-US" sz="1800" dirty="0"/>
              <a:t>Instruments at the national level</a:t>
            </a:r>
          </a:p>
          <a:p>
            <a:pPr lvl="1"/>
            <a:r>
              <a:rPr lang="en-US" sz="1600" dirty="0"/>
              <a:t>Bills—proposed legislation</a:t>
            </a:r>
          </a:p>
          <a:p>
            <a:pPr lvl="1"/>
            <a:r>
              <a:rPr lang="en-US" sz="1600" dirty="0"/>
              <a:t>Act—statute, or law</a:t>
            </a:r>
          </a:p>
          <a:p>
            <a:pPr lvl="1"/>
            <a:r>
              <a:rPr lang="en-US" sz="1600" dirty="0"/>
              <a:t>Executive order—an instruction issued by the president </a:t>
            </a:r>
          </a:p>
          <a:p>
            <a:pPr lvl="1"/>
            <a:r>
              <a:rPr lang="en-US" sz="1600" dirty="0"/>
              <a:t>Presidential directive—specific type of executive order; carries the force and effect of law</a:t>
            </a:r>
          </a:p>
          <a:p>
            <a:pPr lvl="1"/>
            <a:r>
              <a:rPr lang="en-US" sz="1600" dirty="0"/>
              <a:t>Rules and regulations—guidelines or instructions</a:t>
            </a:r>
          </a:p>
          <a:p>
            <a:pPr lvl="2"/>
            <a:r>
              <a:rPr lang="en-US" sz="1400" dirty="0"/>
              <a:t>Rules: not legally binding</a:t>
            </a:r>
          </a:p>
          <a:p>
            <a:pPr lvl="2"/>
            <a:r>
              <a:rPr lang="en-US" sz="1400" dirty="0"/>
              <a:t>Regulations: legally binding</a:t>
            </a:r>
          </a:p>
          <a:p>
            <a:pPr lvl="1"/>
            <a:r>
              <a:rPr lang="en-US" sz="1600" dirty="0"/>
              <a:t>Resolution—used for the regulation of business only </a:t>
            </a:r>
          </a:p>
          <a:p>
            <a:pPr lvl="1"/>
            <a:r>
              <a:rPr lang="en-US" sz="1600" dirty="0"/>
              <a:t>U.S. Code—list of federal laws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xmlns="" id="{5AEA8182-1E36-1647-8FB0-832049D2C0F3}"/>
              </a:ext>
            </a:extLst>
          </p:cNvPr>
          <p:cNvSpPr>
            <a:spLocks noGrp="1"/>
          </p:cNvSpPr>
          <p:nvPr>
            <p:ph type="title"/>
          </p:nvPr>
        </p:nvSpPr>
        <p:spPr/>
        <p:txBody>
          <a:bodyPr/>
          <a:lstStyle/>
          <a:p>
            <a:r>
              <a:rPr lang="en-US" altLang="en-US" dirty="0"/>
              <a:t>Tools to Determine the Meaning of Ambiguous Statutes</a:t>
            </a:r>
          </a:p>
        </p:txBody>
      </p:sp>
      <p:sp>
        <p:nvSpPr>
          <p:cNvPr id="3" name="Content Placeholder 2">
            <a:extLst>
              <a:ext uri="{FF2B5EF4-FFF2-40B4-BE49-F238E27FC236}">
                <a16:creationId xmlns:a16="http://schemas.microsoft.com/office/drawing/2014/main" xmlns="" id="{3159EC3E-5811-5A44-90EA-9AC094A90B14}"/>
              </a:ext>
            </a:extLst>
          </p:cNvPr>
          <p:cNvSpPr>
            <a:spLocks noGrp="1"/>
          </p:cNvSpPr>
          <p:nvPr>
            <p:ph idx="1"/>
          </p:nvPr>
        </p:nvSpPr>
        <p:spPr/>
        <p:txBody>
          <a:bodyPr/>
          <a:lstStyle/>
          <a:p>
            <a:r>
              <a:rPr lang="en-US" dirty="0"/>
              <a:t>Text of the statute</a:t>
            </a:r>
          </a:p>
          <a:p>
            <a:r>
              <a:rPr lang="en-US" dirty="0"/>
              <a:t>Legal interpretations of the statute</a:t>
            </a:r>
          </a:p>
          <a:p>
            <a:r>
              <a:rPr lang="en-US" dirty="0"/>
              <a:t>Context and structure of the statute</a:t>
            </a:r>
          </a:p>
          <a:p>
            <a:r>
              <a:rPr lang="en-US" dirty="0"/>
              <a:t>Purpose of the statute</a:t>
            </a:r>
          </a:p>
        </p:txBody>
      </p:sp>
    </p:spTree>
    <p:extLst>
      <p:ext uri="{BB962C8B-B14F-4D97-AF65-F5344CB8AC3E}">
        <p14:creationId xmlns:p14="http://schemas.microsoft.com/office/powerpoint/2010/main" val="4170059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xmlns="" id="{601CC69B-8738-9D4F-8804-42532B883F3D}"/>
              </a:ext>
            </a:extLst>
          </p:cNvPr>
          <p:cNvSpPr>
            <a:spLocks noGrp="1"/>
          </p:cNvSpPr>
          <p:nvPr>
            <p:ph type="title"/>
          </p:nvPr>
        </p:nvSpPr>
        <p:spPr/>
        <p:txBody>
          <a:bodyPr/>
          <a:lstStyle/>
          <a:p>
            <a:r>
              <a:rPr lang="en-US" altLang="en-US" dirty="0"/>
              <a:t>Judicial Interpretation of Public Law</a:t>
            </a:r>
          </a:p>
        </p:txBody>
      </p:sp>
      <p:sp>
        <p:nvSpPr>
          <p:cNvPr id="3" name="Content Placeholder 2">
            <a:extLst>
              <a:ext uri="{FF2B5EF4-FFF2-40B4-BE49-F238E27FC236}">
                <a16:creationId xmlns:a16="http://schemas.microsoft.com/office/drawing/2014/main" xmlns="" id="{50EA6397-C51A-C343-A3C0-6397704266BA}"/>
              </a:ext>
            </a:extLst>
          </p:cNvPr>
          <p:cNvSpPr>
            <a:spLocks noGrp="1"/>
          </p:cNvSpPr>
          <p:nvPr>
            <p:ph idx="1"/>
          </p:nvPr>
        </p:nvSpPr>
        <p:spPr/>
        <p:txBody>
          <a:bodyPr/>
          <a:lstStyle/>
          <a:p>
            <a:r>
              <a:rPr lang="en-US" dirty="0"/>
              <a:t>Court determines meaning of broadly written laws</a:t>
            </a:r>
          </a:p>
          <a:p>
            <a:r>
              <a:rPr lang="en-US" dirty="0"/>
              <a:t>Court determines how some laws are applied</a:t>
            </a:r>
          </a:p>
          <a:p>
            <a:r>
              <a:rPr lang="en-US" dirty="0"/>
              <a:t>Court interprets the Constitution and declares a law unconstitutional</a:t>
            </a:r>
          </a:p>
          <a:p>
            <a:r>
              <a:rPr lang="en-US" dirty="0"/>
              <a:t>Court resolves conflicts between states and the federal government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xmlns="" id="{7D4FA4FD-E4B8-C641-841B-F135B11B0172}"/>
              </a:ext>
            </a:extLst>
          </p:cNvPr>
          <p:cNvSpPr>
            <a:spLocks noGrp="1"/>
          </p:cNvSpPr>
          <p:nvPr>
            <p:ph type="title"/>
          </p:nvPr>
        </p:nvSpPr>
        <p:spPr/>
        <p:txBody>
          <a:bodyPr/>
          <a:lstStyle/>
          <a:p>
            <a:r>
              <a:rPr lang="en-US" altLang="en-US" dirty="0"/>
              <a:t>Six Processes of Policymaking</a:t>
            </a:r>
          </a:p>
        </p:txBody>
      </p:sp>
      <p:sp>
        <p:nvSpPr>
          <p:cNvPr id="3" name="Content Placeholder 2">
            <a:extLst>
              <a:ext uri="{FF2B5EF4-FFF2-40B4-BE49-F238E27FC236}">
                <a16:creationId xmlns:a16="http://schemas.microsoft.com/office/drawing/2014/main" xmlns="" id="{CF51760D-5CD0-994B-A0FB-8D68AD9BC7E6}"/>
              </a:ext>
            </a:extLst>
          </p:cNvPr>
          <p:cNvSpPr>
            <a:spLocks noGrp="1"/>
          </p:cNvSpPr>
          <p:nvPr>
            <p:ph idx="1"/>
          </p:nvPr>
        </p:nvSpPr>
        <p:spPr/>
        <p:txBody>
          <a:bodyPr/>
          <a:lstStyle/>
          <a:p>
            <a:r>
              <a:rPr lang="en-US" dirty="0"/>
              <a:t>Problem identification and agenda setting</a:t>
            </a:r>
          </a:p>
          <a:p>
            <a:r>
              <a:rPr lang="en-US" dirty="0"/>
              <a:t>Policy analysis </a:t>
            </a:r>
          </a:p>
          <a:p>
            <a:r>
              <a:rPr lang="en-US" dirty="0"/>
              <a:t>Policy design</a:t>
            </a:r>
          </a:p>
          <a:p>
            <a:r>
              <a:rPr lang="en-US" dirty="0"/>
              <a:t>Policy enactment </a:t>
            </a:r>
          </a:p>
          <a:p>
            <a:r>
              <a:rPr lang="en-US" dirty="0"/>
              <a:t>Policy implementation </a:t>
            </a:r>
          </a:p>
          <a:p>
            <a:r>
              <a:rPr lang="en-US" dirty="0"/>
              <a:t>Evaluation of policy outcomes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xmlns="" id="{B95FB69D-C6F7-B64E-8F84-A9BB6FBE3F92}"/>
              </a:ext>
            </a:extLst>
          </p:cNvPr>
          <p:cNvSpPr>
            <a:spLocks noGrp="1"/>
          </p:cNvSpPr>
          <p:nvPr>
            <p:ph type="title"/>
          </p:nvPr>
        </p:nvSpPr>
        <p:spPr/>
        <p:txBody>
          <a:bodyPr/>
          <a:lstStyle/>
          <a:p>
            <a:r>
              <a:rPr lang="en-US" altLang="en-US" dirty="0"/>
              <a:t>The Policy Process</a:t>
            </a:r>
          </a:p>
        </p:txBody>
      </p:sp>
      <p:pic>
        <p:nvPicPr>
          <p:cNvPr id="1026" name="Picture 2" descr="The center represents Stakeholder engagement and education. The next outer circle reads Evaluation. The outermost circle has the following segments: 1. Problem identification. II. Policy analysis. III. Strategy and policy development. IV. Policy enactment. V. Policy Implementation. All of the above segments run as a continuous cycle." title="A set of concentric circles depicts the policy process as follows.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81059" y="1175893"/>
            <a:ext cx="2910141" cy="296855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347245" y="4116582"/>
            <a:ext cx="4876800" cy="707886"/>
          </a:xfrm>
          <a:prstGeom prst="rect">
            <a:avLst/>
          </a:prstGeom>
        </p:spPr>
        <p:txBody>
          <a:bodyPr wrap="square">
            <a:spAutoFit/>
          </a:bodyPr>
          <a:lstStyle/>
          <a:p>
            <a:r>
              <a:rPr lang="en-US" sz="1000" dirty="0" smtClean="0">
                <a:latin typeface="Arial" pitchFamily="34" charset="0"/>
                <a:cs typeface="Arial" pitchFamily="34" charset="0"/>
              </a:rPr>
              <a:t>Centers </a:t>
            </a:r>
            <a:r>
              <a:rPr lang="en-US" sz="1000" dirty="0">
                <a:latin typeface="Arial" pitchFamily="34" charset="0"/>
                <a:cs typeface="Arial" pitchFamily="34" charset="0"/>
              </a:rPr>
              <a:t>for Disease Control and Prevention. (2012). Overview of CDC’s Policy Process. Atlanta, GA: Centers for Disease Control and Prevention, U.S. Department of Health and Human Services. Retrieved from https://www.cdc.gov/policy/analysis/process/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Educational subjects 16x9">
  <a:themeElements>
    <a:clrScheme name="JBLPSG PPT 1">
      <a:dk1>
        <a:srgbClr val="3C4743"/>
      </a:dk1>
      <a:lt1>
        <a:srgbClr val="E1E1E1"/>
      </a:lt1>
      <a:dk2>
        <a:srgbClr val="000000"/>
      </a:dk2>
      <a:lt2>
        <a:srgbClr val="FFFFFF"/>
      </a:lt2>
      <a:accent1>
        <a:srgbClr val="FFC324"/>
      </a:accent1>
      <a:accent2>
        <a:srgbClr val="F05123"/>
      </a:accent2>
      <a:accent3>
        <a:srgbClr val="418AC9"/>
      </a:accent3>
      <a:accent4>
        <a:srgbClr val="B7B7B7"/>
      </a:accent4>
      <a:accent5>
        <a:srgbClr val="00B18A"/>
      </a:accent5>
      <a:accent6>
        <a:srgbClr val="7BABBF"/>
      </a:accent6>
      <a:hlink>
        <a:srgbClr val="004B91"/>
      </a:hlink>
      <a:folHlink>
        <a:srgbClr val="5C284B"/>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F00001127.potx" id="{6B18C398-4F76-4BDC-B8A4-D02A96E0AA82}" vid="{FBF1AC64-E511-41D2-AA23-0E693E79CD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2416</TotalTime>
  <Words>932</Words>
  <Application>Microsoft Office PowerPoint</Application>
  <PresentationFormat>On-screen Show (16:9)</PresentationFormat>
  <Paragraphs>138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1_Educational subjects 16x9</vt:lpstr>
      <vt:lpstr>Informing Public Policy: An Important Role for Registered Nurses</vt:lpstr>
      <vt:lpstr>Introduction</vt:lpstr>
      <vt:lpstr>The Politics of Clinical Practice (1 of 2)</vt:lpstr>
      <vt:lpstr>The Politics of Clinical Practice (2 of 2)</vt:lpstr>
      <vt:lpstr>Policy Instruments</vt:lpstr>
      <vt:lpstr>Tools to Determine the Meaning of Ambiguous Statutes</vt:lpstr>
      <vt:lpstr>Judicial Interpretation of Public Law</vt:lpstr>
      <vt:lpstr>Six Processes of Policymaking</vt:lpstr>
      <vt:lpstr>The Policy Process</vt:lpstr>
      <vt:lpstr>Public Policy, Political Determinants of Health,  and Clinical Practice?</vt:lpstr>
      <vt:lpstr>Case Study</vt:lpstr>
      <vt:lpstr>Why You Are the Right Person to Influence Health Policy</vt:lpstr>
      <vt:lpstr>Practice and Policy (1 of 2)</vt:lpstr>
      <vt:lpstr>Practice and Policy (2 of 2)</vt:lpstr>
      <vt:lpstr>Organizational Involvement</vt:lpstr>
      <vt:lpstr>Taking Action</vt:lpstr>
      <vt:lpstr>A Professional Nursing Workforce</vt:lpstr>
      <vt:lpstr>Innovation in Healthcare: Reform or Incrementalism?</vt:lpstr>
      <vt:lpstr>Developing a More Sophisticated Political Role for Nurses</vt:lpstr>
      <vt:lpstr>Working With the Political System</vt:lpstr>
      <vt:lpstr>Conclusion (1 of 2)</vt:lpstr>
      <vt:lpstr>Conclusion (2 of 2)</vt:lpstr>
    </vt:vector>
  </TitlesOfParts>
  <Company>Medical College of Ohio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jmilstead</dc:creator>
  <cp:lastModifiedBy>TE</cp:lastModifiedBy>
  <cp:revision>137</cp:revision>
  <dcterms:created xsi:type="dcterms:W3CDTF">2011-08-20T18:57:46Z</dcterms:created>
  <dcterms:modified xsi:type="dcterms:W3CDTF">2021-07-22T01:50:34Z</dcterms:modified>
</cp:coreProperties>
</file>