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096" autoAdjust="0"/>
  </p:normalViewPr>
  <p:slideViewPr>
    <p:cSldViewPr snapToGrid="0">
      <p:cViewPr varScale="1">
        <p:scale>
          <a:sx n="42" d="100"/>
          <a:sy n="42" d="100"/>
        </p:scale>
        <p:origin x="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F69E7-CC7B-4BFE-AA16-DC6BDA6CBED9}"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6A2FB-A00F-4249-9740-52718E58764E}" type="slidenum">
              <a:rPr lang="en-US" smtClean="0"/>
              <a:t>‹#›</a:t>
            </a:fld>
            <a:endParaRPr lang="en-US"/>
          </a:p>
        </p:txBody>
      </p:sp>
    </p:spTree>
    <p:extLst>
      <p:ext uri="{BB962C8B-B14F-4D97-AF65-F5344CB8AC3E}">
        <p14:creationId xmlns:p14="http://schemas.microsoft.com/office/powerpoint/2010/main" val="263231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t>
            </a:r>
            <a:r>
              <a:rPr lang="en-US" sz="1200" dirty="0" smtClean="0">
                <a:latin typeface="Times New Roman" panose="02020603050405020304" pitchFamily="18" charset="0"/>
                <a:cs typeface="Times New Roman" panose="02020603050405020304" pitchFamily="18" charset="0"/>
              </a:rPr>
              <a:t>The materials this week provided comprehensive</a:t>
            </a:r>
            <a:r>
              <a:rPr lang="en-US" sz="1200" baseline="0" dirty="0" smtClean="0">
                <a:latin typeface="Times New Roman" panose="02020603050405020304" pitchFamily="18" charset="0"/>
                <a:cs typeface="Times New Roman" panose="02020603050405020304" pitchFamily="18" charset="0"/>
              </a:rPr>
              <a:t> information about mental health and substance abuse disorders. Resultantly, I gained novel insights and awareness regarding these health issues. For one, I was surprised by the array of mental and substance illnesses and their varying magnitudes of severity. I was also surprised by the high prevalence of mental ailments in the adult population, the most common disorders being clinical depression, generalized anxiety disorder, and schizophrenia. It wasn’t surprising to me that mental health illnesses and substances abuse syndromes are closely related. This is because they often occur together and can influence each other. For instance, individuals suffering from mental health illnesses are more likely to develop substance abuse disorders as they may turn to substances like alcohol or opioids as ways of coping with their conditions. Conversely, chronic use of substances like opioids and alcoholism can induce mental health illnesses due to the changes in the brain chemistry.</a:t>
            </a:r>
          </a:p>
          <a:p>
            <a:r>
              <a:rPr lang="en-US" sz="1200" baseline="0" dirty="0" smtClean="0">
                <a:latin typeface="Times New Roman" panose="02020603050405020304" pitchFamily="18" charset="0"/>
                <a:cs typeface="Times New Roman" panose="02020603050405020304" pitchFamily="18" charset="0"/>
              </a:rPr>
              <a:t>	As a mental psychiatric and mental health nurse practitioner (PMHNP) it is vitally important to indulge in continuous learning vis-à-vis mental health diseases and understand them. One of three things I learned from this week’s materials is that mental health illnesses can be treated, however, treatment depends on the specific illness an individual has and its severity. In this case, treatment can include social support, therapy, patient education, medication and intensive treatment at a mental health facility. Most importantly, a healthcare provider can refer a patient to a psychiatric clinic if their case is very dire or they are at risk of harming themselves or others. Secondly, mental health illnesses can be caused by psychological, biological, and social factors. For example, social aspects that contribute to mental health illnesses comprise loneliness and isolation. Biological facets, by contrast, include chemical imbalances in the brain, whilst psychological factors are stress and trauma. Thirdly, I also learned that mental health illnesses can have an impact on anyone irrespective of their background, age, ethnicity, sexual orientation, socioeconomic status, gender, and religion.</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9E6A2FB-A00F-4249-9740-52718E58764E}" type="slidenum">
              <a:rPr lang="en-US" smtClean="0"/>
              <a:t>3</a:t>
            </a:fld>
            <a:endParaRPr lang="en-US"/>
          </a:p>
        </p:txBody>
      </p:sp>
    </p:spTree>
    <p:extLst>
      <p:ext uri="{BB962C8B-B14F-4D97-AF65-F5344CB8AC3E}">
        <p14:creationId xmlns:p14="http://schemas.microsoft.com/office/powerpoint/2010/main" val="339119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One of</a:t>
            </a:r>
            <a:r>
              <a:rPr lang="en-US" baseline="0" dirty="0" smtClean="0"/>
              <a:t> three things that I learned about substance abuse disorders is that they can have a profound impact on an individual’s health, overall well-being, and social life. In this light, people who struggle with these disorders cannot control their drug use urges, regardless of the harm they cause. Notably, I also learned that substance misuse often starts with experimental use due to peer pressure, but it can quickly become addiction. Some people may start by abusing prescribed medication or taking someone else's drugs. Eventually, this habit becomes addictive, and individuals crave larger doses, making it difficult to stop using. When they do try to quit, they may experience severe withdrawal symptoms. Finally, I learned that treatment for substance abuse disorders often encompasses an amalgamation of therapy, medication, and support groups. It is important for people with substance abuse disorders to seek help as soon as possible in order to minimize the negative effects of the disorders and augment their overall quality of life.</a:t>
            </a:r>
          </a:p>
          <a:p>
            <a:r>
              <a:rPr lang="en-US" sz="2800" baseline="0" dirty="0" smtClean="0">
                <a:latin typeface="Times New Roman" panose="02020603050405020304" pitchFamily="18" charset="0"/>
                <a:cs typeface="Times New Roman" panose="02020603050405020304" pitchFamily="18" charset="0"/>
              </a:rPr>
              <a:t>	As a PMHNP, the array of knowledge I’ve gained will play a pertinent role in informing my future practice as I will be able to identify the various types of mental health and substance misuse disorders. As such, this will help me develop and implement succinct along with effective strategies for educating healthcare providers, patients and their families regarding these disorders. As a result, there will be fewer errors and omissions in diagnosing and in formulating germane treatment care plans. Furthermore, I will educate patients on the importance of dispelling myths regarding mental health and substance abuse disorders. This can be achieved by applying the knowledge I have acquired reading this week’s materials, especially factors that contribute to these illnesses will be valuable for me to establish pragmatic solutions to combat them.</a:t>
            </a:r>
          </a:p>
          <a:p>
            <a:r>
              <a:rPr lang="en-US" sz="2800" baseline="0" dirty="0" smtClean="0">
                <a:latin typeface="Times New Roman" panose="02020603050405020304" pitchFamily="18" charset="0"/>
                <a:cs typeface="Times New Roman" panose="02020603050405020304" pitchFamily="18" charset="0"/>
              </a:rPr>
              <a:t>	More so, I will be able to implement what I have learned in my future practice through the utilization of evidence-based practices to address the risks affiliated with these conditions and provide bespoke and long-lasting treatment </a:t>
            </a:r>
            <a:r>
              <a:rPr lang="en-US" sz="2800" dirty="0" smtClean="0">
                <a:latin typeface="Times New Roman" panose="02020603050405020304" pitchFamily="18" charset="0"/>
                <a:cs typeface="Times New Roman" panose="02020603050405020304" pitchFamily="18" charset="0"/>
              </a:rPr>
              <a:t>interventions. Ultimately,</a:t>
            </a:r>
            <a:r>
              <a:rPr lang="en-US" sz="2800" baseline="0" dirty="0" smtClean="0">
                <a:latin typeface="Times New Roman" panose="02020603050405020304" pitchFamily="18" charset="0"/>
                <a:cs typeface="Times New Roman" panose="02020603050405020304" pitchFamily="18" charset="0"/>
              </a:rPr>
              <a:t> these approaches will help me bolster and promote mental health awareness and contribute to the fight against substance abuse which precipitates substance abuse disorders.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9E6A2FB-A00F-4249-9740-52718E58764E}" type="slidenum">
              <a:rPr lang="en-US" smtClean="0"/>
              <a:t>4</a:t>
            </a:fld>
            <a:endParaRPr lang="en-US"/>
          </a:p>
        </p:txBody>
      </p:sp>
    </p:spTree>
    <p:extLst>
      <p:ext uri="{BB962C8B-B14F-4D97-AF65-F5344CB8AC3E}">
        <p14:creationId xmlns:p14="http://schemas.microsoft.com/office/powerpoint/2010/main" val="387114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4/5/2023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047" y="1101514"/>
            <a:ext cx="7766936" cy="1646302"/>
          </a:xfrm>
        </p:spPr>
        <p:txBody>
          <a:bodyPr/>
          <a:lstStyle/>
          <a:p>
            <a:r>
              <a:rPr lang="en-US" sz="2800" dirty="0" smtClean="0">
                <a:latin typeface="Times New Roman" panose="02020603050405020304" pitchFamily="18" charset="0"/>
                <a:cs typeface="Times New Roman" panose="02020603050405020304" pitchFamily="18" charset="0"/>
              </a:rPr>
              <a:t>NU 606 Week 14 Assignment 1: Video Reflection</a:t>
            </a: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07067" y="3154680"/>
            <a:ext cx="7766936" cy="2766060"/>
          </a:xfrm>
        </p:spPr>
        <p:txBody>
          <a:bodyPr>
            <a:normAutofit/>
          </a:bodyPr>
          <a:lstStyle/>
          <a:p>
            <a:pPr algn="ctr"/>
            <a:r>
              <a:rPr lang="en-US" sz="2800" dirty="0" smtClean="0">
                <a:latin typeface="Times New Roman" panose="02020603050405020304" pitchFamily="18" charset="0"/>
                <a:cs typeface="Times New Roman" panose="02020603050405020304" pitchFamily="18" charset="0"/>
              </a:rPr>
              <a:t>Name</a:t>
            </a:r>
          </a:p>
          <a:p>
            <a:pPr algn="ctr"/>
            <a:r>
              <a:rPr lang="en-US" sz="2800" dirty="0" smtClean="0">
                <a:latin typeface="Times New Roman" panose="02020603050405020304" pitchFamily="18" charset="0"/>
                <a:cs typeface="Times New Roman" panose="02020603050405020304" pitchFamily="18" charset="0"/>
              </a:rPr>
              <a:t>Institution</a:t>
            </a:r>
          </a:p>
          <a:p>
            <a:pPr algn="ctr"/>
            <a:r>
              <a:rPr lang="en-US" sz="2800" dirty="0" smtClean="0">
                <a:latin typeface="Times New Roman" panose="02020603050405020304" pitchFamily="18" charset="0"/>
                <a:cs typeface="Times New Roman" panose="02020603050405020304" pitchFamily="18" charset="0"/>
              </a:rPr>
              <a:t>Course Title</a:t>
            </a:r>
          </a:p>
          <a:p>
            <a:pPr algn="ctr"/>
            <a:r>
              <a:rPr lang="en-US" sz="2800" dirty="0" smtClean="0">
                <a:latin typeface="Times New Roman" panose="02020603050405020304" pitchFamily="18" charset="0"/>
                <a:cs typeface="Times New Roman" panose="02020603050405020304" pitchFamily="18" charset="0"/>
              </a:rPr>
              <a:t>Instructor</a:t>
            </a:r>
          </a:p>
          <a:p>
            <a:pPr algn="ctr"/>
            <a:r>
              <a:rPr lang="en-US" sz="2800" dirty="0" smtClean="0">
                <a:latin typeface="Times New Roman" panose="02020603050405020304" pitchFamily="18" charset="0"/>
                <a:cs typeface="Times New Roman" panose="02020603050405020304" pitchFamily="18" charset="0"/>
              </a:rPr>
              <a:t>Date</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5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Times New Roman" panose="02020603050405020304" pitchFamily="18" charset="0"/>
                <a:cs typeface="Times New Roman" panose="02020603050405020304" pitchFamily="18" charset="0"/>
              </a:rPr>
              <a:t>Link</a:t>
            </a:r>
            <a:endParaRPr lang="en-US" sz="2800" dirty="0">
              <a:latin typeface="Times New Roman" panose="02020603050405020304" pitchFamily="18" charset="0"/>
              <a:cs typeface="Times New Roman" panose="02020603050405020304" pitchFamily="18" charset="0"/>
            </a:endParaRPr>
          </a:p>
        </p:txBody>
      </p:sp>
      <p:pic>
        <p:nvPicPr>
          <p:cNvPr id="6" name="Content Placeholder 5" descr="RSSB: Leading mental health awareness - Rail UK"/>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649784"/>
            <a:ext cx="4183062" cy="2903045"/>
          </a:xfrm>
        </p:spPr>
      </p:pic>
      <p:sp>
        <p:nvSpPr>
          <p:cNvPr id="5" name="Content Placeholder 4"/>
          <p:cNvSpPr>
            <a:spLocks noGrp="1"/>
          </p:cNvSpPr>
          <p:nvPr>
            <p:ph sz="half" idx="2"/>
          </p:nvPr>
        </p:nvSpPr>
        <p:spPr/>
        <p:txBody>
          <a:bodyPr>
            <a:norm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15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Times New Roman" panose="02020603050405020304" pitchFamily="18" charset="0"/>
                <a:cs typeface="Times New Roman" panose="02020603050405020304" pitchFamily="18" charset="0"/>
              </a:rPr>
              <a:t>Reflection</a:t>
            </a:r>
            <a:endParaRPr lang="en-US" sz="2800" dirty="0">
              <a:latin typeface="Times New Roman" panose="02020603050405020304" pitchFamily="18" charset="0"/>
              <a:cs typeface="Times New Roman" panose="02020603050405020304" pitchFamily="18" charset="0"/>
            </a:endParaRPr>
          </a:p>
        </p:txBody>
      </p:sp>
      <p:pic>
        <p:nvPicPr>
          <p:cNvPr id="5" name="Content Placeholder 4" descr="Mental Health Treatment: Then and Now | Introduction to Psychology"/>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7334" y="2864902"/>
            <a:ext cx="1874520" cy="1236073"/>
          </a:xfrm>
        </p:spPr>
      </p:pic>
      <p:sp>
        <p:nvSpPr>
          <p:cNvPr id="4" name="Content Placeholder 3"/>
          <p:cNvSpPr>
            <a:spLocks noGrp="1"/>
          </p:cNvSpPr>
          <p:nvPr>
            <p:ph sz="half" idx="2"/>
          </p:nvPr>
        </p:nvSpPr>
        <p:spPr>
          <a:xfrm>
            <a:off x="2788920" y="2160589"/>
            <a:ext cx="7018020" cy="3880773"/>
          </a:xfrm>
        </p:spPr>
        <p:txBody>
          <a:bodyPr>
            <a:normAutofit/>
          </a:bodyPr>
          <a:lstStyle/>
          <a:p>
            <a:r>
              <a:rPr lang="en-US" sz="2800" dirty="0" smtClean="0">
                <a:latin typeface="Times New Roman" panose="02020603050405020304" pitchFamily="18" charset="0"/>
                <a:cs typeface="Times New Roman" panose="02020603050405020304" pitchFamily="18" charset="0"/>
              </a:rPr>
              <a:t>High prevalence and severity.</a:t>
            </a:r>
          </a:p>
          <a:p>
            <a:r>
              <a:rPr lang="en-US" sz="2800" dirty="0" smtClean="0">
                <a:latin typeface="Times New Roman" panose="02020603050405020304" pitchFamily="18" charset="0"/>
                <a:cs typeface="Times New Roman" panose="02020603050405020304" pitchFamily="18" charset="0"/>
              </a:rPr>
              <a:t>Correlation between mental health and substance abuse disorders.</a:t>
            </a:r>
          </a:p>
          <a:p>
            <a:r>
              <a:rPr lang="en-US" sz="2800" dirty="0" smtClean="0">
                <a:latin typeface="Times New Roman" panose="02020603050405020304" pitchFamily="18" charset="0"/>
                <a:cs typeface="Times New Roman" panose="02020603050405020304" pitchFamily="18" charset="0"/>
              </a:rPr>
              <a:t>Available treatment for mental health disorders.</a:t>
            </a:r>
          </a:p>
          <a:p>
            <a:r>
              <a:rPr lang="en-US" sz="2800" dirty="0" smtClean="0">
                <a:latin typeface="Times New Roman" panose="02020603050405020304" pitchFamily="18" charset="0"/>
                <a:cs typeface="Times New Roman" panose="02020603050405020304" pitchFamily="18" charset="0"/>
              </a:rPr>
              <a:t>Triggers for mental health illnesses.</a:t>
            </a:r>
          </a:p>
          <a:p>
            <a:r>
              <a:rPr lang="en-US" sz="2800" dirty="0" smtClean="0">
                <a:latin typeface="Times New Roman" panose="02020603050405020304" pitchFamily="18" charset="0"/>
                <a:cs typeface="Times New Roman" panose="02020603050405020304" pitchFamily="18" charset="0"/>
              </a:rPr>
              <a:t>Mental health disorders can affect anyone.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777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800" dirty="0" smtClean="0">
                <a:latin typeface="Times New Roman" panose="02020603050405020304" pitchFamily="18" charset="0"/>
                <a:cs typeface="Times New Roman" panose="02020603050405020304" pitchFamily="18" charset="0"/>
              </a:rPr>
              <a:t>Reflection</a:t>
            </a:r>
            <a:endParaRPr lang="en-US" sz="2800" dirty="0">
              <a:latin typeface="Times New Roman" panose="02020603050405020304" pitchFamily="18" charset="0"/>
              <a:cs typeface="Times New Roman" panose="02020603050405020304" pitchFamily="18" charset="0"/>
            </a:endParaRPr>
          </a:p>
        </p:txBody>
      </p:sp>
      <p:pic>
        <p:nvPicPr>
          <p:cNvPr id="9" name="Content Placeholder 8" descr="ALCOHOL AND SUBSTANCE ABUSE | International Journal of Research (IJ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3100" y="813038"/>
            <a:ext cx="1065054" cy="913924"/>
          </a:xfrm>
        </p:spPr>
      </p:pic>
      <p:sp>
        <p:nvSpPr>
          <p:cNvPr id="11" name="Rectangle 10"/>
          <p:cNvSpPr/>
          <p:nvPr/>
        </p:nvSpPr>
        <p:spPr>
          <a:xfrm>
            <a:off x="1005840" y="2758916"/>
            <a:ext cx="8892540" cy="3539430"/>
          </a:xfrm>
          <a:prstGeom prst="rect">
            <a:avLst/>
          </a:prstGeom>
        </p:spPr>
        <p:txBody>
          <a:bodyPr wrap="square">
            <a:spAutoFit/>
          </a:bodyPr>
          <a:lstStyle/>
          <a:p>
            <a:pPr marL="457200" indent="-457200">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Impact of substance </a:t>
            </a:r>
            <a:r>
              <a:rPr lang="en-US" sz="2800" dirty="0">
                <a:latin typeface="Times New Roman" panose="02020603050405020304" pitchFamily="18" charset="0"/>
                <a:cs typeface="Times New Roman" panose="02020603050405020304" pitchFamily="18" charset="0"/>
              </a:rPr>
              <a:t>abuse </a:t>
            </a:r>
            <a:r>
              <a:rPr lang="en-US" sz="2800" dirty="0" smtClean="0">
                <a:latin typeface="Times New Roman" panose="02020603050405020304" pitchFamily="18" charset="0"/>
                <a:cs typeface="Times New Roman" panose="02020603050405020304" pitchFamily="18" charset="0"/>
              </a:rPr>
              <a:t>disorders.</a:t>
            </a:r>
          </a:p>
          <a:p>
            <a:pPr marL="457200" indent="-457200">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Appropriate treatment for substance abuse illnesses.</a:t>
            </a:r>
          </a:p>
          <a:p>
            <a:pPr marL="457200" indent="-457200">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Implementation into future practice.</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Identify forms of mental/substance disorders.</a:t>
            </a:r>
          </a:p>
          <a:p>
            <a:pPr marL="914400" lvl="1" indent="-4572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Patient education</a:t>
            </a:r>
            <a:r>
              <a:rPr lang="en-US" sz="2800" dirty="0" smtClean="0">
                <a:latin typeface="Times New Roman" panose="02020603050405020304" pitchFamily="18" charset="0"/>
                <a:cs typeface="Times New Roman" panose="02020603050405020304" pitchFamily="18" charset="0"/>
              </a:rPr>
              <a:t>.</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Applying EBP to address related risks.</a:t>
            </a:r>
            <a:endParaRPr lang="en-US" sz="28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319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1168</TotalTime>
  <Words>864</Words>
  <Application>Microsoft Office PowerPoint</Application>
  <PresentationFormat>Widescreen</PresentationFormat>
  <Paragraphs>27</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Times New Roman</vt:lpstr>
      <vt:lpstr>Trebuchet MS</vt:lpstr>
      <vt:lpstr>Wingdings</vt:lpstr>
      <vt:lpstr>Wingdings 3</vt:lpstr>
      <vt:lpstr>Facet</vt:lpstr>
      <vt:lpstr>NU 606 Week 14 Assignment 1: Video Reflection</vt:lpstr>
      <vt:lpstr>Link</vt:lpstr>
      <vt:lpstr>Reflection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 606 Week 14 Assignment 1: Video Reflection</dc:title>
  <dc:creator>user</dc:creator>
  <cp:lastModifiedBy>user</cp:lastModifiedBy>
  <cp:revision>113</cp:revision>
  <dcterms:created xsi:type="dcterms:W3CDTF">2023-04-06T01:20:12Z</dcterms:created>
  <dcterms:modified xsi:type="dcterms:W3CDTF">2023-04-06T20:49:00Z</dcterms:modified>
</cp:coreProperties>
</file>