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1"/>
  </p:sldMasterIdLst>
  <p:notesMasterIdLst>
    <p:notesMasterId r:id="rId10"/>
  </p:notesMasterIdLst>
  <p:sldIdLst>
    <p:sldId id="256" r:id="rId2"/>
    <p:sldId id="257" r:id="rId3"/>
    <p:sldId id="258" r:id="rId4"/>
    <p:sldId id="259" r:id="rId5"/>
    <p:sldId id="260" r:id="rId6"/>
    <p:sldId id="261" r:id="rId7"/>
    <p:sldId id="263" r:id="rId8"/>
    <p:sldId id="26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333" autoAdjust="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68789A9-B65B-4BA0-924F-279B51317C41}" type="doc">
      <dgm:prSet loTypeId="urn:microsoft.com/office/officeart/2018/2/layout/IconCircleList" loCatId="icon" qsTypeId="urn:microsoft.com/office/officeart/2005/8/quickstyle/simple1" qsCatId="simple" csTypeId="urn:microsoft.com/office/officeart/2018/5/colors/Iconchunking_neutralbg_colorful1" csCatId="colorful" phldr="1"/>
      <dgm:spPr/>
      <dgm:t>
        <a:bodyPr/>
        <a:lstStyle/>
        <a:p>
          <a:endParaRPr lang="en-US"/>
        </a:p>
      </dgm:t>
    </dgm:pt>
    <dgm:pt modelId="{82276FE0-8CED-4EFF-A6C2-035B42EB782D}">
      <dgm:prSet/>
      <dgm:spPr/>
      <dgm:t>
        <a:bodyPr/>
        <a:lstStyle/>
        <a:p>
          <a:r>
            <a:rPr lang="en-US"/>
            <a:t>Simulation offers an experience similar to real-life with high degrees of interactivity. </a:t>
          </a:r>
        </a:p>
      </dgm:t>
    </dgm:pt>
    <dgm:pt modelId="{0BE8529E-7ABA-4634-AE26-72B14636C209}" type="parTrans" cxnId="{97957F26-1B00-48FA-871E-B0EB289426BD}">
      <dgm:prSet/>
      <dgm:spPr/>
      <dgm:t>
        <a:bodyPr/>
        <a:lstStyle/>
        <a:p>
          <a:endParaRPr lang="en-US"/>
        </a:p>
      </dgm:t>
    </dgm:pt>
    <dgm:pt modelId="{F986638B-04BD-4E88-B3AA-DC7A47FAAFAB}" type="sibTrans" cxnId="{97957F26-1B00-48FA-871E-B0EB289426BD}">
      <dgm:prSet/>
      <dgm:spPr/>
      <dgm:t>
        <a:bodyPr/>
        <a:lstStyle/>
        <a:p>
          <a:endParaRPr lang="en-US"/>
        </a:p>
      </dgm:t>
    </dgm:pt>
    <dgm:pt modelId="{C25677CC-F1DC-4EC7-B83A-0BEA11901E13}">
      <dgm:prSet/>
      <dgm:spPr/>
      <dgm:t>
        <a:bodyPr/>
        <a:lstStyle/>
        <a:p>
          <a:r>
            <a:rPr lang="en-US"/>
            <a:t>In using simulation in distance learning in nursing distance learning it is significant to ensure that it incorporates both the course work and the skills and simulations labs. </a:t>
          </a:r>
        </a:p>
      </dgm:t>
    </dgm:pt>
    <dgm:pt modelId="{645F88EE-9238-4F29-981E-CF5434748954}" type="parTrans" cxnId="{9979B4BB-841C-4949-BBD0-0956D11116EF}">
      <dgm:prSet/>
      <dgm:spPr/>
      <dgm:t>
        <a:bodyPr/>
        <a:lstStyle/>
        <a:p>
          <a:endParaRPr lang="en-US"/>
        </a:p>
      </dgm:t>
    </dgm:pt>
    <dgm:pt modelId="{6EFD3EF5-AFBA-4AA0-A734-DF434237D55D}" type="sibTrans" cxnId="{9979B4BB-841C-4949-BBD0-0956D11116EF}">
      <dgm:prSet/>
      <dgm:spPr/>
      <dgm:t>
        <a:bodyPr/>
        <a:lstStyle/>
        <a:p>
          <a:endParaRPr lang="en-US"/>
        </a:p>
      </dgm:t>
    </dgm:pt>
    <dgm:pt modelId="{9F27FD2B-E07E-4D86-8B08-C14EBE3567C7}">
      <dgm:prSet/>
      <dgm:spPr/>
      <dgm:t>
        <a:bodyPr/>
        <a:lstStyle/>
        <a:p>
          <a:r>
            <a:rPr lang="en-US"/>
            <a:t>The coursework facilitates the learning of the fundamental theories behind the nursing practice. </a:t>
          </a:r>
        </a:p>
      </dgm:t>
    </dgm:pt>
    <dgm:pt modelId="{7392BEAA-A05D-44AA-BB23-EA32D43CAC63}" type="parTrans" cxnId="{1C48FC2F-CF4F-416E-9381-71E8B58D2982}">
      <dgm:prSet/>
      <dgm:spPr/>
      <dgm:t>
        <a:bodyPr/>
        <a:lstStyle/>
        <a:p>
          <a:endParaRPr lang="en-US"/>
        </a:p>
      </dgm:t>
    </dgm:pt>
    <dgm:pt modelId="{1E24F65E-5D55-4B6E-9883-CC4A48475DE0}" type="sibTrans" cxnId="{1C48FC2F-CF4F-416E-9381-71E8B58D2982}">
      <dgm:prSet/>
      <dgm:spPr/>
      <dgm:t>
        <a:bodyPr/>
        <a:lstStyle/>
        <a:p>
          <a:endParaRPr lang="en-US"/>
        </a:p>
      </dgm:t>
    </dgm:pt>
    <dgm:pt modelId="{00E12CE4-EA63-40A9-907D-DBA54431B314}">
      <dgm:prSet/>
      <dgm:spPr/>
      <dgm:t>
        <a:bodyPr/>
        <a:lstStyle/>
        <a:p>
          <a:r>
            <a:rPr lang="en-US"/>
            <a:t>The skills and simulation labs allow one to apply the learned concepts to hands-on practice by engaging with simulated clinical learning. </a:t>
          </a:r>
        </a:p>
      </dgm:t>
    </dgm:pt>
    <dgm:pt modelId="{D2F03CDD-5939-4E36-88C6-047E2B1B09F2}" type="parTrans" cxnId="{481DB4CA-AD13-4DD6-BA6E-FE7A6A8124B9}">
      <dgm:prSet/>
      <dgm:spPr/>
      <dgm:t>
        <a:bodyPr/>
        <a:lstStyle/>
        <a:p>
          <a:endParaRPr lang="en-US"/>
        </a:p>
      </dgm:t>
    </dgm:pt>
    <dgm:pt modelId="{5A8283B1-CFCC-4FFC-8D80-1834E55038F1}" type="sibTrans" cxnId="{481DB4CA-AD13-4DD6-BA6E-FE7A6A8124B9}">
      <dgm:prSet/>
      <dgm:spPr/>
      <dgm:t>
        <a:bodyPr/>
        <a:lstStyle/>
        <a:p>
          <a:endParaRPr lang="en-US"/>
        </a:p>
      </dgm:t>
    </dgm:pt>
    <dgm:pt modelId="{2603E0D4-0AB3-4DC1-AF5D-350F3C3E7196}" type="pres">
      <dgm:prSet presAssocID="{E68789A9-B65B-4BA0-924F-279B51317C41}" presName="root" presStyleCnt="0">
        <dgm:presLayoutVars>
          <dgm:dir/>
          <dgm:resizeHandles val="exact"/>
        </dgm:presLayoutVars>
      </dgm:prSet>
      <dgm:spPr/>
    </dgm:pt>
    <dgm:pt modelId="{05A0A5BB-A5A3-4D65-9F09-F5AE02D8B106}" type="pres">
      <dgm:prSet presAssocID="{E68789A9-B65B-4BA0-924F-279B51317C41}" presName="container" presStyleCnt="0">
        <dgm:presLayoutVars>
          <dgm:dir/>
          <dgm:resizeHandles val="exact"/>
        </dgm:presLayoutVars>
      </dgm:prSet>
      <dgm:spPr/>
    </dgm:pt>
    <dgm:pt modelId="{1239EE97-AB80-4663-91DE-787E9C4F7C5B}" type="pres">
      <dgm:prSet presAssocID="{82276FE0-8CED-4EFF-A6C2-035B42EB782D}" presName="compNode" presStyleCnt="0"/>
      <dgm:spPr/>
    </dgm:pt>
    <dgm:pt modelId="{55153B04-BD0F-4FC4-9C08-EADB848BF0AA}" type="pres">
      <dgm:prSet presAssocID="{82276FE0-8CED-4EFF-A6C2-035B42EB782D}" presName="iconBgRect" presStyleLbl="bgShp" presStyleIdx="0" presStyleCnt="4"/>
      <dgm:spPr/>
    </dgm:pt>
    <dgm:pt modelId="{BA608921-ABDD-4258-B5FD-4F2FF849037B}" type="pres">
      <dgm:prSet presAssocID="{82276FE0-8CED-4EFF-A6C2-035B42EB782D}"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Programmer"/>
        </a:ext>
      </dgm:extLst>
    </dgm:pt>
    <dgm:pt modelId="{A56C5AFC-5D5A-459F-BD64-F5AD75778173}" type="pres">
      <dgm:prSet presAssocID="{82276FE0-8CED-4EFF-A6C2-035B42EB782D}" presName="spaceRect" presStyleCnt="0"/>
      <dgm:spPr/>
    </dgm:pt>
    <dgm:pt modelId="{938F0AB2-7C12-4F3D-85DD-0E53558BD70F}" type="pres">
      <dgm:prSet presAssocID="{82276FE0-8CED-4EFF-A6C2-035B42EB782D}" presName="textRect" presStyleLbl="revTx" presStyleIdx="0" presStyleCnt="4">
        <dgm:presLayoutVars>
          <dgm:chMax val="1"/>
          <dgm:chPref val="1"/>
        </dgm:presLayoutVars>
      </dgm:prSet>
      <dgm:spPr/>
    </dgm:pt>
    <dgm:pt modelId="{8F621DE6-DDE6-4407-9BF7-73EC20A63EF2}" type="pres">
      <dgm:prSet presAssocID="{F986638B-04BD-4E88-B3AA-DC7A47FAAFAB}" presName="sibTrans" presStyleLbl="sibTrans2D1" presStyleIdx="0" presStyleCnt="0"/>
      <dgm:spPr/>
    </dgm:pt>
    <dgm:pt modelId="{5331B588-3D49-4723-8D14-6E7A84B563DF}" type="pres">
      <dgm:prSet presAssocID="{C25677CC-F1DC-4EC7-B83A-0BEA11901E13}" presName="compNode" presStyleCnt="0"/>
      <dgm:spPr/>
    </dgm:pt>
    <dgm:pt modelId="{F5D72F66-78B3-437A-BC81-6F860FD8F2DD}" type="pres">
      <dgm:prSet presAssocID="{C25677CC-F1DC-4EC7-B83A-0BEA11901E13}" presName="iconBgRect" presStyleLbl="bgShp" presStyleIdx="1" presStyleCnt="4"/>
      <dgm:spPr/>
    </dgm:pt>
    <dgm:pt modelId="{34154433-6B51-400E-904B-FB334F63964C}" type="pres">
      <dgm:prSet presAssocID="{C25677CC-F1DC-4EC7-B83A-0BEA11901E13}"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lassroom"/>
        </a:ext>
      </dgm:extLst>
    </dgm:pt>
    <dgm:pt modelId="{5749C9C5-C51C-4B3B-84CC-2845067B9645}" type="pres">
      <dgm:prSet presAssocID="{C25677CC-F1DC-4EC7-B83A-0BEA11901E13}" presName="spaceRect" presStyleCnt="0"/>
      <dgm:spPr/>
    </dgm:pt>
    <dgm:pt modelId="{E3FEE88A-9912-4BA9-8930-ACFB6622A095}" type="pres">
      <dgm:prSet presAssocID="{C25677CC-F1DC-4EC7-B83A-0BEA11901E13}" presName="textRect" presStyleLbl="revTx" presStyleIdx="1" presStyleCnt="4">
        <dgm:presLayoutVars>
          <dgm:chMax val="1"/>
          <dgm:chPref val="1"/>
        </dgm:presLayoutVars>
      </dgm:prSet>
      <dgm:spPr/>
    </dgm:pt>
    <dgm:pt modelId="{F09E1527-6C63-477B-9F94-6B1A75D5698E}" type="pres">
      <dgm:prSet presAssocID="{6EFD3EF5-AFBA-4AA0-A734-DF434237D55D}" presName="sibTrans" presStyleLbl="sibTrans2D1" presStyleIdx="0" presStyleCnt="0"/>
      <dgm:spPr/>
    </dgm:pt>
    <dgm:pt modelId="{4BB65E70-3A0E-4171-AA74-541E28012B07}" type="pres">
      <dgm:prSet presAssocID="{9F27FD2B-E07E-4D86-8B08-C14EBE3567C7}" presName="compNode" presStyleCnt="0"/>
      <dgm:spPr/>
    </dgm:pt>
    <dgm:pt modelId="{9458799B-E703-4268-9922-BC7424AA0418}" type="pres">
      <dgm:prSet presAssocID="{9F27FD2B-E07E-4D86-8B08-C14EBE3567C7}" presName="iconBgRect" presStyleLbl="bgShp" presStyleIdx="2" presStyleCnt="4"/>
      <dgm:spPr/>
    </dgm:pt>
    <dgm:pt modelId="{BFB52114-25B3-4526-9EE1-453AE01DA2BE}" type="pres">
      <dgm:prSet presAssocID="{9F27FD2B-E07E-4D86-8B08-C14EBE3567C7}"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ospital"/>
        </a:ext>
      </dgm:extLst>
    </dgm:pt>
    <dgm:pt modelId="{C7841352-778A-4CAC-8EAE-6B491BAF36A9}" type="pres">
      <dgm:prSet presAssocID="{9F27FD2B-E07E-4D86-8B08-C14EBE3567C7}" presName="spaceRect" presStyleCnt="0"/>
      <dgm:spPr/>
    </dgm:pt>
    <dgm:pt modelId="{9632ABCC-C33A-49FC-A5AC-CDC846CCE4CA}" type="pres">
      <dgm:prSet presAssocID="{9F27FD2B-E07E-4D86-8B08-C14EBE3567C7}" presName="textRect" presStyleLbl="revTx" presStyleIdx="2" presStyleCnt="4">
        <dgm:presLayoutVars>
          <dgm:chMax val="1"/>
          <dgm:chPref val="1"/>
        </dgm:presLayoutVars>
      </dgm:prSet>
      <dgm:spPr/>
    </dgm:pt>
    <dgm:pt modelId="{9D72364C-D267-4B9F-9219-E7520F9DAE5F}" type="pres">
      <dgm:prSet presAssocID="{1E24F65E-5D55-4B6E-9883-CC4A48475DE0}" presName="sibTrans" presStyleLbl="sibTrans2D1" presStyleIdx="0" presStyleCnt="0"/>
      <dgm:spPr/>
    </dgm:pt>
    <dgm:pt modelId="{9CAB2B3B-EF72-4CA7-9B72-434A666F8DC6}" type="pres">
      <dgm:prSet presAssocID="{00E12CE4-EA63-40A9-907D-DBA54431B314}" presName="compNode" presStyleCnt="0"/>
      <dgm:spPr/>
    </dgm:pt>
    <dgm:pt modelId="{7D043CA5-5C2B-4F90-ADAB-B7D335B92CAF}" type="pres">
      <dgm:prSet presAssocID="{00E12CE4-EA63-40A9-907D-DBA54431B314}" presName="iconBgRect" presStyleLbl="bgShp" presStyleIdx="3" presStyleCnt="4"/>
      <dgm:spPr/>
    </dgm:pt>
    <dgm:pt modelId="{7ED05DE7-559E-491B-B185-90132FFC6847}" type="pres">
      <dgm:prSet presAssocID="{00E12CE4-EA63-40A9-907D-DBA54431B314}"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Light Bulb and Gear"/>
        </a:ext>
      </dgm:extLst>
    </dgm:pt>
    <dgm:pt modelId="{469CF8D0-EA5D-4B6C-9F3D-641374974F4F}" type="pres">
      <dgm:prSet presAssocID="{00E12CE4-EA63-40A9-907D-DBA54431B314}" presName="spaceRect" presStyleCnt="0"/>
      <dgm:spPr/>
    </dgm:pt>
    <dgm:pt modelId="{F146BB51-D55F-4D21-8970-F0C71BE95F3E}" type="pres">
      <dgm:prSet presAssocID="{00E12CE4-EA63-40A9-907D-DBA54431B314}" presName="textRect" presStyleLbl="revTx" presStyleIdx="3" presStyleCnt="4">
        <dgm:presLayoutVars>
          <dgm:chMax val="1"/>
          <dgm:chPref val="1"/>
        </dgm:presLayoutVars>
      </dgm:prSet>
      <dgm:spPr/>
    </dgm:pt>
  </dgm:ptLst>
  <dgm:cxnLst>
    <dgm:cxn modelId="{97957F26-1B00-48FA-871E-B0EB289426BD}" srcId="{E68789A9-B65B-4BA0-924F-279B51317C41}" destId="{82276FE0-8CED-4EFF-A6C2-035B42EB782D}" srcOrd="0" destOrd="0" parTransId="{0BE8529E-7ABA-4634-AE26-72B14636C209}" sibTransId="{F986638B-04BD-4E88-B3AA-DC7A47FAAFAB}"/>
    <dgm:cxn modelId="{1C48FC2F-CF4F-416E-9381-71E8B58D2982}" srcId="{E68789A9-B65B-4BA0-924F-279B51317C41}" destId="{9F27FD2B-E07E-4D86-8B08-C14EBE3567C7}" srcOrd="2" destOrd="0" parTransId="{7392BEAA-A05D-44AA-BB23-EA32D43CAC63}" sibTransId="{1E24F65E-5D55-4B6E-9883-CC4A48475DE0}"/>
    <dgm:cxn modelId="{C0F89E32-A5B3-403B-B0E3-201FFA3ADE03}" type="presOf" srcId="{82276FE0-8CED-4EFF-A6C2-035B42EB782D}" destId="{938F0AB2-7C12-4F3D-85DD-0E53558BD70F}" srcOrd="0" destOrd="0" presId="urn:microsoft.com/office/officeart/2018/2/layout/IconCircleList"/>
    <dgm:cxn modelId="{91A87646-7B7E-4C40-9D1D-B01A40D3AE54}" type="presOf" srcId="{00E12CE4-EA63-40A9-907D-DBA54431B314}" destId="{F146BB51-D55F-4D21-8970-F0C71BE95F3E}" srcOrd="0" destOrd="0" presId="urn:microsoft.com/office/officeart/2018/2/layout/IconCircleList"/>
    <dgm:cxn modelId="{FFFE6050-897E-4DB4-9FD9-FD1E69476BCB}" type="presOf" srcId="{C25677CC-F1DC-4EC7-B83A-0BEA11901E13}" destId="{E3FEE88A-9912-4BA9-8930-ACFB6622A095}" srcOrd="0" destOrd="0" presId="urn:microsoft.com/office/officeart/2018/2/layout/IconCircleList"/>
    <dgm:cxn modelId="{C6597D89-3405-4A68-A84D-AE74638D55A7}" type="presOf" srcId="{6EFD3EF5-AFBA-4AA0-A734-DF434237D55D}" destId="{F09E1527-6C63-477B-9F94-6B1A75D5698E}" srcOrd="0" destOrd="0" presId="urn:microsoft.com/office/officeart/2018/2/layout/IconCircleList"/>
    <dgm:cxn modelId="{4F033E91-98D9-4011-A164-8D0DF2BA3425}" type="presOf" srcId="{1E24F65E-5D55-4B6E-9883-CC4A48475DE0}" destId="{9D72364C-D267-4B9F-9219-E7520F9DAE5F}" srcOrd="0" destOrd="0" presId="urn:microsoft.com/office/officeart/2018/2/layout/IconCircleList"/>
    <dgm:cxn modelId="{9979B4BB-841C-4949-BBD0-0956D11116EF}" srcId="{E68789A9-B65B-4BA0-924F-279B51317C41}" destId="{C25677CC-F1DC-4EC7-B83A-0BEA11901E13}" srcOrd="1" destOrd="0" parTransId="{645F88EE-9238-4F29-981E-CF5434748954}" sibTransId="{6EFD3EF5-AFBA-4AA0-A734-DF434237D55D}"/>
    <dgm:cxn modelId="{81D8ADC6-2309-49CB-9E6C-7F879C14B109}" type="presOf" srcId="{9F27FD2B-E07E-4D86-8B08-C14EBE3567C7}" destId="{9632ABCC-C33A-49FC-A5AC-CDC846CCE4CA}" srcOrd="0" destOrd="0" presId="urn:microsoft.com/office/officeart/2018/2/layout/IconCircleList"/>
    <dgm:cxn modelId="{481DB4CA-AD13-4DD6-BA6E-FE7A6A8124B9}" srcId="{E68789A9-B65B-4BA0-924F-279B51317C41}" destId="{00E12CE4-EA63-40A9-907D-DBA54431B314}" srcOrd="3" destOrd="0" parTransId="{D2F03CDD-5939-4E36-88C6-047E2B1B09F2}" sibTransId="{5A8283B1-CFCC-4FFC-8D80-1834E55038F1}"/>
    <dgm:cxn modelId="{CD442CCB-BB7E-4FA3-B248-A5E38DEA5A8E}" type="presOf" srcId="{E68789A9-B65B-4BA0-924F-279B51317C41}" destId="{2603E0D4-0AB3-4DC1-AF5D-350F3C3E7196}" srcOrd="0" destOrd="0" presId="urn:microsoft.com/office/officeart/2018/2/layout/IconCircleList"/>
    <dgm:cxn modelId="{F97C4FE6-B41D-4973-9FA4-3EDA297EFAD0}" type="presOf" srcId="{F986638B-04BD-4E88-B3AA-DC7A47FAAFAB}" destId="{8F621DE6-DDE6-4407-9BF7-73EC20A63EF2}" srcOrd="0" destOrd="0" presId="urn:microsoft.com/office/officeart/2018/2/layout/IconCircleList"/>
    <dgm:cxn modelId="{0E3D8103-82A3-471A-80C2-CBFD28E364D8}" type="presParOf" srcId="{2603E0D4-0AB3-4DC1-AF5D-350F3C3E7196}" destId="{05A0A5BB-A5A3-4D65-9F09-F5AE02D8B106}" srcOrd="0" destOrd="0" presId="urn:microsoft.com/office/officeart/2018/2/layout/IconCircleList"/>
    <dgm:cxn modelId="{70D139D6-AEBE-4065-B872-293328D4AC17}" type="presParOf" srcId="{05A0A5BB-A5A3-4D65-9F09-F5AE02D8B106}" destId="{1239EE97-AB80-4663-91DE-787E9C4F7C5B}" srcOrd="0" destOrd="0" presId="urn:microsoft.com/office/officeart/2018/2/layout/IconCircleList"/>
    <dgm:cxn modelId="{C0112432-5698-4535-8848-923F9D22CDC2}" type="presParOf" srcId="{1239EE97-AB80-4663-91DE-787E9C4F7C5B}" destId="{55153B04-BD0F-4FC4-9C08-EADB848BF0AA}" srcOrd="0" destOrd="0" presId="urn:microsoft.com/office/officeart/2018/2/layout/IconCircleList"/>
    <dgm:cxn modelId="{C1F4ACA3-8C3C-4F5B-A12C-598A2B663C41}" type="presParOf" srcId="{1239EE97-AB80-4663-91DE-787E9C4F7C5B}" destId="{BA608921-ABDD-4258-B5FD-4F2FF849037B}" srcOrd="1" destOrd="0" presId="urn:microsoft.com/office/officeart/2018/2/layout/IconCircleList"/>
    <dgm:cxn modelId="{BA0230A8-2EC9-47DE-9A44-971673A1728F}" type="presParOf" srcId="{1239EE97-AB80-4663-91DE-787E9C4F7C5B}" destId="{A56C5AFC-5D5A-459F-BD64-F5AD75778173}" srcOrd="2" destOrd="0" presId="urn:microsoft.com/office/officeart/2018/2/layout/IconCircleList"/>
    <dgm:cxn modelId="{78DC3F57-BE86-44DC-AE1F-D5F4F12C1F84}" type="presParOf" srcId="{1239EE97-AB80-4663-91DE-787E9C4F7C5B}" destId="{938F0AB2-7C12-4F3D-85DD-0E53558BD70F}" srcOrd="3" destOrd="0" presId="urn:microsoft.com/office/officeart/2018/2/layout/IconCircleList"/>
    <dgm:cxn modelId="{9D097ECB-EA6D-480A-B3B5-0020C699847C}" type="presParOf" srcId="{05A0A5BB-A5A3-4D65-9F09-F5AE02D8B106}" destId="{8F621DE6-DDE6-4407-9BF7-73EC20A63EF2}" srcOrd="1" destOrd="0" presId="urn:microsoft.com/office/officeart/2018/2/layout/IconCircleList"/>
    <dgm:cxn modelId="{F51DF60F-892A-4C79-812B-127B76495DBF}" type="presParOf" srcId="{05A0A5BB-A5A3-4D65-9F09-F5AE02D8B106}" destId="{5331B588-3D49-4723-8D14-6E7A84B563DF}" srcOrd="2" destOrd="0" presId="urn:microsoft.com/office/officeart/2018/2/layout/IconCircleList"/>
    <dgm:cxn modelId="{98004213-AF53-4C0F-B1E9-216F395B4278}" type="presParOf" srcId="{5331B588-3D49-4723-8D14-6E7A84B563DF}" destId="{F5D72F66-78B3-437A-BC81-6F860FD8F2DD}" srcOrd="0" destOrd="0" presId="urn:microsoft.com/office/officeart/2018/2/layout/IconCircleList"/>
    <dgm:cxn modelId="{06CE0BBC-3F0E-4104-BC0C-9CA5BC770A7C}" type="presParOf" srcId="{5331B588-3D49-4723-8D14-6E7A84B563DF}" destId="{34154433-6B51-400E-904B-FB334F63964C}" srcOrd="1" destOrd="0" presId="urn:microsoft.com/office/officeart/2018/2/layout/IconCircleList"/>
    <dgm:cxn modelId="{B75612F7-05DB-4E63-ABFC-F5A8EB1B5D84}" type="presParOf" srcId="{5331B588-3D49-4723-8D14-6E7A84B563DF}" destId="{5749C9C5-C51C-4B3B-84CC-2845067B9645}" srcOrd="2" destOrd="0" presId="urn:microsoft.com/office/officeart/2018/2/layout/IconCircleList"/>
    <dgm:cxn modelId="{9D477618-17B9-4942-B051-B729D6A5873B}" type="presParOf" srcId="{5331B588-3D49-4723-8D14-6E7A84B563DF}" destId="{E3FEE88A-9912-4BA9-8930-ACFB6622A095}" srcOrd="3" destOrd="0" presId="urn:microsoft.com/office/officeart/2018/2/layout/IconCircleList"/>
    <dgm:cxn modelId="{903EB836-B5CD-484E-9C14-D199236F4DE2}" type="presParOf" srcId="{05A0A5BB-A5A3-4D65-9F09-F5AE02D8B106}" destId="{F09E1527-6C63-477B-9F94-6B1A75D5698E}" srcOrd="3" destOrd="0" presId="urn:microsoft.com/office/officeart/2018/2/layout/IconCircleList"/>
    <dgm:cxn modelId="{1D83CCBA-7466-41FC-AE9F-B9ABE02E3717}" type="presParOf" srcId="{05A0A5BB-A5A3-4D65-9F09-F5AE02D8B106}" destId="{4BB65E70-3A0E-4171-AA74-541E28012B07}" srcOrd="4" destOrd="0" presId="urn:microsoft.com/office/officeart/2018/2/layout/IconCircleList"/>
    <dgm:cxn modelId="{9CDFD25A-76E8-4727-A20E-BD58F2F0CD3A}" type="presParOf" srcId="{4BB65E70-3A0E-4171-AA74-541E28012B07}" destId="{9458799B-E703-4268-9922-BC7424AA0418}" srcOrd="0" destOrd="0" presId="urn:microsoft.com/office/officeart/2018/2/layout/IconCircleList"/>
    <dgm:cxn modelId="{BFDE51CF-66F3-4443-A655-4433130FE067}" type="presParOf" srcId="{4BB65E70-3A0E-4171-AA74-541E28012B07}" destId="{BFB52114-25B3-4526-9EE1-453AE01DA2BE}" srcOrd="1" destOrd="0" presId="urn:microsoft.com/office/officeart/2018/2/layout/IconCircleList"/>
    <dgm:cxn modelId="{2E1E68D6-8A77-4DD4-B4FA-711563E4A8D2}" type="presParOf" srcId="{4BB65E70-3A0E-4171-AA74-541E28012B07}" destId="{C7841352-778A-4CAC-8EAE-6B491BAF36A9}" srcOrd="2" destOrd="0" presId="urn:microsoft.com/office/officeart/2018/2/layout/IconCircleList"/>
    <dgm:cxn modelId="{E0815965-B316-400F-82FB-24F622321B89}" type="presParOf" srcId="{4BB65E70-3A0E-4171-AA74-541E28012B07}" destId="{9632ABCC-C33A-49FC-A5AC-CDC846CCE4CA}" srcOrd="3" destOrd="0" presId="urn:microsoft.com/office/officeart/2018/2/layout/IconCircleList"/>
    <dgm:cxn modelId="{E6176F86-FCD7-4A2B-9B2B-E4F84BA606C3}" type="presParOf" srcId="{05A0A5BB-A5A3-4D65-9F09-F5AE02D8B106}" destId="{9D72364C-D267-4B9F-9219-E7520F9DAE5F}" srcOrd="5" destOrd="0" presId="urn:microsoft.com/office/officeart/2018/2/layout/IconCircleList"/>
    <dgm:cxn modelId="{928CA363-3A3F-4E00-A004-F7B7DA765A10}" type="presParOf" srcId="{05A0A5BB-A5A3-4D65-9F09-F5AE02D8B106}" destId="{9CAB2B3B-EF72-4CA7-9B72-434A666F8DC6}" srcOrd="6" destOrd="0" presId="urn:microsoft.com/office/officeart/2018/2/layout/IconCircleList"/>
    <dgm:cxn modelId="{DF8DF9B6-8B1D-41B3-B3CA-A063ACD06B6A}" type="presParOf" srcId="{9CAB2B3B-EF72-4CA7-9B72-434A666F8DC6}" destId="{7D043CA5-5C2B-4F90-ADAB-B7D335B92CAF}" srcOrd="0" destOrd="0" presId="urn:microsoft.com/office/officeart/2018/2/layout/IconCircleList"/>
    <dgm:cxn modelId="{AEF110B9-4CC8-4899-BD07-1D499DD90D0B}" type="presParOf" srcId="{9CAB2B3B-EF72-4CA7-9B72-434A666F8DC6}" destId="{7ED05DE7-559E-491B-B185-90132FFC6847}" srcOrd="1" destOrd="0" presId="urn:microsoft.com/office/officeart/2018/2/layout/IconCircleList"/>
    <dgm:cxn modelId="{04189C45-2445-4FAB-ADEC-92A66829F64C}" type="presParOf" srcId="{9CAB2B3B-EF72-4CA7-9B72-434A666F8DC6}" destId="{469CF8D0-EA5D-4B6C-9F3D-641374974F4F}" srcOrd="2" destOrd="0" presId="urn:microsoft.com/office/officeart/2018/2/layout/IconCircleList"/>
    <dgm:cxn modelId="{F28BA6A6-2F8D-42DD-A1B1-35B289DC9706}" type="presParOf" srcId="{9CAB2B3B-EF72-4CA7-9B72-434A666F8DC6}" destId="{F146BB51-D55F-4D21-8970-F0C71BE95F3E}" srcOrd="3" destOrd="0" presId="urn:microsoft.com/office/officeart/2018/2/layout/IconCircl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153B04-BD0F-4FC4-9C08-EADB848BF0AA}">
      <dsp:nvSpPr>
        <dsp:cNvPr id="0" name=""/>
        <dsp:cNvSpPr/>
      </dsp:nvSpPr>
      <dsp:spPr>
        <a:xfrm>
          <a:off x="60186" y="441408"/>
          <a:ext cx="1257386" cy="1257386"/>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A608921-ABDD-4258-B5FD-4F2FF849037B}">
      <dsp:nvSpPr>
        <dsp:cNvPr id="0" name=""/>
        <dsp:cNvSpPr/>
      </dsp:nvSpPr>
      <dsp:spPr>
        <a:xfrm>
          <a:off x="324237" y="705459"/>
          <a:ext cx="729284" cy="72928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938F0AB2-7C12-4F3D-85DD-0E53558BD70F}">
      <dsp:nvSpPr>
        <dsp:cNvPr id="0" name=""/>
        <dsp:cNvSpPr/>
      </dsp:nvSpPr>
      <dsp:spPr>
        <a:xfrm>
          <a:off x="1587013" y="441408"/>
          <a:ext cx="2963839" cy="12573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66750">
            <a:lnSpc>
              <a:spcPct val="90000"/>
            </a:lnSpc>
            <a:spcBef>
              <a:spcPct val="0"/>
            </a:spcBef>
            <a:spcAft>
              <a:spcPct val="35000"/>
            </a:spcAft>
            <a:buNone/>
          </a:pPr>
          <a:r>
            <a:rPr lang="en-US" sz="1500" kern="1200"/>
            <a:t>Simulation offers an experience similar to real-life with high degrees of interactivity. </a:t>
          </a:r>
        </a:p>
      </dsp:txBody>
      <dsp:txXfrm>
        <a:off x="1587013" y="441408"/>
        <a:ext cx="2963839" cy="1257386"/>
      </dsp:txXfrm>
    </dsp:sp>
    <dsp:sp modelId="{F5D72F66-78B3-437A-BC81-6F860FD8F2DD}">
      <dsp:nvSpPr>
        <dsp:cNvPr id="0" name=""/>
        <dsp:cNvSpPr/>
      </dsp:nvSpPr>
      <dsp:spPr>
        <a:xfrm>
          <a:off x="5067279" y="441408"/>
          <a:ext cx="1257386" cy="1257386"/>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4154433-6B51-400E-904B-FB334F63964C}">
      <dsp:nvSpPr>
        <dsp:cNvPr id="0" name=""/>
        <dsp:cNvSpPr/>
      </dsp:nvSpPr>
      <dsp:spPr>
        <a:xfrm>
          <a:off x="5331331" y="705459"/>
          <a:ext cx="729284" cy="72928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E3FEE88A-9912-4BA9-8930-ACFB6622A095}">
      <dsp:nvSpPr>
        <dsp:cNvPr id="0" name=""/>
        <dsp:cNvSpPr/>
      </dsp:nvSpPr>
      <dsp:spPr>
        <a:xfrm>
          <a:off x="6594106" y="441408"/>
          <a:ext cx="2963839" cy="12573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66750">
            <a:lnSpc>
              <a:spcPct val="90000"/>
            </a:lnSpc>
            <a:spcBef>
              <a:spcPct val="0"/>
            </a:spcBef>
            <a:spcAft>
              <a:spcPct val="35000"/>
            </a:spcAft>
            <a:buNone/>
          </a:pPr>
          <a:r>
            <a:rPr lang="en-US" sz="1500" kern="1200"/>
            <a:t>In using simulation in distance learning in nursing distance learning it is significant to ensure that it incorporates both the course work and the skills and simulations labs. </a:t>
          </a:r>
        </a:p>
      </dsp:txBody>
      <dsp:txXfrm>
        <a:off x="6594106" y="441408"/>
        <a:ext cx="2963839" cy="1257386"/>
      </dsp:txXfrm>
    </dsp:sp>
    <dsp:sp modelId="{9458799B-E703-4268-9922-BC7424AA0418}">
      <dsp:nvSpPr>
        <dsp:cNvPr id="0" name=""/>
        <dsp:cNvSpPr/>
      </dsp:nvSpPr>
      <dsp:spPr>
        <a:xfrm>
          <a:off x="60186" y="2394686"/>
          <a:ext cx="1257386" cy="1257386"/>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FB52114-25B3-4526-9EE1-453AE01DA2BE}">
      <dsp:nvSpPr>
        <dsp:cNvPr id="0" name=""/>
        <dsp:cNvSpPr/>
      </dsp:nvSpPr>
      <dsp:spPr>
        <a:xfrm>
          <a:off x="324237" y="2658738"/>
          <a:ext cx="729284" cy="72928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9632ABCC-C33A-49FC-A5AC-CDC846CCE4CA}">
      <dsp:nvSpPr>
        <dsp:cNvPr id="0" name=""/>
        <dsp:cNvSpPr/>
      </dsp:nvSpPr>
      <dsp:spPr>
        <a:xfrm>
          <a:off x="1587013" y="2394686"/>
          <a:ext cx="2963839" cy="12573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66750">
            <a:lnSpc>
              <a:spcPct val="90000"/>
            </a:lnSpc>
            <a:spcBef>
              <a:spcPct val="0"/>
            </a:spcBef>
            <a:spcAft>
              <a:spcPct val="35000"/>
            </a:spcAft>
            <a:buNone/>
          </a:pPr>
          <a:r>
            <a:rPr lang="en-US" sz="1500" kern="1200"/>
            <a:t>The coursework facilitates the learning of the fundamental theories behind the nursing practice. </a:t>
          </a:r>
        </a:p>
      </dsp:txBody>
      <dsp:txXfrm>
        <a:off x="1587013" y="2394686"/>
        <a:ext cx="2963839" cy="1257386"/>
      </dsp:txXfrm>
    </dsp:sp>
    <dsp:sp modelId="{7D043CA5-5C2B-4F90-ADAB-B7D335B92CAF}">
      <dsp:nvSpPr>
        <dsp:cNvPr id="0" name=""/>
        <dsp:cNvSpPr/>
      </dsp:nvSpPr>
      <dsp:spPr>
        <a:xfrm>
          <a:off x="5067279" y="2394686"/>
          <a:ext cx="1257386" cy="1257386"/>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ED05DE7-559E-491B-B185-90132FFC6847}">
      <dsp:nvSpPr>
        <dsp:cNvPr id="0" name=""/>
        <dsp:cNvSpPr/>
      </dsp:nvSpPr>
      <dsp:spPr>
        <a:xfrm>
          <a:off x="5331331" y="2658738"/>
          <a:ext cx="729284" cy="72928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F146BB51-D55F-4D21-8970-F0C71BE95F3E}">
      <dsp:nvSpPr>
        <dsp:cNvPr id="0" name=""/>
        <dsp:cNvSpPr/>
      </dsp:nvSpPr>
      <dsp:spPr>
        <a:xfrm>
          <a:off x="6594106" y="2394686"/>
          <a:ext cx="2963839" cy="12573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66750">
            <a:lnSpc>
              <a:spcPct val="90000"/>
            </a:lnSpc>
            <a:spcBef>
              <a:spcPct val="0"/>
            </a:spcBef>
            <a:spcAft>
              <a:spcPct val="35000"/>
            </a:spcAft>
            <a:buNone/>
          </a:pPr>
          <a:r>
            <a:rPr lang="en-US" sz="1500" kern="1200"/>
            <a:t>The skills and simulation labs allow one to apply the learned concepts to hands-on practice by engaging with simulated clinical learning. </a:t>
          </a:r>
        </a:p>
      </dsp:txBody>
      <dsp:txXfrm>
        <a:off x="6594106" y="2394686"/>
        <a:ext cx="2963839" cy="1257386"/>
      </dsp:txXfrm>
    </dsp:sp>
  </dsp:spTree>
</dsp:drawing>
</file>

<file path=ppt/diagrams/layout1.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E406D5-0362-4FEA-806C-260CC4BB74DB}" type="datetimeFigureOut">
              <a:rPr lang="en-US" smtClean="0"/>
              <a:t>4/11/2023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89E14C-B4C3-46EC-81EB-CB232F54A917}" type="slidenum">
              <a:rPr lang="en-US" smtClean="0"/>
              <a:t>‹#›</a:t>
            </a:fld>
            <a:endParaRPr lang="en-US"/>
          </a:p>
        </p:txBody>
      </p:sp>
    </p:spTree>
    <p:extLst>
      <p:ext uri="{BB962C8B-B14F-4D97-AF65-F5344CB8AC3E}">
        <p14:creationId xmlns:p14="http://schemas.microsoft.com/office/powerpoint/2010/main" val="13953582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	The article I chose to explore in completing this assignment is a research study by </a:t>
            </a:r>
            <a:r>
              <a:rPr lang="en-US" sz="1200" kern="1200" dirty="0" err="1">
                <a:solidFill>
                  <a:schemeClr val="tx1"/>
                </a:solidFill>
                <a:effectLst/>
                <a:latin typeface="+mn-lt"/>
                <a:ea typeface="+mn-ea"/>
                <a:cs typeface="+mn-cs"/>
              </a:rPr>
              <a:t>Padilha</a:t>
            </a:r>
            <a:r>
              <a:rPr lang="en-US" sz="1200" kern="1200" dirty="0">
                <a:solidFill>
                  <a:schemeClr val="tx1"/>
                </a:solidFill>
                <a:effectLst/>
                <a:latin typeface="+mn-lt"/>
                <a:ea typeface="+mn-ea"/>
                <a:cs typeface="+mn-cs"/>
              </a:rPr>
              <a:t> et al. (2019). The study noted that intrinsic and extrinsic factors, including satisfaction with taught content, educational resources, and proposed objectives and challenges, influence knowledge development. Recently, professors have adopted the role of learning facilitators, and the learners have taken a more active role in their learning process. The innovations in health simulation technologies have resulted in a clinical virtual simulation. I learned that introducing clinical virtual simulation in nursing education improves knowledge retention and clinical reasoning in the initial stage and over time. It is also linked with increased satisfaction with the learning experience among nursing students. </a:t>
            </a:r>
          </a:p>
          <a:p>
            <a:endParaRPr lang="en-US" dirty="0"/>
          </a:p>
        </p:txBody>
      </p:sp>
      <p:sp>
        <p:nvSpPr>
          <p:cNvPr id="4" name="Slide Number Placeholder 3"/>
          <p:cNvSpPr>
            <a:spLocks noGrp="1"/>
          </p:cNvSpPr>
          <p:nvPr>
            <p:ph type="sldNum" sz="quarter" idx="5"/>
          </p:nvPr>
        </p:nvSpPr>
        <p:spPr/>
        <p:txBody>
          <a:bodyPr/>
          <a:lstStyle/>
          <a:p>
            <a:fld id="{2189E14C-B4C3-46EC-81EB-CB232F54A917}" type="slidenum">
              <a:rPr lang="en-US" smtClean="0"/>
              <a:t>2</a:t>
            </a:fld>
            <a:endParaRPr lang="en-US"/>
          </a:p>
        </p:txBody>
      </p:sp>
    </p:spTree>
    <p:extLst>
      <p:ext uri="{BB962C8B-B14F-4D97-AF65-F5344CB8AC3E}">
        <p14:creationId xmlns:p14="http://schemas.microsoft.com/office/powerpoint/2010/main" val="2785124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The use of simulation in nursing education is both advantageous and disadvantageous. Some of the advantages linked to the use of simulation in nursing education include; providing nursing students with a safe practicing environment, does not harm the patients, facilitating the provision of real-time feedback, simulation lessens the need for clinical sites, simulation activities can be repeated endless times until the student masters the skill (</a:t>
            </a:r>
            <a:r>
              <a:rPr lang="en-US" sz="1200" kern="1200" dirty="0" err="1">
                <a:solidFill>
                  <a:schemeClr val="tx1"/>
                </a:solidFill>
                <a:effectLst/>
                <a:latin typeface="+mn-lt"/>
                <a:ea typeface="+mn-ea"/>
                <a:cs typeface="+mn-cs"/>
              </a:rPr>
              <a:t>Koukourikos</a:t>
            </a:r>
            <a:r>
              <a:rPr lang="en-US" sz="1200" kern="1200" dirty="0">
                <a:solidFill>
                  <a:schemeClr val="tx1"/>
                </a:solidFill>
                <a:effectLst/>
                <a:latin typeface="+mn-lt"/>
                <a:ea typeface="+mn-ea"/>
                <a:cs typeface="+mn-cs"/>
              </a:rPr>
              <a:t> et al., 2021). </a:t>
            </a:r>
          </a:p>
          <a:p>
            <a:r>
              <a:rPr lang="en-US" sz="1200" kern="1200" dirty="0">
                <a:solidFill>
                  <a:schemeClr val="tx1"/>
                </a:solidFill>
                <a:effectLst/>
                <a:latin typeface="+mn-lt"/>
                <a:ea typeface="+mn-ea"/>
                <a:cs typeface="+mn-cs"/>
              </a:rPr>
              <a:t>	Some of the disadvantages of using simulation in nursing education include; being costly, inability to replicate all the elements of a clinical situation, if the simulation is of poor quality, it can result in the nursing students learning incorrect information, and it requires the nursing faculty trained in delivering nursing education content in simulation (Fogg, 2020). </a:t>
            </a:r>
          </a:p>
          <a:p>
            <a:endParaRPr lang="en-US" dirty="0"/>
          </a:p>
        </p:txBody>
      </p:sp>
      <p:sp>
        <p:nvSpPr>
          <p:cNvPr id="4" name="Slide Number Placeholder 3"/>
          <p:cNvSpPr>
            <a:spLocks noGrp="1"/>
          </p:cNvSpPr>
          <p:nvPr>
            <p:ph type="sldNum" sz="quarter" idx="5"/>
          </p:nvPr>
        </p:nvSpPr>
        <p:spPr/>
        <p:txBody>
          <a:bodyPr/>
          <a:lstStyle/>
          <a:p>
            <a:fld id="{2189E14C-B4C3-46EC-81EB-CB232F54A917}" type="slidenum">
              <a:rPr lang="en-US" smtClean="0"/>
              <a:t>3</a:t>
            </a:fld>
            <a:endParaRPr lang="en-US"/>
          </a:p>
        </p:txBody>
      </p:sp>
    </p:spTree>
    <p:extLst>
      <p:ext uri="{BB962C8B-B14F-4D97-AF65-F5344CB8AC3E}">
        <p14:creationId xmlns:p14="http://schemas.microsoft.com/office/powerpoint/2010/main" val="36085648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Simulations are significant tools for enhancing online nursing education. Simulation offers an experience similar to real-life with high degrees of interactivity. Using simulation in distance learning can offer the nursing student a similar experience to real-life that motivates them to attain the desired skills. In using simulation in distance learning in nursing distance learning it is significant to ensure that it incorporates both the course work and the skills and simulations labs. The coursework facilitates the learning of the fundamental theories behind the nursing practice. The skills and simulation labs allow one to apply the learned concepts to hands-on practice by engaging with simulated clinical learning. </a:t>
            </a:r>
            <a:endParaRPr lang="en-US" dirty="0"/>
          </a:p>
        </p:txBody>
      </p:sp>
      <p:sp>
        <p:nvSpPr>
          <p:cNvPr id="4" name="Slide Number Placeholder 3"/>
          <p:cNvSpPr>
            <a:spLocks noGrp="1"/>
          </p:cNvSpPr>
          <p:nvPr>
            <p:ph type="sldNum" sz="quarter" idx="5"/>
          </p:nvPr>
        </p:nvSpPr>
        <p:spPr/>
        <p:txBody>
          <a:bodyPr/>
          <a:lstStyle/>
          <a:p>
            <a:fld id="{2189E14C-B4C3-46EC-81EB-CB232F54A917}" type="slidenum">
              <a:rPr lang="en-US" smtClean="0"/>
              <a:t>4</a:t>
            </a:fld>
            <a:endParaRPr lang="en-US"/>
          </a:p>
        </p:txBody>
      </p:sp>
    </p:spTree>
    <p:extLst>
      <p:ext uri="{BB962C8B-B14F-4D97-AF65-F5344CB8AC3E}">
        <p14:creationId xmlns:p14="http://schemas.microsoft.com/office/powerpoint/2010/main" val="13204834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	The two simulation applications I found on my mobile device are the full code medical simulation and the </a:t>
            </a:r>
            <a:r>
              <a:rPr lang="en-US" sz="1200" kern="1200" dirty="0" err="1">
                <a:solidFill>
                  <a:schemeClr val="tx1"/>
                </a:solidFill>
                <a:effectLst/>
                <a:latin typeface="+mn-lt"/>
                <a:ea typeface="+mn-ea"/>
                <a:cs typeface="+mn-cs"/>
              </a:rPr>
              <a:t>iCU</a:t>
            </a:r>
            <a:r>
              <a:rPr lang="en-US" sz="1200" kern="1200" dirty="0">
                <a:solidFill>
                  <a:schemeClr val="tx1"/>
                </a:solidFill>
                <a:effectLst/>
                <a:latin typeface="+mn-lt"/>
                <a:ea typeface="+mn-ea"/>
                <a:cs typeface="+mn-cs"/>
              </a:rPr>
              <a:t>-Critical Care apps. The full-code medical simulation app provides nursing students with well-crafted simulation activities to make them better practitioners. Through the immersive virtual simulation platform available at the full code medical simulation app, medical professionals can practice bite-sized, 3-D medical simulations whenever they get a break, wherever they happen to be (Full Code Medical, 2023). </a:t>
            </a:r>
            <a:r>
              <a:rPr lang="en-US" sz="1200" kern="1200" dirty="0" err="1">
                <a:solidFill>
                  <a:schemeClr val="tx1"/>
                </a:solidFill>
                <a:effectLst/>
                <a:latin typeface="+mn-lt"/>
                <a:ea typeface="+mn-ea"/>
                <a:cs typeface="+mn-cs"/>
              </a:rPr>
              <a:t>iCU</a:t>
            </a:r>
            <a:r>
              <a:rPr lang="en-US" sz="1200" kern="1200" dirty="0">
                <a:solidFill>
                  <a:schemeClr val="tx1"/>
                </a:solidFill>
                <a:effectLst/>
                <a:latin typeface="+mn-lt"/>
                <a:ea typeface="+mn-ea"/>
                <a:cs typeface="+mn-cs"/>
              </a:rPr>
              <a:t>-Critical Care app is another simulation app that is a critical reference for all clinicians, nursing staff and allied health professionals working in critical care and high-dependency units (</a:t>
            </a:r>
            <a:r>
              <a:rPr lang="en-US" sz="1200" kern="1200" dirty="0" err="1">
                <a:solidFill>
                  <a:schemeClr val="tx1"/>
                </a:solidFill>
                <a:effectLst/>
                <a:latin typeface="+mn-lt"/>
                <a:ea typeface="+mn-ea"/>
                <a:cs typeface="+mn-cs"/>
              </a:rPr>
              <a:t>DocNotes</a:t>
            </a:r>
            <a:r>
              <a:rPr lang="en-US" sz="1200" kern="1200" dirty="0">
                <a:solidFill>
                  <a:schemeClr val="tx1"/>
                </a:solidFill>
                <a:effectLst/>
                <a:latin typeface="+mn-lt"/>
                <a:ea typeface="+mn-ea"/>
                <a:cs typeface="+mn-cs"/>
              </a:rPr>
              <a:t>, 2020). The two apps can increase knowledge and understanding of essential concepts of care and nursing care provisions skills, thereby improving nursing performance. </a:t>
            </a:r>
          </a:p>
          <a:p>
            <a:endParaRPr lang="en-US" dirty="0"/>
          </a:p>
        </p:txBody>
      </p:sp>
      <p:sp>
        <p:nvSpPr>
          <p:cNvPr id="4" name="Slide Number Placeholder 3"/>
          <p:cNvSpPr>
            <a:spLocks noGrp="1"/>
          </p:cNvSpPr>
          <p:nvPr>
            <p:ph type="sldNum" sz="quarter" idx="5"/>
          </p:nvPr>
        </p:nvSpPr>
        <p:spPr/>
        <p:txBody>
          <a:bodyPr/>
          <a:lstStyle/>
          <a:p>
            <a:fld id="{2189E14C-B4C3-46EC-81EB-CB232F54A917}" type="slidenum">
              <a:rPr lang="en-US" smtClean="0"/>
              <a:t>5</a:t>
            </a:fld>
            <a:endParaRPr lang="en-US"/>
          </a:p>
        </p:txBody>
      </p:sp>
    </p:spTree>
    <p:extLst>
      <p:ext uri="{BB962C8B-B14F-4D97-AF65-F5344CB8AC3E}">
        <p14:creationId xmlns:p14="http://schemas.microsoft.com/office/powerpoint/2010/main" val="20579381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	I chose to present my content using the Prezi presentation software. I chose this presentation software as it facilitates capturing attention better than other presentation software. The advantages of using this presentation software include; the provision of a non-linear navigation feature that enables smooth navigation during the presentation, and integration support with other apps, including Slack, zoom, and google meet, that makes it easier to share and present the content, low cost with a provision such as the free version while the paid plans begin as low as $3/month. </a:t>
            </a:r>
            <a:endParaRPr lang="en-US" dirty="0"/>
          </a:p>
        </p:txBody>
      </p:sp>
      <p:sp>
        <p:nvSpPr>
          <p:cNvPr id="4" name="Slide Number Placeholder 3"/>
          <p:cNvSpPr>
            <a:spLocks noGrp="1"/>
          </p:cNvSpPr>
          <p:nvPr>
            <p:ph type="sldNum" sz="quarter" idx="5"/>
          </p:nvPr>
        </p:nvSpPr>
        <p:spPr/>
        <p:txBody>
          <a:bodyPr/>
          <a:lstStyle/>
          <a:p>
            <a:fld id="{2189E14C-B4C3-46EC-81EB-CB232F54A917}" type="slidenum">
              <a:rPr lang="en-US" smtClean="0"/>
              <a:t>6</a:t>
            </a:fld>
            <a:endParaRPr lang="en-US"/>
          </a:p>
        </p:txBody>
      </p:sp>
    </p:spTree>
    <p:extLst>
      <p:ext uri="{BB962C8B-B14F-4D97-AF65-F5344CB8AC3E}">
        <p14:creationId xmlns:p14="http://schemas.microsoft.com/office/powerpoint/2010/main" val="38937269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	The disadvantages linked to using Prezi presentation include; having a confusing layout whereby the zooming in and out feature can confuse some users making it an inappropriate software for presentation, paid offline access is another disadvantage whereby offline access is only available to those with paid subscriptions, and Prezi provides limited data visualization that denies the users an opportunity for customizing their presentations for a personalized look and feel. </a:t>
            </a:r>
          </a:p>
          <a:p>
            <a:endParaRPr lang="en-US" dirty="0"/>
          </a:p>
        </p:txBody>
      </p:sp>
      <p:sp>
        <p:nvSpPr>
          <p:cNvPr id="4" name="Slide Number Placeholder 3"/>
          <p:cNvSpPr>
            <a:spLocks noGrp="1"/>
          </p:cNvSpPr>
          <p:nvPr>
            <p:ph type="sldNum" sz="quarter" idx="5"/>
          </p:nvPr>
        </p:nvSpPr>
        <p:spPr/>
        <p:txBody>
          <a:bodyPr/>
          <a:lstStyle/>
          <a:p>
            <a:fld id="{2189E14C-B4C3-46EC-81EB-CB232F54A917}" type="slidenum">
              <a:rPr lang="en-US" smtClean="0"/>
              <a:t>7</a:t>
            </a:fld>
            <a:endParaRPr lang="en-US"/>
          </a:p>
        </p:txBody>
      </p:sp>
    </p:spTree>
    <p:extLst>
      <p:ext uri="{BB962C8B-B14F-4D97-AF65-F5344CB8AC3E}">
        <p14:creationId xmlns:p14="http://schemas.microsoft.com/office/powerpoint/2010/main" val="38031052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B321C92-69D0-4C9E-8158-A181F0F49877}" type="datetimeFigureOut">
              <a:rPr lang="en-US" smtClean="0"/>
              <a:t>4/11/2023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5A4B8E-423A-4324-8AA0-6DA17AB20EBA}" type="slidenum">
              <a:rPr lang="en-US" smtClean="0"/>
              <a:t>‹#›</a:t>
            </a:fld>
            <a:endParaRPr lang="en-US"/>
          </a:p>
        </p:txBody>
      </p:sp>
    </p:spTree>
    <p:extLst>
      <p:ext uri="{BB962C8B-B14F-4D97-AF65-F5344CB8AC3E}">
        <p14:creationId xmlns:p14="http://schemas.microsoft.com/office/powerpoint/2010/main" val="26828498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B321C92-69D0-4C9E-8158-A181F0F49877}" type="datetimeFigureOut">
              <a:rPr lang="en-US" smtClean="0"/>
              <a:t>4/11/2023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5A4B8E-423A-4324-8AA0-6DA17AB20EBA}" type="slidenum">
              <a:rPr lang="en-US" smtClean="0"/>
              <a:t>‹#›</a:t>
            </a:fld>
            <a:endParaRPr lang="en-US"/>
          </a:p>
        </p:txBody>
      </p:sp>
    </p:spTree>
    <p:extLst>
      <p:ext uri="{BB962C8B-B14F-4D97-AF65-F5344CB8AC3E}">
        <p14:creationId xmlns:p14="http://schemas.microsoft.com/office/powerpoint/2010/main" val="35412726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B321C92-69D0-4C9E-8158-A181F0F49877}" type="datetimeFigureOut">
              <a:rPr lang="en-US" smtClean="0"/>
              <a:t>4/11/2023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5A4B8E-423A-4324-8AA0-6DA17AB20EBA}"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437153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B321C92-69D0-4C9E-8158-A181F0F49877}" type="datetimeFigureOut">
              <a:rPr lang="en-US" smtClean="0"/>
              <a:t>4/11/2023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5A4B8E-423A-4324-8AA0-6DA17AB20EBA}" type="slidenum">
              <a:rPr lang="en-US" smtClean="0"/>
              <a:t>‹#›</a:t>
            </a:fld>
            <a:endParaRPr lang="en-US"/>
          </a:p>
        </p:txBody>
      </p:sp>
    </p:spTree>
    <p:extLst>
      <p:ext uri="{BB962C8B-B14F-4D97-AF65-F5344CB8AC3E}">
        <p14:creationId xmlns:p14="http://schemas.microsoft.com/office/powerpoint/2010/main" val="30351949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B321C92-69D0-4C9E-8158-A181F0F49877}" type="datetimeFigureOut">
              <a:rPr lang="en-US" smtClean="0"/>
              <a:t>4/11/2023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5A4B8E-423A-4324-8AA0-6DA17AB20EBA}"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010733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B321C92-69D0-4C9E-8158-A181F0F49877}" type="datetimeFigureOut">
              <a:rPr lang="en-US" smtClean="0"/>
              <a:t>4/11/2023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5A4B8E-423A-4324-8AA0-6DA17AB20EBA}" type="slidenum">
              <a:rPr lang="en-US" smtClean="0"/>
              <a:t>‹#›</a:t>
            </a:fld>
            <a:endParaRPr lang="en-US"/>
          </a:p>
        </p:txBody>
      </p:sp>
    </p:spTree>
    <p:extLst>
      <p:ext uri="{BB962C8B-B14F-4D97-AF65-F5344CB8AC3E}">
        <p14:creationId xmlns:p14="http://schemas.microsoft.com/office/powerpoint/2010/main" val="16635621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B321C92-69D0-4C9E-8158-A181F0F49877}" type="datetimeFigureOut">
              <a:rPr lang="en-US" smtClean="0"/>
              <a:t>4/11/2023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5A4B8E-423A-4324-8AA0-6DA17AB20EBA}" type="slidenum">
              <a:rPr lang="en-US" smtClean="0"/>
              <a:t>‹#›</a:t>
            </a:fld>
            <a:endParaRPr lang="en-US"/>
          </a:p>
        </p:txBody>
      </p:sp>
    </p:spTree>
    <p:extLst>
      <p:ext uri="{BB962C8B-B14F-4D97-AF65-F5344CB8AC3E}">
        <p14:creationId xmlns:p14="http://schemas.microsoft.com/office/powerpoint/2010/main" val="5386954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B321C92-69D0-4C9E-8158-A181F0F49877}" type="datetimeFigureOut">
              <a:rPr lang="en-US" smtClean="0"/>
              <a:t>4/11/2023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5A4B8E-423A-4324-8AA0-6DA17AB20EBA}" type="slidenum">
              <a:rPr lang="en-US" smtClean="0"/>
              <a:t>‹#›</a:t>
            </a:fld>
            <a:endParaRPr lang="en-US"/>
          </a:p>
        </p:txBody>
      </p:sp>
    </p:spTree>
    <p:extLst>
      <p:ext uri="{BB962C8B-B14F-4D97-AF65-F5344CB8AC3E}">
        <p14:creationId xmlns:p14="http://schemas.microsoft.com/office/powerpoint/2010/main" val="2749608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B321C92-69D0-4C9E-8158-A181F0F49877}" type="datetimeFigureOut">
              <a:rPr lang="en-US" smtClean="0"/>
              <a:t>4/11/2023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5A4B8E-423A-4324-8AA0-6DA17AB20EBA}" type="slidenum">
              <a:rPr lang="en-US" smtClean="0"/>
              <a:t>‹#›</a:t>
            </a:fld>
            <a:endParaRPr lang="en-US"/>
          </a:p>
        </p:txBody>
      </p:sp>
    </p:spTree>
    <p:extLst>
      <p:ext uri="{BB962C8B-B14F-4D97-AF65-F5344CB8AC3E}">
        <p14:creationId xmlns:p14="http://schemas.microsoft.com/office/powerpoint/2010/main" val="1526324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B321C92-69D0-4C9E-8158-A181F0F49877}" type="datetimeFigureOut">
              <a:rPr lang="en-US" smtClean="0"/>
              <a:t>4/11/2023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5A4B8E-423A-4324-8AA0-6DA17AB20EBA}" type="slidenum">
              <a:rPr lang="en-US" smtClean="0"/>
              <a:t>‹#›</a:t>
            </a:fld>
            <a:endParaRPr lang="en-US"/>
          </a:p>
        </p:txBody>
      </p:sp>
    </p:spTree>
    <p:extLst>
      <p:ext uri="{BB962C8B-B14F-4D97-AF65-F5344CB8AC3E}">
        <p14:creationId xmlns:p14="http://schemas.microsoft.com/office/powerpoint/2010/main" val="4126380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B321C92-69D0-4C9E-8158-A181F0F49877}" type="datetimeFigureOut">
              <a:rPr lang="en-US" smtClean="0"/>
              <a:t>4/11/2023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5A4B8E-423A-4324-8AA0-6DA17AB20EBA}" type="slidenum">
              <a:rPr lang="en-US" smtClean="0"/>
              <a:t>‹#›</a:t>
            </a:fld>
            <a:endParaRPr lang="en-US"/>
          </a:p>
        </p:txBody>
      </p:sp>
    </p:spTree>
    <p:extLst>
      <p:ext uri="{BB962C8B-B14F-4D97-AF65-F5344CB8AC3E}">
        <p14:creationId xmlns:p14="http://schemas.microsoft.com/office/powerpoint/2010/main" val="3130689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B321C92-69D0-4C9E-8158-A181F0F49877}" type="datetimeFigureOut">
              <a:rPr lang="en-US" smtClean="0"/>
              <a:t>4/11/2023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D5A4B8E-423A-4324-8AA0-6DA17AB20EBA}" type="slidenum">
              <a:rPr lang="en-US" smtClean="0"/>
              <a:t>‹#›</a:t>
            </a:fld>
            <a:endParaRPr lang="en-US"/>
          </a:p>
        </p:txBody>
      </p:sp>
    </p:spTree>
    <p:extLst>
      <p:ext uri="{BB962C8B-B14F-4D97-AF65-F5344CB8AC3E}">
        <p14:creationId xmlns:p14="http://schemas.microsoft.com/office/powerpoint/2010/main" val="1954353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B321C92-69D0-4C9E-8158-A181F0F49877}" type="datetimeFigureOut">
              <a:rPr lang="en-US" smtClean="0"/>
              <a:t>4/11/2023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D5A4B8E-423A-4324-8AA0-6DA17AB20EBA}" type="slidenum">
              <a:rPr lang="en-US" smtClean="0"/>
              <a:t>‹#›</a:t>
            </a:fld>
            <a:endParaRPr lang="en-US"/>
          </a:p>
        </p:txBody>
      </p:sp>
    </p:spTree>
    <p:extLst>
      <p:ext uri="{BB962C8B-B14F-4D97-AF65-F5344CB8AC3E}">
        <p14:creationId xmlns:p14="http://schemas.microsoft.com/office/powerpoint/2010/main" val="29288382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321C92-69D0-4C9E-8158-A181F0F49877}" type="datetimeFigureOut">
              <a:rPr lang="en-US" smtClean="0"/>
              <a:t>4/11/2023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D5A4B8E-423A-4324-8AA0-6DA17AB20EBA}" type="slidenum">
              <a:rPr lang="en-US" smtClean="0"/>
              <a:t>‹#›</a:t>
            </a:fld>
            <a:endParaRPr lang="en-US"/>
          </a:p>
        </p:txBody>
      </p:sp>
    </p:spTree>
    <p:extLst>
      <p:ext uri="{BB962C8B-B14F-4D97-AF65-F5344CB8AC3E}">
        <p14:creationId xmlns:p14="http://schemas.microsoft.com/office/powerpoint/2010/main" val="3166220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B321C92-69D0-4C9E-8158-A181F0F49877}" type="datetimeFigureOut">
              <a:rPr lang="en-US" smtClean="0"/>
              <a:t>4/11/2023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5A4B8E-423A-4324-8AA0-6DA17AB20EBA}" type="slidenum">
              <a:rPr lang="en-US" smtClean="0"/>
              <a:t>‹#›</a:t>
            </a:fld>
            <a:endParaRPr lang="en-US"/>
          </a:p>
        </p:txBody>
      </p:sp>
    </p:spTree>
    <p:extLst>
      <p:ext uri="{BB962C8B-B14F-4D97-AF65-F5344CB8AC3E}">
        <p14:creationId xmlns:p14="http://schemas.microsoft.com/office/powerpoint/2010/main" val="37929800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5A4B8E-423A-4324-8AA0-6DA17AB20EBA}" type="slidenum">
              <a:rPr lang="en-US" smtClean="0"/>
              <a:t>‹#›</a:t>
            </a:fld>
            <a:endParaRPr lang="en-US"/>
          </a:p>
        </p:txBody>
      </p:sp>
      <p:sp>
        <p:nvSpPr>
          <p:cNvPr id="5" name="Date Placeholder 4"/>
          <p:cNvSpPr>
            <a:spLocks noGrp="1"/>
          </p:cNvSpPr>
          <p:nvPr>
            <p:ph type="dt" sz="half" idx="10"/>
          </p:nvPr>
        </p:nvSpPr>
        <p:spPr/>
        <p:txBody>
          <a:bodyPr/>
          <a:lstStyle/>
          <a:p>
            <a:fld id="{0B321C92-69D0-4C9E-8158-A181F0F49877}" type="datetimeFigureOut">
              <a:rPr lang="en-US" smtClean="0"/>
              <a:t>4/11/2023</a:t>
            </a:fld>
            <a:endParaRPr lang="en-US"/>
          </a:p>
        </p:txBody>
      </p:sp>
    </p:spTree>
    <p:extLst>
      <p:ext uri="{BB962C8B-B14F-4D97-AF65-F5344CB8AC3E}">
        <p14:creationId xmlns:p14="http://schemas.microsoft.com/office/powerpoint/2010/main" val="785165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B321C92-69D0-4C9E-8158-A181F0F49877}" type="datetimeFigureOut">
              <a:rPr lang="en-US" smtClean="0"/>
              <a:t>4/11/2023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D5A4B8E-423A-4324-8AA0-6DA17AB20EBA}" type="slidenum">
              <a:rPr lang="en-US" smtClean="0"/>
              <a:t>‹#›</a:t>
            </a:fld>
            <a:endParaRPr lang="en-US"/>
          </a:p>
        </p:txBody>
      </p:sp>
    </p:spTree>
    <p:extLst>
      <p:ext uri="{BB962C8B-B14F-4D97-AF65-F5344CB8AC3E}">
        <p14:creationId xmlns:p14="http://schemas.microsoft.com/office/powerpoint/2010/main" val="35818109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 id="2147483726" r:id="rId15"/>
    <p:sldLayoutId id="214748372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ncbi.nlm.nih.gov/pmc/articles/PMC7540562/" TargetMode="External"/><Relationship Id="rId2" Type="http://schemas.openxmlformats.org/officeDocument/2006/relationships/hyperlink" Target="http://www.doc-notes.com/" TargetMode="External"/><Relationship Id="rId1" Type="http://schemas.openxmlformats.org/officeDocument/2006/relationships/slideLayout" Target="../slideLayouts/slideLayout2.xml"/><Relationship Id="rId6" Type="http://schemas.openxmlformats.org/officeDocument/2006/relationships/hyperlink" Target="https://doi.org/10.2196/11529" TargetMode="External"/><Relationship Id="rId5" Type="http://schemas.openxmlformats.org/officeDocument/2006/relationships/hyperlink" Target="https://doi.org/10.5455/aim.2021.29.15-20" TargetMode="External"/><Relationship Id="rId4" Type="http://schemas.openxmlformats.org/officeDocument/2006/relationships/hyperlink" Target="https://fullcodemedica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8775F80-E619-7A64-C08C-1D720431E0E2}"/>
              </a:ext>
            </a:extLst>
          </p:cNvPr>
          <p:cNvPicPr>
            <a:picLocks noChangeAspect="1"/>
          </p:cNvPicPr>
          <p:nvPr/>
        </p:nvPicPr>
        <p:blipFill rotWithShape="1">
          <a:blip r:embed="rId2"/>
          <a:srcRect l="13998" r="41752"/>
          <a:stretch/>
        </p:blipFill>
        <p:spPr>
          <a:xfrm>
            <a:off x="20" y="-1"/>
            <a:ext cx="5394940"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2" name="Title 1">
            <a:extLst>
              <a:ext uri="{FF2B5EF4-FFF2-40B4-BE49-F238E27FC236}">
                <a16:creationId xmlns:a16="http://schemas.microsoft.com/office/drawing/2014/main" id="{04B141A0-AB0D-4A28-AF18-036DA29BC4FC}"/>
              </a:ext>
            </a:extLst>
          </p:cNvPr>
          <p:cNvSpPr>
            <a:spLocks noGrp="1"/>
          </p:cNvSpPr>
          <p:nvPr>
            <p:ph type="ctrTitle"/>
          </p:nvPr>
        </p:nvSpPr>
        <p:spPr>
          <a:xfrm>
            <a:off x="5380563" y="1678665"/>
            <a:ext cx="3887839" cy="2372168"/>
          </a:xfrm>
        </p:spPr>
        <p:txBody>
          <a:bodyPr>
            <a:normAutofit/>
          </a:bodyPr>
          <a:lstStyle/>
          <a:p>
            <a:pPr>
              <a:lnSpc>
                <a:spcPct val="90000"/>
              </a:lnSpc>
            </a:pPr>
            <a:r>
              <a:rPr lang="en-US" sz="3800" dirty="0"/>
              <a:t>Simulation in Nursing Education </a:t>
            </a:r>
            <a:br>
              <a:rPr lang="en-US" sz="3800" dirty="0"/>
            </a:br>
            <a:endParaRPr lang="en-US" sz="3800" dirty="0"/>
          </a:p>
        </p:txBody>
      </p:sp>
      <p:sp>
        <p:nvSpPr>
          <p:cNvPr id="3" name="Subtitle 2">
            <a:extLst>
              <a:ext uri="{FF2B5EF4-FFF2-40B4-BE49-F238E27FC236}">
                <a16:creationId xmlns:a16="http://schemas.microsoft.com/office/drawing/2014/main" id="{579CC1B0-AB53-4361-BC63-80B3E977A071}"/>
              </a:ext>
            </a:extLst>
          </p:cNvPr>
          <p:cNvSpPr>
            <a:spLocks noGrp="1"/>
          </p:cNvSpPr>
          <p:nvPr>
            <p:ph type="subTitle" idx="1"/>
          </p:nvPr>
        </p:nvSpPr>
        <p:spPr>
          <a:xfrm>
            <a:off x="5380563" y="4050833"/>
            <a:ext cx="3893440" cy="1096899"/>
          </a:xfrm>
        </p:spPr>
        <p:txBody>
          <a:bodyPr>
            <a:normAutofit/>
          </a:bodyPr>
          <a:lstStyle/>
          <a:p>
            <a:pPr>
              <a:lnSpc>
                <a:spcPct val="90000"/>
              </a:lnSpc>
            </a:pPr>
            <a:r>
              <a:rPr lang="en-US" sz="700"/>
              <a:t>Name</a:t>
            </a:r>
          </a:p>
          <a:p>
            <a:pPr>
              <a:lnSpc>
                <a:spcPct val="90000"/>
              </a:lnSpc>
            </a:pPr>
            <a:r>
              <a:rPr lang="en-US" sz="700"/>
              <a:t>Course Title</a:t>
            </a:r>
          </a:p>
          <a:p>
            <a:pPr>
              <a:lnSpc>
                <a:spcPct val="90000"/>
              </a:lnSpc>
            </a:pPr>
            <a:r>
              <a:rPr lang="en-US" sz="700"/>
              <a:t>Program, university</a:t>
            </a:r>
          </a:p>
          <a:p>
            <a:pPr>
              <a:lnSpc>
                <a:spcPct val="90000"/>
              </a:lnSpc>
            </a:pPr>
            <a:r>
              <a:rPr lang="en-US" sz="700"/>
              <a:t>Instructor</a:t>
            </a:r>
          </a:p>
          <a:p>
            <a:pPr>
              <a:lnSpc>
                <a:spcPct val="90000"/>
              </a:lnSpc>
            </a:pPr>
            <a:r>
              <a:rPr lang="en-US" sz="700"/>
              <a:t>Date </a:t>
            </a:r>
          </a:p>
        </p:txBody>
      </p:sp>
    </p:spTree>
    <p:extLst>
      <p:ext uri="{BB962C8B-B14F-4D97-AF65-F5344CB8AC3E}">
        <p14:creationId xmlns:p14="http://schemas.microsoft.com/office/powerpoint/2010/main" val="29725696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02D4F0-345C-4FA4-994C-B598CF94CA1F}"/>
              </a:ext>
            </a:extLst>
          </p:cNvPr>
          <p:cNvSpPr>
            <a:spLocks noGrp="1"/>
          </p:cNvSpPr>
          <p:nvPr>
            <p:ph type="title"/>
          </p:nvPr>
        </p:nvSpPr>
        <p:spPr>
          <a:xfrm>
            <a:off x="5536734" y="609600"/>
            <a:ext cx="3737268" cy="1320800"/>
          </a:xfrm>
        </p:spPr>
        <p:txBody>
          <a:bodyPr>
            <a:normAutofit/>
          </a:bodyPr>
          <a:lstStyle/>
          <a:p>
            <a:r>
              <a:rPr lang="en-US" dirty="0"/>
              <a:t>Article’s Concepts</a:t>
            </a:r>
          </a:p>
        </p:txBody>
      </p:sp>
      <p:sp>
        <p:nvSpPr>
          <p:cNvPr id="3" name="Content Placeholder 2">
            <a:extLst>
              <a:ext uri="{FF2B5EF4-FFF2-40B4-BE49-F238E27FC236}">
                <a16:creationId xmlns:a16="http://schemas.microsoft.com/office/drawing/2014/main" id="{E2DA34B6-D204-4A14-AE5C-8EC99F011DF3}"/>
              </a:ext>
            </a:extLst>
          </p:cNvPr>
          <p:cNvSpPr>
            <a:spLocks noGrp="1"/>
          </p:cNvSpPr>
          <p:nvPr>
            <p:ph idx="1"/>
          </p:nvPr>
        </p:nvSpPr>
        <p:spPr>
          <a:xfrm>
            <a:off x="5209563" y="2160589"/>
            <a:ext cx="4064439" cy="3880773"/>
          </a:xfrm>
        </p:spPr>
        <p:txBody>
          <a:bodyPr>
            <a:normAutofit/>
          </a:bodyPr>
          <a:lstStyle/>
          <a:p>
            <a:pPr>
              <a:lnSpc>
                <a:spcPct val="90000"/>
              </a:lnSpc>
            </a:pPr>
            <a:r>
              <a:rPr lang="en-US" sz="1400"/>
              <a:t>I chose the article by </a:t>
            </a:r>
            <a:r>
              <a:rPr lang="en-US" sz="1400" err="1"/>
              <a:t>Padilha</a:t>
            </a:r>
            <a:r>
              <a:rPr lang="en-US" sz="1400"/>
              <a:t> et al. (2019), for exploration.</a:t>
            </a:r>
          </a:p>
          <a:p>
            <a:pPr>
              <a:lnSpc>
                <a:spcPct val="90000"/>
              </a:lnSpc>
            </a:pPr>
            <a:r>
              <a:rPr lang="en-US" sz="1400"/>
              <a:t>The study noted that intrinsic and extrinsic </a:t>
            </a:r>
            <a:r>
              <a:rPr lang="en-US" sz="1400" err="1"/>
              <a:t>factorsinfluence</a:t>
            </a:r>
            <a:r>
              <a:rPr lang="en-US" sz="1400"/>
              <a:t> knowledge development.</a:t>
            </a:r>
          </a:p>
          <a:p>
            <a:pPr>
              <a:lnSpc>
                <a:spcPct val="90000"/>
              </a:lnSpc>
            </a:pPr>
            <a:r>
              <a:rPr lang="en-US" sz="1400"/>
              <a:t>Professors have adopted the role of learning facilitators, and the learners have taken a more active role in their learning process. </a:t>
            </a:r>
          </a:p>
          <a:p>
            <a:pPr>
              <a:lnSpc>
                <a:spcPct val="90000"/>
              </a:lnSpc>
            </a:pPr>
            <a:r>
              <a:rPr lang="en-US" sz="1400"/>
              <a:t>The innovations in health simulation technologies have resulted in a clinical virtual simulation. </a:t>
            </a:r>
          </a:p>
          <a:p>
            <a:pPr>
              <a:lnSpc>
                <a:spcPct val="90000"/>
              </a:lnSpc>
            </a:pPr>
            <a:r>
              <a:rPr lang="en-US" sz="1400"/>
              <a:t>I learned that introducing clinical virtual simulation in nursing education improves knowledge retention and clinical reasoning in the initial stage and over time. </a:t>
            </a:r>
          </a:p>
        </p:txBody>
      </p:sp>
      <p:pic>
        <p:nvPicPr>
          <p:cNvPr id="5" name="Picture 4" descr="Glasses on top of a book">
            <a:extLst>
              <a:ext uri="{FF2B5EF4-FFF2-40B4-BE49-F238E27FC236}">
                <a16:creationId xmlns:a16="http://schemas.microsoft.com/office/drawing/2014/main" id="{C1527000-B79A-CBA3-D732-348AB4B5C3D5}"/>
              </a:ext>
            </a:extLst>
          </p:cNvPr>
          <p:cNvPicPr>
            <a:picLocks noChangeAspect="1"/>
          </p:cNvPicPr>
          <p:nvPr/>
        </p:nvPicPr>
        <p:blipFill rotWithShape="1">
          <a:blip r:embed="rId3"/>
          <a:srcRect l="11276" r="36608" b="-1"/>
          <a:stretch/>
        </p:blipFill>
        <p:spPr>
          <a:xfrm>
            <a:off x="20" y="-1"/>
            <a:ext cx="5394940"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9" name="Isosceles Triangle 8">
            <a:extLst>
              <a:ext uri="{FF2B5EF4-FFF2-40B4-BE49-F238E27FC236}">
                <a16:creationId xmlns:a16="http://schemas.microsoft.com/office/drawing/2014/main" id="{3BCB5F6A-9EB0-40B0-9D13-3023E9A20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9810227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EB38E5-96D8-45A0-9D11-3F2F3A3B8F94}"/>
              </a:ext>
            </a:extLst>
          </p:cNvPr>
          <p:cNvSpPr>
            <a:spLocks noGrp="1"/>
          </p:cNvSpPr>
          <p:nvPr>
            <p:ph type="title"/>
          </p:nvPr>
        </p:nvSpPr>
        <p:spPr>
          <a:xfrm>
            <a:off x="5536734" y="609600"/>
            <a:ext cx="3737268" cy="1320800"/>
          </a:xfrm>
        </p:spPr>
        <p:txBody>
          <a:bodyPr>
            <a:normAutofit/>
          </a:bodyPr>
          <a:lstStyle/>
          <a:p>
            <a:pPr>
              <a:lnSpc>
                <a:spcPct val="90000"/>
              </a:lnSpc>
            </a:pPr>
            <a:r>
              <a:rPr lang="en-US" sz="2000"/>
              <a:t>Advantages And Disadvantages Of Using Simulation In Nursing Education</a:t>
            </a:r>
          </a:p>
        </p:txBody>
      </p:sp>
      <p:sp>
        <p:nvSpPr>
          <p:cNvPr id="3" name="Content Placeholder 2">
            <a:extLst>
              <a:ext uri="{FF2B5EF4-FFF2-40B4-BE49-F238E27FC236}">
                <a16:creationId xmlns:a16="http://schemas.microsoft.com/office/drawing/2014/main" id="{453F89AC-E545-47CB-AFA7-37514CC59E43}"/>
              </a:ext>
            </a:extLst>
          </p:cNvPr>
          <p:cNvSpPr>
            <a:spLocks noGrp="1"/>
          </p:cNvSpPr>
          <p:nvPr>
            <p:ph idx="1"/>
          </p:nvPr>
        </p:nvSpPr>
        <p:spPr>
          <a:xfrm>
            <a:off x="5209563" y="2160589"/>
            <a:ext cx="4064439" cy="3880773"/>
          </a:xfrm>
        </p:spPr>
        <p:txBody>
          <a:bodyPr>
            <a:normAutofit lnSpcReduction="10000"/>
          </a:bodyPr>
          <a:lstStyle/>
          <a:p>
            <a:pPr>
              <a:lnSpc>
                <a:spcPct val="90000"/>
              </a:lnSpc>
            </a:pPr>
            <a:r>
              <a:rPr lang="en-US" sz="1100"/>
              <a:t>Advantages of using simulation in nursing education include;</a:t>
            </a:r>
          </a:p>
          <a:p>
            <a:pPr lvl="1">
              <a:lnSpc>
                <a:spcPct val="90000"/>
              </a:lnSpc>
            </a:pPr>
            <a:r>
              <a:rPr lang="en-US" sz="1100"/>
              <a:t>Provides a safe practicing environment,</a:t>
            </a:r>
          </a:p>
          <a:p>
            <a:pPr lvl="1">
              <a:lnSpc>
                <a:spcPct val="90000"/>
              </a:lnSpc>
            </a:pPr>
            <a:r>
              <a:rPr lang="en-US" sz="1100"/>
              <a:t>Doesn’t harm the patients,</a:t>
            </a:r>
          </a:p>
          <a:p>
            <a:pPr lvl="1">
              <a:lnSpc>
                <a:spcPct val="90000"/>
              </a:lnSpc>
            </a:pPr>
            <a:r>
              <a:rPr lang="en-US" sz="1100"/>
              <a:t>Facilitates real-time feedback,</a:t>
            </a:r>
          </a:p>
          <a:p>
            <a:pPr lvl="1">
              <a:lnSpc>
                <a:spcPct val="90000"/>
              </a:lnSpc>
            </a:pPr>
            <a:r>
              <a:rPr lang="en-US" sz="1100"/>
              <a:t>Lessens the need for clinical sites, and </a:t>
            </a:r>
          </a:p>
          <a:p>
            <a:pPr lvl="1">
              <a:lnSpc>
                <a:spcPct val="90000"/>
              </a:lnSpc>
            </a:pPr>
            <a:r>
              <a:rPr lang="en-US" sz="1100"/>
              <a:t>Can be done repeatedly until mastering of the content. </a:t>
            </a:r>
          </a:p>
          <a:p>
            <a:pPr>
              <a:lnSpc>
                <a:spcPct val="90000"/>
              </a:lnSpc>
            </a:pPr>
            <a:r>
              <a:rPr lang="en-US" sz="1100"/>
              <a:t>Disadvantages of using simulation in nursing education include;</a:t>
            </a:r>
          </a:p>
          <a:p>
            <a:pPr lvl="1">
              <a:lnSpc>
                <a:spcPct val="90000"/>
              </a:lnSpc>
            </a:pPr>
            <a:r>
              <a:rPr lang="en-US" sz="1100"/>
              <a:t>Being costly,</a:t>
            </a:r>
          </a:p>
          <a:p>
            <a:pPr lvl="1">
              <a:lnSpc>
                <a:spcPct val="90000"/>
              </a:lnSpc>
            </a:pPr>
            <a:r>
              <a:rPr lang="en-US" sz="1100"/>
              <a:t>Inability to replicate all the elements of a clinical situation,</a:t>
            </a:r>
          </a:p>
          <a:p>
            <a:pPr lvl="1">
              <a:lnSpc>
                <a:spcPct val="90000"/>
              </a:lnSpc>
            </a:pPr>
            <a:r>
              <a:rPr lang="en-US" sz="1100"/>
              <a:t>Can result in learning of the incorrect information, and</a:t>
            </a:r>
          </a:p>
          <a:p>
            <a:pPr lvl="1">
              <a:lnSpc>
                <a:spcPct val="90000"/>
              </a:lnSpc>
            </a:pPr>
            <a:r>
              <a:rPr lang="en-US" sz="1100"/>
              <a:t>Requires trained nursing faculty on use of simulation.</a:t>
            </a:r>
          </a:p>
        </p:txBody>
      </p:sp>
      <p:pic>
        <p:nvPicPr>
          <p:cNvPr id="5" name="Picture 4" descr="Desk with stethoscope and computer keyboard">
            <a:extLst>
              <a:ext uri="{FF2B5EF4-FFF2-40B4-BE49-F238E27FC236}">
                <a16:creationId xmlns:a16="http://schemas.microsoft.com/office/drawing/2014/main" id="{1CF09F6F-4939-7BD1-9F87-59B7D503426E}"/>
              </a:ext>
            </a:extLst>
          </p:cNvPr>
          <p:cNvPicPr>
            <a:picLocks noChangeAspect="1"/>
          </p:cNvPicPr>
          <p:nvPr/>
        </p:nvPicPr>
        <p:blipFill rotWithShape="1">
          <a:blip r:embed="rId3"/>
          <a:srcRect l="47491" r="-2" b="-2"/>
          <a:stretch/>
        </p:blipFill>
        <p:spPr>
          <a:xfrm>
            <a:off x="20" y="-1"/>
            <a:ext cx="5394940"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9" name="Isosceles Triangle 8">
            <a:extLst>
              <a:ext uri="{FF2B5EF4-FFF2-40B4-BE49-F238E27FC236}">
                <a16:creationId xmlns:a16="http://schemas.microsoft.com/office/drawing/2014/main" id="{3BCB5F6A-9EB0-40B0-9D13-3023E9A20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4021511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5B71F80-1F92-4074-84D9-16A062B215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A64F4A1-815D-4249-9658-817F5BBC4130}"/>
              </a:ext>
            </a:extLst>
          </p:cNvPr>
          <p:cNvSpPr>
            <a:spLocks noGrp="1"/>
          </p:cNvSpPr>
          <p:nvPr>
            <p:ph type="title"/>
          </p:nvPr>
        </p:nvSpPr>
        <p:spPr>
          <a:xfrm>
            <a:off x="1286933" y="609600"/>
            <a:ext cx="10197494" cy="1099457"/>
          </a:xfrm>
        </p:spPr>
        <p:txBody>
          <a:bodyPr>
            <a:normAutofit/>
          </a:bodyPr>
          <a:lstStyle/>
          <a:p>
            <a:r>
              <a:rPr lang="en-US" dirty="0"/>
              <a:t>Application of Simulation in Distance Learning</a:t>
            </a:r>
          </a:p>
        </p:txBody>
      </p:sp>
      <p:sp>
        <p:nvSpPr>
          <p:cNvPr id="11" name="Isosceles Triangle 10">
            <a:extLst>
              <a:ext uri="{FF2B5EF4-FFF2-40B4-BE49-F238E27FC236}">
                <a16:creationId xmlns:a16="http://schemas.microsoft.com/office/drawing/2014/main" id="{7209C9DA-6E0D-46D9-8275-C52222D8CC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3EB57A4D-E0D0-46DA-B339-F24CA46FA7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5" name="Content Placeholder 2">
            <a:extLst>
              <a:ext uri="{FF2B5EF4-FFF2-40B4-BE49-F238E27FC236}">
                <a16:creationId xmlns:a16="http://schemas.microsoft.com/office/drawing/2014/main" id="{73A257F1-1815-8DF9-9CC4-F9E8020C721A}"/>
              </a:ext>
            </a:extLst>
          </p:cNvPr>
          <p:cNvGraphicFramePr>
            <a:graphicFrameLocks noGrp="1"/>
          </p:cNvGraphicFramePr>
          <p:nvPr>
            <p:ph idx="1"/>
            <p:extLst>
              <p:ext uri="{D42A27DB-BD31-4B8C-83A1-F6EECF244321}">
                <p14:modId xmlns:p14="http://schemas.microsoft.com/office/powerpoint/2010/main" val="1232090586"/>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902130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8BA549-254D-44B1-B18E-0F4C3F27AF3E}"/>
              </a:ext>
            </a:extLst>
          </p:cNvPr>
          <p:cNvSpPr>
            <a:spLocks noGrp="1"/>
          </p:cNvSpPr>
          <p:nvPr>
            <p:ph type="title"/>
          </p:nvPr>
        </p:nvSpPr>
        <p:spPr>
          <a:xfrm>
            <a:off x="5536734" y="609600"/>
            <a:ext cx="3737268" cy="1320800"/>
          </a:xfrm>
        </p:spPr>
        <p:txBody>
          <a:bodyPr>
            <a:normAutofit/>
          </a:bodyPr>
          <a:lstStyle/>
          <a:p>
            <a:r>
              <a:rPr lang="en-US" dirty="0"/>
              <a:t>Simulation Applications</a:t>
            </a:r>
          </a:p>
        </p:txBody>
      </p:sp>
      <p:sp>
        <p:nvSpPr>
          <p:cNvPr id="3" name="Content Placeholder 2">
            <a:extLst>
              <a:ext uri="{FF2B5EF4-FFF2-40B4-BE49-F238E27FC236}">
                <a16:creationId xmlns:a16="http://schemas.microsoft.com/office/drawing/2014/main" id="{9A88DEF6-5FF9-47C8-8F73-E650A294A190}"/>
              </a:ext>
            </a:extLst>
          </p:cNvPr>
          <p:cNvSpPr>
            <a:spLocks noGrp="1"/>
          </p:cNvSpPr>
          <p:nvPr>
            <p:ph idx="1"/>
          </p:nvPr>
        </p:nvSpPr>
        <p:spPr>
          <a:xfrm>
            <a:off x="5209563" y="2160589"/>
            <a:ext cx="4064439" cy="3880773"/>
          </a:xfrm>
        </p:spPr>
        <p:txBody>
          <a:bodyPr>
            <a:normAutofit/>
          </a:bodyPr>
          <a:lstStyle/>
          <a:p>
            <a:pPr>
              <a:lnSpc>
                <a:spcPct val="90000"/>
              </a:lnSpc>
            </a:pPr>
            <a:r>
              <a:rPr lang="en-US" sz="1300"/>
              <a:t>The two simulation applications I found on my mobile device are the full code medical simulation and the </a:t>
            </a:r>
            <a:r>
              <a:rPr lang="en-US" sz="1300" err="1"/>
              <a:t>iCU</a:t>
            </a:r>
            <a:r>
              <a:rPr lang="en-US" sz="1300"/>
              <a:t>-Critical Care apps. </a:t>
            </a:r>
          </a:p>
          <a:p>
            <a:pPr>
              <a:lnSpc>
                <a:spcPct val="90000"/>
              </a:lnSpc>
            </a:pPr>
            <a:r>
              <a:rPr lang="en-US" sz="1300"/>
              <a:t>The full-code medical simulation app provides nursing students with well-crafted simulation activities to make them better practitioners. </a:t>
            </a:r>
          </a:p>
          <a:p>
            <a:pPr>
              <a:lnSpc>
                <a:spcPct val="90000"/>
              </a:lnSpc>
            </a:pPr>
            <a:r>
              <a:rPr lang="en-US" sz="1300"/>
              <a:t>Through the immersive virtual simulation platform medical professionals can practice bite-sized, 3-D medical simulations (Full Code Medical, 2023).</a:t>
            </a:r>
          </a:p>
          <a:p>
            <a:pPr>
              <a:lnSpc>
                <a:spcPct val="90000"/>
              </a:lnSpc>
            </a:pPr>
            <a:r>
              <a:rPr lang="en-US" sz="1300" err="1"/>
              <a:t>iCU</a:t>
            </a:r>
            <a:r>
              <a:rPr lang="en-US" sz="1300"/>
              <a:t>-Critical Care app is a critical reference for all clinicians, nursing staff and allied health professionals working in critical care and high-dependency units (</a:t>
            </a:r>
            <a:r>
              <a:rPr lang="en-US" sz="1300" err="1"/>
              <a:t>DocNotes</a:t>
            </a:r>
            <a:r>
              <a:rPr lang="en-US" sz="1300"/>
              <a:t>, 2020). </a:t>
            </a:r>
          </a:p>
          <a:p>
            <a:pPr>
              <a:lnSpc>
                <a:spcPct val="90000"/>
              </a:lnSpc>
            </a:pPr>
            <a:r>
              <a:rPr lang="en-US" sz="1300"/>
              <a:t>The two apps can increase knowledge and understanding of essential concepts of care and nursing care provisions skills, thereby improving nursing performance. </a:t>
            </a:r>
          </a:p>
          <a:p>
            <a:pPr>
              <a:lnSpc>
                <a:spcPct val="90000"/>
              </a:lnSpc>
            </a:pPr>
            <a:endParaRPr lang="en-US" sz="1300"/>
          </a:p>
        </p:txBody>
      </p:sp>
      <p:pic>
        <p:nvPicPr>
          <p:cNvPr id="5" name="Picture 4" descr="Stethoscope">
            <a:extLst>
              <a:ext uri="{FF2B5EF4-FFF2-40B4-BE49-F238E27FC236}">
                <a16:creationId xmlns:a16="http://schemas.microsoft.com/office/drawing/2014/main" id="{40D586A7-99BC-DBA0-799E-78612BB1A1FA}"/>
              </a:ext>
            </a:extLst>
          </p:cNvPr>
          <p:cNvPicPr>
            <a:picLocks noChangeAspect="1"/>
          </p:cNvPicPr>
          <p:nvPr/>
        </p:nvPicPr>
        <p:blipFill rotWithShape="1">
          <a:blip r:embed="rId3"/>
          <a:srcRect l="26509" r="20981" b="-2"/>
          <a:stretch/>
        </p:blipFill>
        <p:spPr>
          <a:xfrm>
            <a:off x="20" y="-1"/>
            <a:ext cx="5394940"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9" name="Isosceles Triangle 8">
            <a:extLst>
              <a:ext uri="{FF2B5EF4-FFF2-40B4-BE49-F238E27FC236}">
                <a16:creationId xmlns:a16="http://schemas.microsoft.com/office/drawing/2014/main" id="{3BCB5F6A-9EB0-40B0-9D13-3023E9A20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5828090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89D5B-3DCE-4EF0-8249-B155CA15CE16}"/>
              </a:ext>
            </a:extLst>
          </p:cNvPr>
          <p:cNvSpPr>
            <a:spLocks noGrp="1"/>
          </p:cNvSpPr>
          <p:nvPr>
            <p:ph type="title"/>
          </p:nvPr>
        </p:nvSpPr>
        <p:spPr/>
        <p:txBody>
          <a:bodyPr/>
          <a:lstStyle/>
          <a:p>
            <a:r>
              <a:rPr lang="en-US" dirty="0"/>
              <a:t>Prezi Presentation</a:t>
            </a:r>
          </a:p>
        </p:txBody>
      </p:sp>
      <p:sp>
        <p:nvSpPr>
          <p:cNvPr id="3" name="Content Placeholder 2">
            <a:extLst>
              <a:ext uri="{FF2B5EF4-FFF2-40B4-BE49-F238E27FC236}">
                <a16:creationId xmlns:a16="http://schemas.microsoft.com/office/drawing/2014/main" id="{192C9EDB-8D20-42DC-A5EA-94E1775DFAD3}"/>
              </a:ext>
            </a:extLst>
          </p:cNvPr>
          <p:cNvSpPr>
            <a:spLocks noGrp="1"/>
          </p:cNvSpPr>
          <p:nvPr>
            <p:ph idx="1"/>
          </p:nvPr>
        </p:nvSpPr>
        <p:spPr/>
        <p:txBody>
          <a:bodyPr/>
          <a:lstStyle/>
          <a:p>
            <a:r>
              <a:rPr lang="en-US" dirty="0"/>
              <a:t>I chose to present my content using the Prezi presentation software. </a:t>
            </a:r>
          </a:p>
          <a:p>
            <a:r>
              <a:rPr lang="en-US" dirty="0"/>
              <a:t>Prezi facilitates capturing attention better than other presentation software.</a:t>
            </a:r>
          </a:p>
          <a:p>
            <a:r>
              <a:rPr lang="en-US" dirty="0"/>
              <a:t>The advantages of using this presentation software include; </a:t>
            </a:r>
          </a:p>
          <a:p>
            <a:pPr lvl="1"/>
            <a:r>
              <a:rPr lang="en-US" dirty="0"/>
              <a:t>the provision of a non-linear navigation feature that enables smooth navigation during the presentation, </a:t>
            </a:r>
          </a:p>
          <a:p>
            <a:pPr lvl="1"/>
            <a:r>
              <a:rPr lang="en-US" dirty="0"/>
              <a:t>integration support with other apps, including Slack, zoom, and google meet, that makes it easier to share and present the content, </a:t>
            </a:r>
          </a:p>
          <a:p>
            <a:pPr lvl="1"/>
            <a:r>
              <a:rPr lang="en-US" dirty="0"/>
              <a:t>low cost with a provision such as the free version while the paid plans begin as low as $3/month.</a:t>
            </a:r>
          </a:p>
        </p:txBody>
      </p:sp>
    </p:spTree>
    <p:extLst>
      <p:ext uri="{BB962C8B-B14F-4D97-AF65-F5344CB8AC3E}">
        <p14:creationId xmlns:p14="http://schemas.microsoft.com/office/powerpoint/2010/main" val="34570296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C5DB29-4AA2-4EEB-8DFC-1BFC86CA7EEB}"/>
              </a:ext>
            </a:extLst>
          </p:cNvPr>
          <p:cNvSpPr>
            <a:spLocks noGrp="1"/>
          </p:cNvSpPr>
          <p:nvPr>
            <p:ph type="title"/>
          </p:nvPr>
        </p:nvSpPr>
        <p:spPr>
          <a:xfrm>
            <a:off x="5536734" y="609600"/>
            <a:ext cx="3737268" cy="1320800"/>
          </a:xfrm>
        </p:spPr>
        <p:txBody>
          <a:bodyPr>
            <a:normAutofit/>
          </a:bodyPr>
          <a:lstStyle/>
          <a:p>
            <a:r>
              <a:rPr lang="en-US" sz="3300"/>
              <a:t>Prezi Presentation </a:t>
            </a:r>
            <a:r>
              <a:rPr lang="en-US" sz="3300" err="1"/>
              <a:t>Cont</a:t>
            </a:r>
            <a:r>
              <a:rPr lang="en-US" sz="3300"/>
              <a:t>’</a:t>
            </a:r>
          </a:p>
        </p:txBody>
      </p:sp>
      <p:sp>
        <p:nvSpPr>
          <p:cNvPr id="3" name="Content Placeholder 2">
            <a:extLst>
              <a:ext uri="{FF2B5EF4-FFF2-40B4-BE49-F238E27FC236}">
                <a16:creationId xmlns:a16="http://schemas.microsoft.com/office/drawing/2014/main" id="{4284C0BA-8946-4C9E-9D78-1E1B24FFBB06}"/>
              </a:ext>
            </a:extLst>
          </p:cNvPr>
          <p:cNvSpPr>
            <a:spLocks noGrp="1"/>
          </p:cNvSpPr>
          <p:nvPr>
            <p:ph idx="1"/>
          </p:nvPr>
        </p:nvSpPr>
        <p:spPr>
          <a:xfrm>
            <a:off x="5209563" y="2160589"/>
            <a:ext cx="4064439" cy="3880773"/>
          </a:xfrm>
        </p:spPr>
        <p:txBody>
          <a:bodyPr>
            <a:normAutofit fontScale="92500" lnSpcReduction="10000"/>
          </a:bodyPr>
          <a:lstStyle/>
          <a:p>
            <a:pPr>
              <a:lnSpc>
                <a:spcPct val="90000"/>
              </a:lnSpc>
            </a:pPr>
            <a:r>
              <a:rPr lang="en-US" sz="1700"/>
              <a:t>The disadvantages linked to using Prezi presentation include; </a:t>
            </a:r>
          </a:p>
          <a:p>
            <a:pPr lvl="1">
              <a:lnSpc>
                <a:spcPct val="90000"/>
              </a:lnSpc>
            </a:pPr>
            <a:r>
              <a:rPr lang="en-US" sz="1700"/>
              <a:t>having a confusing layout whereby the zooming in and out feature can confuse some users making it an inappropriate software for presentation,</a:t>
            </a:r>
          </a:p>
          <a:p>
            <a:pPr lvl="1">
              <a:lnSpc>
                <a:spcPct val="90000"/>
              </a:lnSpc>
            </a:pPr>
            <a:r>
              <a:rPr lang="en-US" sz="1700"/>
              <a:t> paid offline access is another disadvantage whereby offline access is only available to those with paid subscriptions, and </a:t>
            </a:r>
          </a:p>
          <a:p>
            <a:pPr lvl="1">
              <a:lnSpc>
                <a:spcPct val="90000"/>
              </a:lnSpc>
            </a:pPr>
            <a:r>
              <a:rPr lang="en-US" sz="1700"/>
              <a:t>Prezi provides limited data visualization that denies the users an opportunity for customizing their presentations for a personalized look and feel. </a:t>
            </a:r>
          </a:p>
          <a:p>
            <a:pPr marL="0" indent="0">
              <a:lnSpc>
                <a:spcPct val="90000"/>
              </a:lnSpc>
              <a:buNone/>
            </a:pPr>
            <a:endParaRPr lang="en-US" sz="1700"/>
          </a:p>
        </p:txBody>
      </p:sp>
      <p:pic>
        <p:nvPicPr>
          <p:cNvPr id="5" name="Picture 4" descr="A person reaching for a paper on a table full of paper and sticky notes">
            <a:extLst>
              <a:ext uri="{FF2B5EF4-FFF2-40B4-BE49-F238E27FC236}">
                <a16:creationId xmlns:a16="http://schemas.microsoft.com/office/drawing/2014/main" id="{490519C5-4EB0-DA1F-044A-3AC8D8AF48E4}"/>
              </a:ext>
            </a:extLst>
          </p:cNvPr>
          <p:cNvPicPr>
            <a:picLocks noChangeAspect="1"/>
          </p:cNvPicPr>
          <p:nvPr/>
        </p:nvPicPr>
        <p:blipFill rotWithShape="1">
          <a:blip r:embed="rId3"/>
          <a:srcRect l="23249" r="24241" b="-2"/>
          <a:stretch/>
        </p:blipFill>
        <p:spPr>
          <a:xfrm>
            <a:off x="20" y="-1"/>
            <a:ext cx="5394940"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9" name="Isosceles Triangle 8">
            <a:extLst>
              <a:ext uri="{FF2B5EF4-FFF2-40B4-BE49-F238E27FC236}">
                <a16:creationId xmlns:a16="http://schemas.microsoft.com/office/drawing/2014/main" id="{3BCB5F6A-9EB0-40B0-9D13-3023E9A20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5999532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019EAE-DEF3-4A47-96BE-834956FC9CAC}"/>
              </a:ext>
            </a:extLst>
          </p:cNvPr>
          <p:cNvSpPr>
            <a:spLocks noGrp="1"/>
          </p:cNvSpPr>
          <p:nvPr>
            <p:ph type="title"/>
          </p:nvPr>
        </p:nvSpPr>
        <p:spPr/>
        <p:txBody>
          <a:bodyPr/>
          <a:lstStyle/>
          <a:p>
            <a:r>
              <a:rPr lang="en-US" dirty="0"/>
              <a:t>References </a:t>
            </a:r>
          </a:p>
        </p:txBody>
      </p:sp>
      <p:sp>
        <p:nvSpPr>
          <p:cNvPr id="3" name="Content Placeholder 2">
            <a:extLst>
              <a:ext uri="{FF2B5EF4-FFF2-40B4-BE49-F238E27FC236}">
                <a16:creationId xmlns:a16="http://schemas.microsoft.com/office/drawing/2014/main" id="{10996E94-411B-4A52-A85E-44409FC0C4E6}"/>
              </a:ext>
            </a:extLst>
          </p:cNvPr>
          <p:cNvSpPr>
            <a:spLocks noGrp="1"/>
          </p:cNvSpPr>
          <p:nvPr>
            <p:ph idx="1"/>
          </p:nvPr>
        </p:nvSpPr>
        <p:spPr/>
        <p:txBody>
          <a:bodyPr>
            <a:normAutofit fontScale="92500" lnSpcReduction="20000"/>
          </a:bodyPr>
          <a:lstStyle/>
          <a:p>
            <a:r>
              <a:rPr lang="en-US" dirty="0" err="1"/>
              <a:t>DocNotes</a:t>
            </a:r>
            <a:r>
              <a:rPr lang="en-US" dirty="0"/>
              <a:t>. (2020). </a:t>
            </a:r>
            <a:r>
              <a:rPr lang="en-US" dirty="0" err="1"/>
              <a:t>iCU</a:t>
            </a:r>
            <a:r>
              <a:rPr lang="en-US" dirty="0"/>
              <a:t> Notes - Critical Care. </a:t>
            </a:r>
            <a:r>
              <a:rPr lang="en-US" i="1" dirty="0" err="1"/>
              <a:t>DocNotes</a:t>
            </a:r>
            <a:r>
              <a:rPr lang="en-US" dirty="0"/>
              <a:t>. Computer software, Google Play. Retrieved from </a:t>
            </a:r>
            <a:r>
              <a:rPr lang="en-US" u="sng" dirty="0">
                <a:hlinkClick r:id="rId2"/>
              </a:rPr>
              <a:t>http://www.doc-notes.com/</a:t>
            </a:r>
            <a:r>
              <a:rPr lang="en-US" dirty="0"/>
              <a:t> </a:t>
            </a:r>
          </a:p>
          <a:p>
            <a:r>
              <a:rPr lang="en-US" dirty="0"/>
              <a:t>Fogg N. (2020). Transitioning from direct Care to virtual clinical experiences during the COVID-19 pandemic. </a:t>
            </a:r>
            <a:r>
              <a:rPr lang="en-US" u="sng" dirty="0">
                <a:hlinkClick r:id="rId3"/>
              </a:rPr>
              <a:t>https://www.ncbi.nlm.nih.gov/pmc/articles/PMC7540562/</a:t>
            </a:r>
            <a:endParaRPr lang="en-US" dirty="0"/>
          </a:p>
          <a:p>
            <a:r>
              <a:rPr lang="en-US" dirty="0"/>
              <a:t>Full Code Medical. (2023, March 24). </a:t>
            </a:r>
            <a:r>
              <a:rPr lang="en-US" i="1" dirty="0"/>
              <a:t>Medical Simulation in the Palm of Your Hand</a:t>
            </a:r>
            <a:r>
              <a:rPr lang="en-US" dirty="0"/>
              <a:t>. Full Code Medical Simulation. </a:t>
            </a:r>
            <a:r>
              <a:rPr lang="en-US" u="sng" dirty="0">
                <a:hlinkClick r:id="rId4"/>
              </a:rPr>
              <a:t>https://fullcodemedical.com/</a:t>
            </a:r>
            <a:r>
              <a:rPr lang="en-US" dirty="0"/>
              <a:t> </a:t>
            </a:r>
          </a:p>
          <a:p>
            <a:r>
              <a:rPr lang="en-US" dirty="0" err="1"/>
              <a:t>Koukourikos</a:t>
            </a:r>
            <a:r>
              <a:rPr lang="en-US" dirty="0"/>
              <a:t>, K., </a:t>
            </a:r>
            <a:r>
              <a:rPr lang="en-US" dirty="0" err="1"/>
              <a:t>Tsaloglidou</a:t>
            </a:r>
            <a:r>
              <a:rPr lang="en-US" dirty="0"/>
              <a:t>, A., </a:t>
            </a:r>
            <a:r>
              <a:rPr lang="en-US" dirty="0" err="1"/>
              <a:t>Kourkouta</a:t>
            </a:r>
            <a:r>
              <a:rPr lang="en-US" dirty="0"/>
              <a:t>, L., </a:t>
            </a:r>
            <a:r>
              <a:rPr lang="en-US" dirty="0" err="1"/>
              <a:t>Papathanasiou</a:t>
            </a:r>
            <a:r>
              <a:rPr lang="en-US" dirty="0"/>
              <a:t>, I. V., </a:t>
            </a:r>
            <a:r>
              <a:rPr lang="en-US" dirty="0" err="1"/>
              <a:t>Iliadis</a:t>
            </a:r>
            <a:r>
              <a:rPr lang="en-US" dirty="0"/>
              <a:t>, C., </a:t>
            </a:r>
            <a:r>
              <a:rPr lang="en-US" dirty="0" err="1"/>
              <a:t>Fratzana</a:t>
            </a:r>
            <a:r>
              <a:rPr lang="en-US" dirty="0"/>
              <a:t>, A., &amp; </a:t>
            </a:r>
            <a:r>
              <a:rPr lang="en-US" dirty="0" err="1"/>
              <a:t>Panagiotou</a:t>
            </a:r>
            <a:r>
              <a:rPr lang="en-US" dirty="0"/>
              <a:t>, A. (2021). Simulation in Clinical Nursing Education. </a:t>
            </a:r>
            <a:r>
              <a:rPr lang="en-US" i="1" dirty="0"/>
              <a:t>Acta informatica </a:t>
            </a:r>
            <a:r>
              <a:rPr lang="en-US" i="1" dirty="0" err="1"/>
              <a:t>medica</a:t>
            </a:r>
            <a:r>
              <a:rPr lang="en-US" i="1" dirty="0"/>
              <a:t>: AIM : journal of the Society for Medical Informatics of Bosnia &amp; Herzegovina : </a:t>
            </a:r>
            <a:r>
              <a:rPr lang="en-US" i="1" dirty="0" err="1"/>
              <a:t>casopis</a:t>
            </a:r>
            <a:r>
              <a:rPr lang="en-US" i="1" dirty="0"/>
              <a:t> </a:t>
            </a:r>
            <a:r>
              <a:rPr lang="en-US" i="1" dirty="0" err="1"/>
              <a:t>Drustva</a:t>
            </a:r>
            <a:r>
              <a:rPr lang="en-US" i="1" dirty="0"/>
              <a:t> za </a:t>
            </a:r>
            <a:r>
              <a:rPr lang="en-US" i="1" dirty="0" err="1"/>
              <a:t>medicinsku</a:t>
            </a:r>
            <a:r>
              <a:rPr lang="en-US" i="1" dirty="0"/>
              <a:t> </a:t>
            </a:r>
            <a:r>
              <a:rPr lang="en-US" i="1" dirty="0" err="1"/>
              <a:t>informatiku</a:t>
            </a:r>
            <a:r>
              <a:rPr lang="en-US" i="1" dirty="0"/>
              <a:t> </a:t>
            </a:r>
            <a:r>
              <a:rPr lang="en-US" i="1" dirty="0" err="1"/>
              <a:t>BiH</a:t>
            </a:r>
            <a:r>
              <a:rPr lang="en-US" dirty="0"/>
              <a:t>, </a:t>
            </a:r>
            <a:r>
              <a:rPr lang="en-US" i="1" dirty="0"/>
              <a:t>29</a:t>
            </a:r>
            <a:r>
              <a:rPr lang="en-US" dirty="0"/>
              <a:t>(1), 15–20. </a:t>
            </a:r>
            <a:r>
              <a:rPr lang="en-US" u="sng" dirty="0">
                <a:hlinkClick r:id="rId5"/>
              </a:rPr>
              <a:t>https://doi.org/10.5455/aim.2021.29.15-20</a:t>
            </a:r>
            <a:r>
              <a:rPr lang="en-US" dirty="0"/>
              <a:t> </a:t>
            </a:r>
          </a:p>
          <a:p>
            <a:r>
              <a:rPr lang="en-US" dirty="0" err="1"/>
              <a:t>Padilha</a:t>
            </a:r>
            <a:r>
              <a:rPr lang="en-US" dirty="0"/>
              <a:t>, J. M., Machado, P. P., Ribeiro, A., Ramos, J., &amp; Costa, P. (2019). Clinical Virtual Simulation in Nursing Education: Randomized Controlled Trial. </a:t>
            </a:r>
            <a:r>
              <a:rPr lang="en-US" i="1" dirty="0"/>
              <a:t>Journal of medical Internet research</a:t>
            </a:r>
            <a:r>
              <a:rPr lang="en-US" dirty="0"/>
              <a:t>, </a:t>
            </a:r>
            <a:r>
              <a:rPr lang="en-US" i="1" dirty="0"/>
              <a:t>21</a:t>
            </a:r>
            <a:r>
              <a:rPr lang="en-US" dirty="0"/>
              <a:t>(3), e11529. </a:t>
            </a:r>
            <a:r>
              <a:rPr lang="en-US" u="sng" dirty="0">
                <a:hlinkClick r:id="rId6"/>
              </a:rPr>
              <a:t>https://doi.org/10.2196/11529</a:t>
            </a:r>
            <a:r>
              <a:rPr lang="en-US" dirty="0"/>
              <a:t> </a:t>
            </a:r>
          </a:p>
          <a:p>
            <a:pPr marL="0" indent="0">
              <a:buNone/>
            </a:pPr>
            <a:endParaRPr lang="en-US" dirty="0"/>
          </a:p>
        </p:txBody>
      </p:sp>
    </p:spTree>
    <p:extLst>
      <p:ext uri="{BB962C8B-B14F-4D97-AF65-F5344CB8AC3E}">
        <p14:creationId xmlns:p14="http://schemas.microsoft.com/office/powerpoint/2010/main" val="329956634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625</Words>
  <Application>Microsoft Office PowerPoint</Application>
  <PresentationFormat>Widescreen</PresentationFormat>
  <Paragraphs>66</Paragraphs>
  <Slides>8</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Trebuchet MS</vt:lpstr>
      <vt:lpstr>Wingdings 3</vt:lpstr>
      <vt:lpstr>Facet</vt:lpstr>
      <vt:lpstr>Simulation in Nursing Education  </vt:lpstr>
      <vt:lpstr>Article’s Concepts</vt:lpstr>
      <vt:lpstr>Advantages And Disadvantages Of Using Simulation In Nursing Education</vt:lpstr>
      <vt:lpstr>Application of Simulation in Distance Learning</vt:lpstr>
      <vt:lpstr>Simulation Applications</vt:lpstr>
      <vt:lpstr>Prezi Presentation</vt:lpstr>
      <vt:lpstr>Prezi Presentation Cont’</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Simulation in Nursing Education  </dc:title>
  <dc:creator>office</dc:creator>
  <cp:lastModifiedBy>office</cp:lastModifiedBy>
  <cp:revision>1</cp:revision>
  <dcterms:created xsi:type="dcterms:W3CDTF">2023-04-11T10:35:52Z</dcterms:created>
  <dcterms:modified xsi:type="dcterms:W3CDTF">2023-04-11T10:37:48Z</dcterms:modified>
</cp:coreProperties>
</file>