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59" r:id="rId5"/>
    <p:sldId id="261" r:id="rId6"/>
    <p:sldId id="262" r:id="rId7"/>
    <p:sldId id="263" r:id="rId8"/>
    <p:sldId id="264"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429" autoAdjust="0"/>
  </p:normalViewPr>
  <p:slideViewPr>
    <p:cSldViewPr snapToGrid="0">
      <p:cViewPr varScale="1">
        <p:scale>
          <a:sx n="55" d="100"/>
          <a:sy n="55" d="100"/>
        </p:scale>
        <p:origin x="13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8A9BB-1415-486E-B5E1-7422E4BF27EF}" type="datetimeFigureOut">
              <a:rPr lang="en-KE" smtClean="0"/>
              <a:t>04/08/2023</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5E0D4-071C-4D26-BD90-BB60D0269F51}" type="slidenum">
              <a:rPr lang="en-KE" smtClean="0"/>
              <a:t>‹#›</a:t>
            </a:fld>
            <a:endParaRPr lang="en-KE"/>
          </a:p>
        </p:txBody>
      </p:sp>
    </p:spTree>
    <p:extLst>
      <p:ext uri="{BB962C8B-B14F-4D97-AF65-F5344CB8AC3E}">
        <p14:creationId xmlns:p14="http://schemas.microsoft.com/office/powerpoint/2010/main" val="205423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my name is </a:t>
            </a:r>
            <a:r>
              <a:rPr lang="en-US" sz="9600" dirty="0" err="1">
                <a:latin typeface="Times New Roman" panose="02020603050405020304" pitchFamily="18" charset="0"/>
                <a:cs typeface="Times New Roman" panose="02020603050405020304" pitchFamily="18" charset="0"/>
              </a:rPr>
              <a:t>Yeruknesh</a:t>
            </a:r>
            <a:r>
              <a:rPr lang="en-US" sz="9600" dirty="0">
                <a:latin typeface="Times New Roman" panose="02020603050405020304" pitchFamily="18" charset="0"/>
                <a:cs typeface="Times New Roman" panose="02020603050405020304" pitchFamily="18" charset="0"/>
              </a:rPr>
              <a:t> A. </a:t>
            </a:r>
            <a:r>
              <a:rPr lang="en-US" sz="9600" dirty="0" err="1">
                <a:latin typeface="Times New Roman" panose="02020603050405020304" pitchFamily="18" charset="0"/>
                <a:cs typeface="Times New Roman" panose="02020603050405020304" pitchFamily="18" charset="0"/>
              </a:rPr>
              <a:t>Endalamaw</a:t>
            </a:r>
            <a:r>
              <a:rPr lang="en-US" sz="9600" dirty="0">
                <a:latin typeface="Times New Roman" panose="02020603050405020304" pitchFamily="18" charset="0"/>
                <a:cs typeface="Times New Roman" panose="02020603050405020304" pitchFamily="18" charset="0"/>
              </a:rPr>
              <a:t>. Welcome to my presentation, whereby I will be exploring the significance of the organization’s culture and values. Thank you.</a:t>
            </a:r>
          </a:p>
          <a:p>
            <a:endParaRPr lang="en-KE" dirty="0"/>
          </a:p>
        </p:txBody>
      </p:sp>
      <p:sp>
        <p:nvSpPr>
          <p:cNvPr id="4" name="Slide Number Placeholder 3"/>
          <p:cNvSpPr>
            <a:spLocks noGrp="1"/>
          </p:cNvSpPr>
          <p:nvPr>
            <p:ph type="sldNum" sz="quarter" idx="5"/>
          </p:nvPr>
        </p:nvSpPr>
        <p:spPr/>
        <p:txBody>
          <a:bodyPr/>
          <a:lstStyle/>
          <a:p>
            <a:fld id="{F6D5E0D4-071C-4D26-BD90-BB60D0269F51}" type="slidenum">
              <a:rPr lang="en-KE" smtClean="0"/>
              <a:t>1</a:t>
            </a:fld>
            <a:endParaRPr lang="en-KE"/>
          </a:p>
        </p:txBody>
      </p:sp>
    </p:spTree>
    <p:extLst>
      <p:ext uri="{BB962C8B-B14F-4D97-AF65-F5344CB8AC3E}">
        <p14:creationId xmlns:p14="http://schemas.microsoft.com/office/powerpoint/2010/main" val="127427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Times New Roman" panose="02020603050405020304" pitchFamily="18" charset="0"/>
                <a:cs typeface="Times New Roman" panose="02020603050405020304" pitchFamily="18" charset="0"/>
              </a:rPr>
              <a:t>	An organization’s culture that values respectful and transparent communication can lead to impeccable conflict resolution by promoting open discussions and allowing the workforce to address issues amicably. In particular, in an organization that underscores the importance of inclusivity and diversity, conflicts are approached with greater empathy and understanding. Organizational culture influences how members behave within and outside the organization (Tosanloo et al., 2019). Conversely, organizational values establish the benchmarks that team members anticipate from one another to foster a positive organizational culture. These organizational values infiltrate the chain of command and impact individuals' beliefs, decisions, and norms. Furthermore, abiding by the organization's roles and value statements aid in conflict resolution as they encourage team members to introspect on their personal predispositions, relations, and potential options (Tosanloo et al., 2019).</a:t>
            </a:r>
            <a:endParaRPr lang="en-KE"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D5E0D4-071C-4D26-BD90-BB60D0269F51}" type="slidenum">
              <a:rPr lang="en-KE" smtClean="0"/>
              <a:t>11</a:t>
            </a:fld>
            <a:endParaRPr lang="en-KE"/>
          </a:p>
        </p:txBody>
      </p:sp>
    </p:spTree>
    <p:extLst>
      <p:ext uri="{BB962C8B-B14F-4D97-AF65-F5344CB8AC3E}">
        <p14:creationId xmlns:p14="http://schemas.microsoft.com/office/powerpoint/2010/main" val="166050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2800" dirty="0">
                <a:latin typeface="Times New Roman" panose="02020603050405020304" pitchFamily="18" charset="0"/>
                <a:cs typeface="Times New Roman" panose="02020603050405020304" pitchFamily="18" charset="0"/>
              </a:rPr>
              <a:t>Effective strategies for addressing workplace conflicts and promoting interpersonal collaboration involve conflict resolution training to educate employees efficient communication, negotiation, and conflict resolution expertise. Furthermore, it's essential for nurse leaders to encourage nurses to pursue ongoing education and professional development opportunities that equip them with the knowledge and skills of other disciplines. (Grubaugh &amp; Flynn, 2018). Notably, recognizing conflicts at an early stage by being observant, proactive, and attentive is a critical approach to addressing workplace conflicts. Another approach is to encourage discussions through non-punitive debriefing, practicing active listening, and enhancing communication effectiveness to achieve conflict resolution (Grubaugh &amp; Flynn, 2018).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D5E0D4-071C-4D26-BD90-BB60D0269F51}" type="slidenum">
              <a:rPr lang="en-KE" smtClean="0"/>
              <a:t>12</a:t>
            </a:fld>
            <a:endParaRPr lang="en-KE"/>
          </a:p>
        </p:txBody>
      </p:sp>
    </p:spTree>
    <p:extLst>
      <p:ext uri="{BB962C8B-B14F-4D97-AF65-F5344CB8AC3E}">
        <p14:creationId xmlns:p14="http://schemas.microsoft.com/office/powerpoint/2010/main" val="2827676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Times New Roman" panose="02020603050405020304" pitchFamily="18" charset="0"/>
                <a:cs typeface="Times New Roman" panose="02020603050405020304" pitchFamily="18" charset="0"/>
              </a:rPr>
              <a:t>	Organization requisites and the prevailing healthcare culture are to the enhancement of exceptional patient care. In this case, emphasizing patient safety through open communication, reporting of errors, and continuous improvement reduces medical errors and adverse events (</a:t>
            </a:r>
            <a:r>
              <a:rPr lang="en-US" sz="2800" dirty="0" err="1">
                <a:latin typeface="Times New Roman" panose="02020603050405020304" pitchFamily="18" charset="0"/>
                <a:cs typeface="Times New Roman" panose="02020603050405020304" pitchFamily="18" charset="0"/>
              </a:rPr>
              <a:t>Farokhzadian</a:t>
            </a:r>
            <a:r>
              <a:rPr lang="en-US" sz="2800" dirty="0">
                <a:latin typeface="Times New Roman" panose="02020603050405020304" pitchFamily="18" charset="0"/>
                <a:cs typeface="Times New Roman" panose="02020603050405020304" pitchFamily="18" charset="0"/>
              </a:rPr>
              <a:t>, Nahid &amp; </a:t>
            </a:r>
            <a:r>
              <a:rPr lang="en-US" sz="2800" dirty="0" err="1">
                <a:latin typeface="Times New Roman" panose="02020603050405020304" pitchFamily="18" charset="0"/>
                <a:cs typeface="Times New Roman" panose="02020603050405020304" pitchFamily="18" charset="0"/>
              </a:rPr>
              <a:t>Borhani</a:t>
            </a:r>
            <a:r>
              <a:rPr lang="en-US" sz="2800" dirty="0">
                <a:latin typeface="Times New Roman" panose="02020603050405020304" pitchFamily="18" charset="0"/>
                <a:cs typeface="Times New Roman" panose="02020603050405020304" pitchFamily="18" charset="0"/>
              </a:rPr>
              <a:t>, 2018). A culture that prioritizes patient well-being and bespoke care augments patient satisfaction and adherence to treatment plans, leading to better outcomes. </a:t>
            </a:r>
            <a:r>
              <a:rPr lang="en-US" sz="2800" b="0" i="0" dirty="0">
                <a:solidFill>
                  <a:srgbClr val="D1D5DB"/>
                </a:solidFill>
                <a:effectLst/>
                <a:latin typeface="Times New Roman" panose="02020603050405020304" pitchFamily="18" charset="0"/>
                <a:cs typeface="Times New Roman" panose="02020603050405020304" pitchFamily="18" charset="0"/>
              </a:rPr>
              <a:t>The interplay between organizational culture and needs initiates positive changes that foster commitment toward achieving established objectives, ultimately leading to favorable outcomes. </a:t>
            </a:r>
            <a:endParaRPr lang="en-KE"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D5E0D4-071C-4D26-BD90-BB60D0269F51}" type="slidenum">
              <a:rPr lang="en-KE" smtClean="0"/>
              <a:t>13</a:t>
            </a:fld>
            <a:endParaRPr lang="en-KE"/>
          </a:p>
        </p:txBody>
      </p:sp>
    </p:spTree>
    <p:extLst>
      <p:ext uri="{BB962C8B-B14F-4D97-AF65-F5344CB8AC3E}">
        <p14:creationId xmlns:p14="http://schemas.microsoft.com/office/powerpoint/2010/main" val="814220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2800" dirty="0">
                <a:latin typeface="Times New Roman" panose="02020603050405020304" pitchFamily="18" charset="0"/>
                <a:cs typeface="Times New Roman" panose="02020603050405020304" pitchFamily="18" charset="0"/>
              </a:rPr>
              <a:t>There are various ways in which the needs and culture of an organization are linked to the promotion of health and the prevention of illnesses. For example, taking part in health-promoting activities such as espousing healthy lifestyle behaviors and aligning with organizational values are fundamental approaches for promoting health and averting chronic conditions (Zhang et al., 2022). Furthermore, organizations that value community engagement and outreach are more likely to develop programs that promote healthy lifestyles, offer screenings, and raise awareness about disease prevention. Health literacy in an organization empowers patients and the community to make informed evidence-based decisions regarding their health and indulge in preventive behaviors (Zhang et al., 2022).</a:t>
            </a:r>
            <a:endParaRPr lang="en-KE"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D5E0D4-071C-4D26-BD90-BB60D0269F51}" type="slidenum">
              <a:rPr lang="en-KE" smtClean="0"/>
              <a:t>14</a:t>
            </a:fld>
            <a:endParaRPr lang="en-KE"/>
          </a:p>
        </p:txBody>
      </p:sp>
    </p:spTree>
    <p:extLst>
      <p:ext uri="{BB962C8B-B14F-4D97-AF65-F5344CB8AC3E}">
        <p14:creationId xmlns:p14="http://schemas.microsoft.com/office/powerpoint/2010/main" val="356435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Times New Roman" panose="02020603050405020304" pitchFamily="18" charset="0"/>
                <a:cs typeface="Times New Roman" panose="02020603050405020304" pitchFamily="18" charset="0"/>
              </a:rPr>
              <a:t>	The presentation will explore the organization's mission, vision, and values and their importance in nursing management and patient outcomes. It will also discuss the factors that lead to conflict in professional practice and the role of culture and values in resolving these conflicts. Moreover, the presentation will discuss effective strategies for addressing workplace conflicts and promoting interpersonal collaboration. Additionally, it will consider how the organization's needs and culture can influence its outcomes, and how they align with health promotion and disease prevention from a community perspective.</a:t>
            </a:r>
          </a:p>
          <a:p>
            <a:endParaRPr lang="en-US" dirty="0"/>
          </a:p>
          <a:p>
            <a:endParaRPr lang="en-US" dirty="0"/>
          </a:p>
          <a:p>
            <a:endParaRPr lang="en-US" dirty="0"/>
          </a:p>
          <a:p>
            <a:endParaRPr lang="en-US" dirty="0"/>
          </a:p>
          <a:p>
            <a:endParaRPr lang="en-KE" dirty="0"/>
          </a:p>
        </p:txBody>
      </p:sp>
      <p:sp>
        <p:nvSpPr>
          <p:cNvPr id="4" name="Slide Number Placeholder 3"/>
          <p:cNvSpPr>
            <a:spLocks noGrp="1"/>
          </p:cNvSpPr>
          <p:nvPr>
            <p:ph type="sldNum" sz="quarter" idx="5"/>
          </p:nvPr>
        </p:nvSpPr>
        <p:spPr/>
        <p:txBody>
          <a:bodyPr/>
          <a:lstStyle/>
          <a:p>
            <a:fld id="{F6D5E0D4-071C-4D26-BD90-BB60D0269F51}" type="slidenum">
              <a:rPr lang="en-KE" smtClean="0"/>
              <a:t>3</a:t>
            </a:fld>
            <a:endParaRPr lang="en-KE"/>
          </a:p>
        </p:txBody>
      </p:sp>
    </p:spTree>
    <p:extLst>
      <p:ext uri="{BB962C8B-B14F-4D97-AF65-F5344CB8AC3E}">
        <p14:creationId xmlns:p14="http://schemas.microsoft.com/office/powerpoint/2010/main" val="144446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Times New Roman" panose="02020603050405020304" pitchFamily="18" charset="0"/>
                <a:cs typeface="Times New Roman" panose="02020603050405020304" pitchFamily="18" charset="0"/>
              </a:rPr>
              <a:t>	The purpose of the organization’s mission, vision, and values is to provide a guiding framework for the organization's overall direction, priorities, and decision-making. They are clear and concise statements that are easily understood and they mutually serve as a compass, helping to align the efforts of all stakeholders within the organization, including employees, management, and administration (Nightingale, 2018). Moreover, these organizational values, mission, and vision act as a source of inspiration for all stakeholders, encouraging them to set a positive example and work together towards achieving the organization's objectives.</a:t>
            </a:r>
            <a:endParaRPr lang="en-KE"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D5E0D4-071C-4D26-BD90-BB60D0269F51}" type="slidenum">
              <a:rPr lang="en-KE" smtClean="0"/>
              <a:t>4</a:t>
            </a:fld>
            <a:endParaRPr lang="en-KE"/>
          </a:p>
        </p:txBody>
      </p:sp>
    </p:spTree>
    <p:extLst>
      <p:ext uri="{BB962C8B-B14F-4D97-AF65-F5344CB8AC3E}">
        <p14:creationId xmlns:p14="http://schemas.microsoft.com/office/powerpoint/2010/main" val="8351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Times New Roman" panose="02020603050405020304" pitchFamily="18" charset="0"/>
                <a:cs typeface="Times New Roman" panose="02020603050405020304" pitchFamily="18" charset="0"/>
              </a:rPr>
              <a:t>	An organization's mission statement seeks to define the organization’s purpose and outlines how it will achieve its vision and sets a common plan for upcoming activities. Additionally, it acts as an essential approach and tool to achieve the organization's purpose, practices, and values. Moreover, the mission statement effectively develops a unified action plan and communicates the organization’s fundamental goals, including the creation of safe and healthy work environments (Lahey &amp; Nelson, 2020). It also inspires and motivates stakeholders, ascertaining they understand the organization’s goals and the impact on outcomes.</a:t>
            </a:r>
          </a:p>
          <a:p>
            <a:endParaRPr lang="en-US" dirty="0"/>
          </a:p>
          <a:p>
            <a:endParaRPr lang="en-US" dirty="0"/>
          </a:p>
          <a:p>
            <a:endParaRPr lang="en-US" dirty="0"/>
          </a:p>
          <a:p>
            <a:endParaRPr lang="en-US" dirty="0"/>
          </a:p>
          <a:p>
            <a:endParaRPr lang="en-KE" dirty="0"/>
          </a:p>
        </p:txBody>
      </p:sp>
      <p:sp>
        <p:nvSpPr>
          <p:cNvPr id="4" name="Slide Number Placeholder 3"/>
          <p:cNvSpPr>
            <a:spLocks noGrp="1"/>
          </p:cNvSpPr>
          <p:nvPr>
            <p:ph type="sldNum" sz="quarter" idx="5"/>
          </p:nvPr>
        </p:nvSpPr>
        <p:spPr/>
        <p:txBody>
          <a:bodyPr/>
          <a:lstStyle/>
          <a:p>
            <a:fld id="{F6D5E0D4-071C-4D26-BD90-BB60D0269F51}" type="slidenum">
              <a:rPr lang="en-KE" smtClean="0"/>
              <a:t>5</a:t>
            </a:fld>
            <a:endParaRPr lang="en-KE"/>
          </a:p>
        </p:txBody>
      </p:sp>
    </p:spTree>
    <p:extLst>
      <p:ext uri="{BB962C8B-B14F-4D97-AF65-F5344CB8AC3E}">
        <p14:creationId xmlns:p14="http://schemas.microsoft.com/office/powerpoint/2010/main" val="26372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Times New Roman" panose="02020603050405020304" pitchFamily="18" charset="0"/>
                <a:cs typeface="Times New Roman" panose="02020603050405020304" pitchFamily="18" charset="0"/>
              </a:rPr>
              <a:t>	The purpose of the vision statement is to elucidates the purpose of the organization’s existence, what sets it apart from other entities, and the desired long-term goals, guiding the members toward a mutual goal. Differentiates the organization from others by revealing its unique vision. Furthermore, it specifies where the leaders' confidence lies in accomplishing the organization's goals and objectives, particularly in the context of revolutionizing the healthcare setting (Nightingale, 2018). A vision statement establishes the prerequisites for high levels of integrity, mutual goals, employee competence, and a commitment to delivering top-notch patient care. A vision statement establishes a sense of direction and ambition, empowering the workforce to pursue innovative interventions and continuous advancement (Malmivaara, 2020). As such, this motivates them to work collaboratively toward the common goal of the organization.</a:t>
            </a:r>
            <a:endParaRPr lang="en-KE"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D5E0D4-071C-4D26-BD90-BB60D0269F51}" type="slidenum">
              <a:rPr lang="en-KE" smtClean="0"/>
              <a:t>6</a:t>
            </a:fld>
            <a:endParaRPr lang="en-KE"/>
          </a:p>
        </p:txBody>
      </p:sp>
    </p:spTree>
    <p:extLst>
      <p:ext uri="{BB962C8B-B14F-4D97-AF65-F5344CB8AC3E}">
        <p14:creationId xmlns:p14="http://schemas.microsoft.com/office/powerpoint/2010/main" val="143830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Times New Roman" panose="02020603050405020304" pitchFamily="18" charset="0"/>
                <a:cs typeface="Times New Roman" panose="02020603050405020304" pitchFamily="18" charset="0"/>
              </a:rPr>
              <a:t>	Values statements represent an organization’s key tenets and beliefs which guide organizational culture and decision-making processes. As such, organizational value statements aim to establish a gamut of ethical and moral standards that govern the organization through its day-to-day endeavors with patients, the community, and the workforce (Lahey &amp; Nelson, 2020).. Besides, they establish a positive and all-inclusive organizational culture that fosters interprofessional collaboration, unity, and a shared sense of purpose among the organization’s staff (Lahey &amp; Nelson, 2020). Value statements improve the organization’s reputation among its stakeholders and align the values in a manner that bolsters the organization’s culture like providing holistic patient care.</a:t>
            </a:r>
            <a:endParaRPr lang="en-KE"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D5E0D4-071C-4D26-BD90-BB60D0269F51}" type="slidenum">
              <a:rPr lang="en-KE" smtClean="0"/>
              <a:t>7</a:t>
            </a:fld>
            <a:endParaRPr lang="en-KE"/>
          </a:p>
        </p:txBody>
      </p:sp>
    </p:spTree>
    <p:extLst>
      <p:ext uri="{BB962C8B-B14F-4D97-AF65-F5344CB8AC3E}">
        <p14:creationId xmlns:p14="http://schemas.microsoft.com/office/powerpoint/2010/main" val="295614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Nightingale (2018), an organization's mission, vision, and values serve as a roadmap that guides nurses' actions and decisions. They foster engagement, motivation, and a sense of unity among nurses, ultimately resulting in improved patient care, outcomes, and a more supportive healthcare setting. In addition,  mission, value, and vision statements express the organization's commitment to involving patients and their families in the care plans (Nightingale, 2018). Consequently, these statements assist nurses in fostering a pathway to maintain a collective sense of purpose and the crucial priorities of clinicians, resulting in excellent patient outcomes (Nightingale, 2018). They also serve as strategic plans for nurses to provide optimal healthcare services and achieve exceptional patient results. Additionally, they play a vital role in shaping an organizational culture where nurses can share positive workplace experiences, collaborate and engage in open communication, leading to optimal patient outcomes and continuity of care. The mission, vision, and values empower nurses to make appropriate decisions when facing ethical dilemmas or intricate situations, ensuring that their decisions are consistent with the organization’s goals and beliefs (Nightingale, 2018).</a:t>
            </a:r>
            <a:endParaRPr lang="en-KE" dirty="0"/>
          </a:p>
        </p:txBody>
      </p:sp>
      <p:sp>
        <p:nvSpPr>
          <p:cNvPr id="4" name="Slide Number Placeholder 3"/>
          <p:cNvSpPr>
            <a:spLocks noGrp="1"/>
          </p:cNvSpPr>
          <p:nvPr>
            <p:ph type="sldNum" sz="quarter" idx="5"/>
          </p:nvPr>
        </p:nvSpPr>
        <p:spPr/>
        <p:txBody>
          <a:bodyPr/>
          <a:lstStyle/>
          <a:p>
            <a:fld id="{F6D5E0D4-071C-4D26-BD90-BB60D0269F51}" type="slidenum">
              <a:rPr lang="en-KE" smtClean="0"/>
              <a:t>8</a:t>
            </a:fld>
            <a:endParaRPr lang="en-KE"/>
          </a:p>
        </p:txBody>
      </p:sp>
    </p:spTree>
    <p:extLst>
      <p:ext uri="{BB962C8B-B14F-4D97-AF65-F5344CB8AC3E}">
        <p14:creationId xmlns:p14="http://schemas.microsoft.com/office/powerpoint/2010/main" val="400941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Times New Roman" panose="02020603050405020304" pitchFamily="18" charset="0"/>
                <a:cs typeface="Times New Roman" panose="02020603050405020304" pitchFamily="18" charset="0"/>
              </a:rPr>
              <a:t>	Workplace conflicts are common practices and can stem from several factors such as unclear role responsibilities, miscommunication, poor rewarding systems, lack of professional ethics, dependency, power dynamics, and differences in values and beliefs among healthcare professionals within an organization (Tosanloo et al., 2019). </a:t>
            </a:r>
          </a:p>
          <a:p>
            <a:endParaRPr lang="en-KE" dirty="0"/>
          </a:p>
        </p:txBody>
      </p:sp>
      <p:sp>
        <p:nvSpPr>
          <p:cNvPr id="4" name="Slide Number Placeholder 3"/>
          <p:cNvSpPr>
            <a:spLocks noGrp="1"/>
          </p:cNvSpPr>
          <p:nvPr>
            <p:ph type="sldNum" sz="quarter" idx="5"/>
          </p:nvPr>
        </p:nvSpPr>
        <p:spPr/>
        <p:txBody>
          <a:bodyPr/>
          <a:lstStyle/>
          <a:p>
            <a:fld id="{F6D5E0D4-071C-4D26-BD90-BB60D0269F51}" type="slidenum">
              <a:rPr lang="en-KE" smtClean="0"/>
              <a:t>9</a:t>
            </a:fld>
            <a:endParaRPr lang="en-KE"/>
          </a:p>
        </p:txBody>
      </p:sp>
    </p:spTree>
    <p:extLst>
      <p:ext uri="{BB962C8B-B14F-4D97-AF65-F5344CB8AC3E}">
        <p14:creationId xmlns:p14="http://schemas.microsoft.com/office/powerpoint/2010/main" val="423364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Times New Roman" panose="02020603050405020304" pitchFamily="18" charset="0"/>
                <a:cs typeface="Times New Roman" panose="02020603050405020304" pitchFamily="18" charset="0"/>
              </a:rPr>
              <a:t>	Additionally, conflict in professional practice can arise from additional factors such as gender diversity, limited resources, different workforce personalities, lack of teamwork, attitudes, perceptions, and poor management. Furthermore, these factors that lead to conflicts can cause poor relationships among healthcare professionals, resulting in poor patient outcomes and lower quality of healthcare services (Tosanloo et al., 2019).</a:t>
            </a:r>
            <a:endParaRPr lang="en-KE"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D5E0D4-071C-4D26-BD90-BB60D0269F51}" type="slidenum">
              <a:rPr lang="en-KE" smtClean="0"/>
              <a:t>10</a:t>
            </a:fld>
            <a:endParaRPr lang="en-KE"/>
          </a:p>
        </p:txBody>
      </p:sp>
    </p:spTree>
    <p:extLst>
      <p:ext uri="{BB962C8B-B14F-4D97-AF65-F5344CB8AC3E}">
        <p14:creationId xmlns:p14="http://schemas.microsoft.com/office/powerpoint/2010/main" val="366094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8/4/2023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8/4/2023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8/4/2023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pixabay.com/en/angry-businesswoman-conflict-3233158/"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picserver.org/highway-signs2/c/conflict-resolution.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97/NNA.0000000000000633" TargetMode="External"/><Relationship Id="rId2" Type="http://schemas.openxmlformats.org/officeDocument/2006/relationships/hyperlink" Target="https://search-proquest-com.lopes.idm.oclc.org/docview/2108910163?accountid=7374" TargetMode="External"/><Relationship Id="rId1" Type="http://schemas.openxmlformats.org/officeDocument/2006/relationships/slideLayout" Target="../slideLayouts/slideLayout2.xml"/><Relationship Id="rId4" Type="http://schemas.openxmlformats.org/officeDocument/2006/relationships/hyperlink" Target="https://doi.org/10.1017/S096318011900088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7748/ns.2018.e11021" TargetMode="External"/><Relationship Id="rId2" Type="http://schemas.openxmlformats.org/officeDocument/2006/relationships/hyperlink" Target="https://doi.org/10.2340/16501977-2684" TargetMode="External"/><Relationship Id="rId1" Type="http://schemas.openxmlformats.org/officeDocument/2006/relationships/slideLayout" Target="../slideLayouts/slideLayout2.xml"/><Relationship Id="rId5" Type="http://schemas.openxmlformats.org/officeDocument/2006/relationships/hyperlink" Target="https://doi.org/10.3389/fpubh.2022.900883" TargetMode="External"/><Relationship Id="rId4" Type="http://schemas.openxmlformats.org/officeDocument/2006/relationships/hyperlink" Target="https://doi.org/10.4103/jehp.jehp_54_1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piqsels.com/en/public-domain-photo-jsfw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jamiebillingham.com/tag/valu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pxhere.com/ko/photo/144429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server.org/highway-signs2/c/conflic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8B9E-0700-4A6B-BFD6-644E7B3C2EB1}"/>
              </a:ext>
            </a:extLst>
          </p:cNvPr>
          <p:cNvSpPr>
            <a:spLocks noGrp="1"/>
          </p:cNvSpPr>
          <p:nvPr>
            <p:ph type="ctrTitle"/>
          </p:nvPr>
        </p:nvSpPr>
        <p:spPr>
          <a:xfrm>
            <a:off x="1915385" y="1300362"/>
            <a:ext cx="8361229" cy="1465698"/>
          </a:xfrm>
        </p:spPr>
        <p:txBody>
          <a:bodyPr/>
          <a:lstStyle/>
          <a:p>
            <a:br>
              <a:rPr lang="en-US" sz="2800" cap="none" dirty="0">
                <a:latin typeface="Times New Roman" panose="02020603050405020304" pitchFamily="18" charset="0"/>
                <a:cs typeface="Times New Roman" panose="02020603050405020304" pitchFamily="18" charset="0"/>
              </a:rPr>
            </a:br>
            <a:br>
              <a:rPr lang="en-US" sz="2800" cap="none" dirty="0">
                <a:latin typeface="Times New Roman" panose="02020603050405020304" pitchFamily="18" charset="0"/>
                <a:cs typeface="Times New Roman" panose="02020603050405020304" pitchFamily="18" charset="0"/>
              </a:rPr>
            </a:br>
            <a:r>
              <a:rPr lang="en-US" sz="2800" b="1" cap="none" dirty="0">
                <a:latin typeface="Times New Roman" panose="02020603050405020304" pitchFamily="18" charset="0"/>
                <a:cs typeface="Times New Roman" panose="02020603050405020304" pitchFamily="18" charset="0"/>
              </a:rPr>
              <a:t>Organization’s Culture and Values</a:t>
            </a:r>
            <a:br>
              <a:rPr lang="en-US" sz="2800" cap="none" dirty="0">
                <a:latin typeface="Times New Roman" panose="02020603050405020304" pitchFamily="18" charset="0"/>
                <a:cs typeface="Times New Roman" panose="02020603050405020304" pitchFamily="18" charset="0"/>
              </a:rPr>
            </a:br>
            <a:endParaRPr lang="en-KE" sz="2800" cap="none"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FEE5FF6-8164-4806-8431-643884EAE825}"/>
              </a:ext>
            </a:extLst>
          </p:cNvPr>
          <p:cNvSpPr>
            <a:spLocks noGrp="1"/>
          </p:cNvSpPr>
          <p:nvPr>
            <p:ph type="subTitle" idx="1"/>
          </p:nvPr>
        </p:nvSpPr>
        <p:spPr>
          <a:xfrm>
            <a:off x="2364259" y="3301042"/>
            <a:ext cx="7463481" cy="2459678"/>
          </a:xfrm>
        </p:spPr>
        <p:txBody>
          <a:bodyPr>
            <a:normAutofit fontScale="25000" lnSpcReduction="20000"/>
          </a:bodyPr>
          <a:lstStyle/>
          <a:p>
            <a:pPr algn="ctr"/>
            <a:r>
              <a:rPr lang="en-US" sz="11200" dirty="0" err="1">
                <a:latin typeface="Times New Roman" panose="02020603050405020304" pitchFamily="18" charset="0"/>
                <a:cs typeface="Times New Roman" panose="02020603050405020304" pitchFamily="18" charset="0"/>
              </a:rPr>
              <a:t>Yeruknesh</a:t>
            </a:r>
            <a:r>
              <a:rPr lang="en-US" sz="11200" dirty="0">
                <a:latin typeface="Times New Roman" panose="02020603050405020304" pitchFamily="18" charset="0"/>
                <a:cs typeface="Times New Roman" panose="02020603050405020304" pitchFamily="18" charset="0"/>
              </a:rPr>
              <a:t> A. </a:t>
            </a:r>
            <a:r>
              <a:rPr lang="en-US" sz="11200" dirty="0" err="1">
                <a:latin typeface="Times New Roman" panose="02020603050405020304" pitchFamily="18" charset="0"/>
                <a:cs typeface="Times New Roman" panose="02020603050405020304" pitchFamily="18" charset="0"/>
              </a:rPr>
              <a:t>Endalamaw</a:t>
            </a:r>
            <a:endParaRPr lang="en-US" sz="11200" dirty="0">
              <a:latin typeface="Times New Roman" panose="02020603050405020304" pitchFamily="18" charset="0"/>
              <a:cs typeface="Times New Roman" panose="02020603050405020304" pitchFamily="18" charset="0"/>
            </a:endParaRPr>
          </a:p>
          <a:p>
            <a:pPr algn="ctr"/>
            <a:r>
              <a:rPr lang="en-US" sz="11200" dirty="0">
                <a:latin typeface="Times New Roman" panose="02020603050405020304" pitchFamily="18" charset="0"/>
                <a:cs typeface="Times New Roman" panose="02020603050405020304" pitchFamily="18" charset="0"/>
              </a:rPr>
              <a:t>Grand Canyon University</a:t>
            </a:r>
          </a:p>
          <a:p>
            <a:pPr algn="ctr"/>
            <a:r>
              <a:rPr lang="en-US" sz="11200" dirty="0">
                <a:latin typeface="Times New Roman" panose="02020603050405020304" pitchFamily="18" charset="0"/>
                <a:cs typeface="Times New Roman" panose="02020603050405020304" pitchFamily="18" charset="0"/>
              </a:rPr>
              <a:t>NRS-451VN-0502-Nursing Leadership and Management</a:t>
            </a:r>
          </a:p>
          <a:p>
            <a:pPr algn="ctr"/>
            <a:r>
              <a:rPr lang="en-US" sz="11200" dirty="0">
                <a:latin typeface="Times New Roman" panose="02020603050405020304" pitchFamily="18" charset="0"/>
                <a:cs typeface="Times New Roman" panose="02020603050405020304" pitchFamily="18" charset="0"/>
              </a:rPr>
              <a:t>Professor Janice </a:t>
            </a:r>
            <a:r>
              <a:rPr lang="en-US" sz="11200" dirty="0" err="1">
                <a:latin typeface="Times New Roman" panose="02020603050405020304" pitchFamily="18" charset="0"/>
                <a:cs typeface="Times New Roman" panose="02020603050405020304" pitchFamily="18" charset="0"/>
              </a:rPr>
              <a:t>Techick</a:t>
            </a:r>
            <a:endParaRPr lang="en-US" sz="11200" dirty="0">
              <a:latin typeface="Times New Roman" panose="02020603050405020304" pitchFamily="18" charset="0"/>
              <a:cs typeface="Times New Roman" panose="02020603050405020304" pitchFamily="18" charset="0"/>
            </a:endParaRPr>
          </a:p>
          <a:p>
            <a:pPr algn="ctr"/>
            <a:r>
              <a:rPr lang="en-US" sz="11200" dirty="0">
                <a:latin typeface="Times New Roman" panose="02020603050405020304" pitchFamily="18" charset="0"/>
                <a:cs typeface="Times New Roman" panose="02020603050405020304" pitchFamily="18" charset="0"/>
              </a:rPr>
              <a:t>8/6/2023</a:t>
            </a:r>
          </a:p>
          <a:p>
            <a:pPr algn="ctr"/>
            <a:endParaRPr lang="en-US" sz="2800" dirty="0">
              <a:latin typeface="Times New Roman" panose="02020603050405020304" pitchFamily="18" charset="0"/>
              <a:cs typeface="Times New Roman" panose="02020603050405020304" pitchFamily="18" charset="0"/>
            </a:endParaRPr>
          </a:p>
          <a:p>
            <a:endParaRPr lang="en-KE" dirty="0"/>
          </a:p>
        </p:txBody>
      </p:sp>
    </p:spTree>
    <p:extLst>
      <p:ext uri="{BB962C8B-B14F-4D97-AF65-F5344CB8AC3E}">
        <p14:creationId xmlns:p14="http://schemas.microsoft.com/office/powerpoint/2010/main" val="2414156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DF86D-8744-4508-B6FB-4F71948D67EE}"/>
              </a:ext>
            </a:extLst>
          </p:cNvPr>
          <p:cNvSpPr>
            <a:spLocks noGrp="1"/>
          </p:cNvSpPr>
          <p:nvPr>
            <p:ph type="title"/>
          </p:nvPr>
        </p:nvSpPr>
        <p:spPr>
          <a:xfrm>
            <a:off x="1371600" y="685800"/>
            <a:ext cx="9601200" cy="1348740"/>
          </a:xfrm>
        </p:spPr>
        <p:txBody>
          <a:bodyPr>
            <a:normAutofit/>
          </a:bodyPr>
          <a:lstStyle/>
          <a:p>
            <a:pPr algn="ct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Factors that Cause Conflicts in Professional Practice Cont.’</a:t>
            </a:r>
            <a:endParaRPr lang="en-KE" sz="2800" dirty="0"/>
          </a:p>
        </p:txBody>
      </p:sp>
      <p:sp>
        <p:nvSpPr>
          <p:cNvPr id="5" name="Content Placeholder 4">
            <a:extLst>
              <a:ext uri="{FF2B5EF4-FFF2-40B4-BE49-F238E27FC236}">
                <a16:creationId xmlns:a16="http://schemas.microsoft.com/office/drawing/2014/main" id="{0593EDE8-4122-47CF-9AD7-EBEC798D6065}"/>
              </a:ext>
            </a:extLst>
          </p:cNvPr>
          <p:cNvSpPr>
            <a:spLocks noGrp="1"/>
          </p:cNvSpPr>
          <p:nvPr>
            <p:ph sz="half" idx="1"/>
          </p:nvPr>
        </p:nvSpPr>
        <p:spPr>
          <a:xfrm>
            <a:off x="1371600" y="2285999"/>
            <a:ext cx="5669280" cy="4297681"/>
          </a:xfrm>
        </p:spPr>
        <p:txBody>
          <a:bodyPr>
            <a:normAutofit/>
          </a:bodyPr>
          <a:lstStyle/>
          <a:p>
            <a:r>
              <a:rPr lang="en-US" sz="2800" dirty="0">
                <a:latin typeface="Times New Roman" panose="02020603050405020304" pitchFamily="18" charset="0"/>
                <a:cs typeface="Times New Roman" panose="02020603050405020304" pitchFamily="18" charset="0"/>
              </a:rPr>
              <a:t>Gender diversity.</a:t>
            </a:r>
          </a:p>
          <a:p>
            <a:r>
              <a:rPr lang="en-US" sz="2800" dirty="0">
                <a:latin typeface="Times New Roman" panose="02020603050405020304" pitchFamily="18" charset="0"/>
                <a:cs typeface="Times New Roman" panose="02020603050405020304" pitchFamily="18" charset="0"/>
              </a:rPr>
              <a:t>Limited resources.</a:t>
            </a:r>
          </a:p>
          <a:p>
            <a:r>
              <a:rPr lang="en-US" sz="2800" dirty="0">
                <a:latin typeface="Times New Roman" panose="02020603050405020304" pitchFamily="18" charset="0"/>
                <a:cs typeface="Times New Roman" panose="02020603050405020304" pitchFamily="18" charset="0"/>
              </a:rPr>
              <a:t>Different workforce personalities.</a:t>
            </a:r>
          </a:p>
          <a:p>
            <a:r>
              <a:rPr lang="en-US" sz="2800" dirty="0">
                <a:latin typeface="Times New Roman" panose="02020603050405020304" pitchFamily="18" charset="0"/>
                <a:cs typeface="Times New Roman" panose="02020603050405020304" pitchFamily="18" charset="0"/>
              </a:rPr>
              <a:t>Lack of teamwork.</a:t>
            </a:r>
          </a:p>
          <a:p>
            <a:r>
              <a:rPr lang="en-US" sz="2800" dirty="0">
                <a:latin typeface="Times New Roman" panose="02020603050405020304" pitchFamily="18" charset="0"/>
                <a:cs typeface="Times New Roman" panose="02020603050405020304" pitchFamily="18" charset="0"/>
              </a:rPr>
              <a:t>Employee attitudes and perceptions.</a:t>
            </a:r>
          </a:p>
          <a:p>
            <a:r>
              <a:rPr lang="en-US" sz="2800" dirty="0">
                <a:latin typeface="Times New Roman" panose="02020603050405020304" pitchFamily="18" charset="0"/>
                <a:cs typeface="Times New Roman" panose="02020603050405020304" pitchFamily="18" charset="0"/>
              </a:rPr>
              <a:t>Poor management.</a:t>
            </a:r>
            <a:endParaRPr lang="en-KE" sz="2800"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77B9B60F-594E-415F-8E6F-9F1C3D61C5E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635240" y="3113530"/>
            <a:ext cx="3337560" cy="2098549"/>
          </a:xfrm>
        </p:spPr>
      </p:pic>
    </p:spTree>
    <p:extLst>
      <p:ext uri="{BB962C8B-B14F-4D97-AF65-F5344CB8AC3E}">
        <p14:creationId xmlns:p14="http://schemas.microsoft.com/office/powerpoint/2010/main" val="256712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67BC0B-26C8-4A82-B2B2-8E1FCE7AA386}"/>
              </a:ext>
            </a:extLst>
          </p:cNvPr>
          <p:cNvSpPr>
            <a:spLocks noGrp="1"/>
          </p:cNvSpPr>
          <p:nvPr>
            <p:ph type="title"/>
          </p:nvPr>
        </p:nvSpPr>
        <p:spPr>
          <a:xfrm>
            <a:off x="199410" y="576263"/>
            <a:ext cx="10744200" cy="1458277"/>
          </a:xfrm>
        </p:spPr>
        <p:txBody>
          <a:bodyPr>
            <a:normAutofit fontScale="90000"/>
          </a:bodyPr>
          <a:lstStyle/>
          <a:p>
            <a:pPr algn="ct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3100" b="1" cap="none" dirty="0">
                <a:latin typeface="Times New Roman" panose="02020603050405020304" pitchFamily="18" charset="0"/>
                <a:cs typeface="Times New Roman" panose="02020603050405020304" pitchFamily="18" charset="0"/>
              </a:rPr>
              <a:t>The Impact Of Organizational Culture And Values In Addressing Conflict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endParaRPr lang="en-KE"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F74E629F-32DA-421F-969F-CFDA4F0922D0}"/>
              </a:ext>
            </a:extLst>
          </p:cNvPr>
          <p:cNvSpPr>
            <a:spLocks noGrp="1"/>
          </p:cNvSpPr>
          <p:nvPr>
            <p:ph type="body" idx="1"/>
          </p:nvPr>
        </p:nvSpPr>
        <p:spPr>
          <a:xfrm>
            <a:off x="199411" y="2034540"/>
            <a:ext cx="10744200" cy="3611880"/>
          </a:xfrm>
        </p:spPr>
        <p:txBody>
          <a:bodyPr/>
          <a:lstStyle/>
          <a:p>
            <a:pPr marL="457200" indent="-457200" algn="l">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Encourage communication norms among employees.</a:t>
            </a:r>
          </a:p>
          <a:p>
            <a:pPr marL="457200" indent="-457200" algn="l">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Respect for diversity.</a:t>
            </a:r>
          </a:p>
          <a:p>
            <a:pPr marL="457200" indent="-457200" algn="l">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Conventional standards.</a:t>
            </a:r>
          </a:p>
          <a:p>
            <a:pPr marL="457200" indent="-457200" algn="l">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Building consensus.</a:t>
            </a:r>
          </a:p>
          <a:p>
            <a:pPr algn="l"/>
            <a:endParaRPr lang="en-KE" dirty="0"/>
          </a:p>
        </p:txBody>
      </p:sp>
    </p:spTree>
    <p:extLst>
      <p:ext uri="{BB962C8B-B14F-4D97-AF65-F5344CB8AC3E}">
        <p14:creationId xmlns:p14="http://schemas.microsoft.com/office/powerpoint/2010/main" val="135747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18B193C-090E-43CC-B677-0EF8A5CCDC7F}"/>
              </a:ext>
            </a:extLst>
          </p:cNvPr>
          <p:cNvSpPr>
            <a:spLocks noGrp="1"/>
          </p:cNvSpPr>
          <p:nvPr>
            <p:ph type="title"/>
          </p:nvPr>
        </p:nvSpPr>
        <p:spPr/>
        <p:txBody>
          <a:bodyPr>
            <a:normAutofit/>
          </a:bodyPr>
          <a:lstStyle/>
          <a:p>
            <a:pPr algn="ct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Workplace Conflict Resolution Strategies and Interprofessional Collaboration</a:t>
            </a:r>
            <a:endParaRPr lang="en-KE" sz="2800" b="1" dirty="0">
              <a:latin typeface="Times New Roman" panose="02020603050405020304" pitchFamily="18" charset="0"/>
              <a:cs typeface="Times New Roman" panose="02020603050405020304" pitchFamily="18" charset="0"/>
            </a:endParaRPr>
          </a:p>
        </p:txBody>
      </p:sp>
      <p:pic>
        <p:nvPicPr>
          <p:cNvPr id="21" name="Content Placeholder 20">
            <a:extLst>
              <a:ext uri="{FF2B5EF4-FFF2-40B4-BE49-F238E27FC236}">
                <a16:creationId xmlns:a16="http://schemas.microsoft.com/office/drawing/2014/main" id="{20F63EA5-BF5A-4277-87A3-87759792344E}"/>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1371600" y="2593975"/>
            <a:ext cx="4448175" cy="2965450"/>
          </a:xfrm>
        </p:spPr>
      </p:pic>
      <p:sp>
        <p:nvSpPr>
          <p:cNvPr id="19" name="Content Placeholder 18">
            <a:extLst>
              <a:ext uri="{FF2B5EF4-FFF2-40B4-BE49-F238E27FC236}">
                <a16:creationId xmlns:a16="http://schemas.microsoft.com/office/drawing/2014/main" id="{9DBFF59D-81B5-4FD5-A5BC-D302523FB60E}"/>
              </a:ext>
            </a:extLst>
          </p:cNvPr>
          <p:cNvSpPr>
            <a:spLocks noGrp="1"/>
          </p:cNvSpPr>
          <p:nvPr>
            <p:ph sz="half" idx="2"/>
          </p:nvPr>
        </p:nvSpPr>
        <p:spPr>
          <a:xfrm>
            <a:off x="6525402" y="2285999"/>
            <a:ext cx="5224637" cy="4229101"/>
          </a:xfrm>
        </p:spPr>
        <p:txBody>
          <a:bodyPr/>
          <a:lstStyle/>
          <a:p>
            <a:r>
              <a:rPr lang="en-US" sz="2800" dirty="0">
                <a:latin typeface="Times New Roman" panose="02020603050405020304" pitchFamily="18" charset="0"/>
                <a:cs typeface="Times New Roman" panose="02020603050405020304" pitchFamily="18" charset="0"/>
              </a:rPr>
              <a:t>Conflict resolution training.</a:t>
            </a:r>
          </a:p>
          <a:p>
            <a:r>
              <a:rPr lang="en-US" sz="2800" dirty="0">
                <a:latin typeface="Times New Roman" panose="02020603050405020304" pitchFamily="18" charset="0"/>
                <a:cs typeface="Times New Roman" panose="02020603050405020304" pitchFamily="18" charset="0"/>
              </a:rPr>
              <a:t>Continuous learning.</a:t>
            </a:r>
          </a:p>
          <a:p>
            <a:r>
              <a:rPr lang="en-US" sz="2800" dirty="0">
                <a:latin typeface="Times New Roman" panose="02020603050405020304" pitchFamily="18" charset="0"/>
                <a:cs typeface="Times New Roman" panose="02020603050405020304" pitchFamily="18" charset="0"/>
              </a:rPr>
              <a:t>Early identification of underlying conflicts.</a:t>
            </a:r>
          </a:p>
          <a:p>
            <a:r>
              <a:rPr lang="en-US" sz="2800" dirty="0">
                <a:latin typeface="Times New Roman" panose="02020603050405020304" pitchFamily="18" charset="0"/>
                <a:cs typeface="Times New Roman" panose="02020603050405020304" pitchFamily="18" charset="0"/>
              </a:rPr>
              <a:t>Open communication.</a:t>
            </a:r>
          </a:p>
          <a:p>
            <a:r>
              <a:rPr lang="en-US" sz="2800" dirty="0">
                <a:latin typeface="Times New Roman" panose="02020603050405020304" pitchFamily="18" charset="0"/>
                <a:cs typeface="Times New Roman" panose="02020603050405020304" pitchFamily="18" charset="0"/>
              </a:rPr>
              <a:t>Continuous learning.</a:t>
            </a:r>
          </a:p>
          <a:p>
            <a:r>
              <a:rPr lang="en-US" sz="2800" dirty="0">
                <a:latin typeface="Times New Roman" panose="02020603050405020304" pitchFamily="18" charset="0"/>
                <a:cs typeface="Times New Roman" panose="02020603050405020304" pitchFamily="18" charset="0"/>
              </a:rPr>
              <a:t>Open discourses</a:t>
            </a:r>
            <a:r>
              <a:rPr lang="en-US" dirty="0"/>
              <a:t>.</a:t>
            </a:r>
          </a:p>
          <a:p>
            <a:endParaRPr lang="en-KE" dirty="0"/>
          </a:p>
        </p:txBody>
      </p:sp>
      <p:sp>
        <p:nvSpPr>
          <p:cNvPr id="22" name="TextBox 21">
            <a:extLst>
              <a:ext uri="{FF2B5EF4-FFF2-40B4-BE49-F238E27FC236}">
                <a16:creationId xmlns:a16="http://schemas.microsoft.com/office/drawing/2014/main" id="{272E4B63-7B60-455E-895E-77EE4D173C0D}"/>
              </a:ext>
            </a:extLst>
          </p:cNvPr>
          <p:cNvSpPr txBox="1"/>
          <p:nvPr/>
        </p:nvSpPr>
        <p:spPr>
          <a:xfrm>
            <a:off x="1371600" y="5559425"/>
            <a:ext cx="4448175" cy="230832"/>
          </a:xfrm>
          <a:prstGeom prst="rect">
            <a:avLst/>
          </a:prstGeom>
          <a:noFill/>
        </p:spPr>
        <p:txBody>
          <a:bodyPr wrap="square" rtlCol="0">
            <a:spAutoFit/>
          </a:bodyPr>
          <a:lstStyle/>
          <a:p>
            <a:r>
              <a:rPr lang="en-KE" sz="900">
                <a:hlinkClick r:id="rId4" tooltip="https://www.picserver.org/highway-signs2/c/conflict-resolution.html"/>
              </a:rPr>
              <a:t>This Photo</a:t>
            </a:r>
            <a:r>
              <a:rPr lang="en-KE" sz="900"/>
              <a:t> by Unknown Author is licensed under </a:t>
            </a:r>
            <a:r>
              <a:rPr lang="en-KE" sz="900">
                <a:hlinkClick r:id="rId5" tooltip="https://creativecommons.org/licenses/by-sa/3.0/"/>
              </a:rPr>
              <a:t>CC BY-SA</a:t>
            </a:r>
            <a:endParaRPr lang="en-KE" sz="900"/>
          </a:p>
        </p:txBody>
      </p:sp>
    </p:spTree>
    <p:extLst>
      <p:ext uri="{BB962C8B-B14F-4D97-AF65-F5344CB8AC3E}">
        <p14:creationId xmlns:p14="http://schemas.microsoft.com/office/powerpoint/2010/main" val="144567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28C2C5-1CD8-4EB3-ADBD-96A3336C67DB}"/>
              </a:ext>
            </a:extLst>
          </p:cNvPr>
          <p:cNvSpPr>
            <a:spLocks noGrp="1"/>
          </p:cNvSpPr>
          <p:nvPr>
            <p:ph type="title"/>
          </p:nvPr>
        </p:nvSpPr>
        <p:spPr>
          <a:xfrm>
            <a:off x="1371600" y="685800"/>
            <a:ext cx="9601200" cy="640080"/>
          </a:xfrm>
        </p:spPr>
        <p:txBody>
          <a:bodyPr>
            <a:normAutofit/>
          </a:bodyPr>
          <a:lstStyle/>
          <a:p>
            <a:pPr algn="ctr"/>
            <a:r>
              <a:rPr lang="en-US" sz="2800" b="1" dirty="0">
                <a:latin typeface="Times New Roman" panose="02020603050405020304" pitchFamily="18" charset="0"/>
                <a:cs typeface="Times New Roman" panose="02020603050405020304" pitchFamily="18" charset="0"/>
              </a:rPr>
              <a:t>Organizational Needs and Healthcare Culture</a:t>
            </a:r>
            <a:endParaRPr lang="en-KE" sz="2800"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BC3FFE64-DE86-450D-B289-5B8910FDBF4B}"/>
              </a:ext>
            </a:extLst>
          </p:cNvPr>
          <p:cNvSpPr>
            <a:spLocks noGrp="1"/>
          </p:cNvSpPr>
          <p:nvPr>
            <p:ph idx="1"/>
          </p:nvPr>
        </p:nvSpPr>
        <p:spPr>
          <a:xfrm>
            <a:off x="845820" y="1531620"/>
            <a:ext cx="11155680" cy="5097780"/>
          </a:xfrm>
        </p:spPr>
        <p:txBody>
          <a:bodyPr/>
          <a:lstStyle/>
          <a:p>
            <a:r>
              <a:rPr lang="en-US" sz="2800" dirty="0">
                <a:latin typeface="Times New Roman" panose="02020603050405020304" pitchFamily="18" charset="0"/>
                <a:cs typeface="Times New Roman" panose="02020603050405020304" pitchFamily="18" charset="0"/>
              </a:rPr>
              <a:t>Safety culture in enhancing top-tier care.</a:t>
            </a:r>
          </a:p>
          <a:p>
            <a:r>
              <a:rPr lang="en-US" sz="2800" dirty="0">
                <a:latin typeface="Times New Roman" panose="02020603050405020304" pitchFamily="18" charset="0"/>
                <a:cs typeface="Times New Roman" panose="02020603050405020304" pitchFamily="18" charset="0"/>
              </a:rPr>
              <a:t>Patient-centered care.</a:t>
            </a:r>
          </a:p>
          <a:p>
            <a:r>
              <a:rPr lang="en-US" sz="2800" dirty="0">
                <a:latin typeface="Times New Roman" panose="02020603050405020304" pitchFamily="18" charset="0"/>
                <a:cs typeface="Times New Roman" panose="02020603050405020304" pitchFamily="18" charset="0"/>
              </a:rPr>
              <a:t>Positive changes in organizational culture.</a:t>
            </a:r>
          </a:p>
          <a:p>
            <a:endParaRPr lang="en-US" sz="2800" dirty="0">
              <a:latin typeface="Times New Roman" panose="02020603050405020304" pitchFamily="18" charset="0"/>
              <a:cs typeface="Times New Roman" panose="02020603050405020304" pitchFamily="18" charset="0"/>
            </a:endParaRPr>
          </a:p>
          <a:p>
            <a:endParaRPr lang="en-KE" dirty="0"/>
          </a:p>
        </p:txBody>
      </p:sp>
      <p:pic>
        <p:nvPicPr>
          <p:cNvPr id="20" name="Picture 19">
            <a:extLst>
              <a:ext uri="{FF2B5EF4-FFF2-40B4-BE49-F238E27FC236}">
                <a16:creationId xmlns:a16="http://schemas.microsoft.com/office/drawing/2014/main" id="{D6C0022B-D96F-41DF-9FDF-61F27457E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450" y="4080510"/>
            <a:ext cx="3360420" cy="2286000"/>
          </a:xfrm>
          <a:prstGeom prst="rect">
            <a:avLst/>
          </a:prstGeom>
        </p:spPr>
      </p:pic>
    </p:spTree>
    <p:extLst>
      <p:ext uri="{BB962C8B-B14F-4D97-AF65-F5344CB8AC3E}">
        <p14:creationId xmlns:p14="http://schemas.microsoft.com/office/powerpoint/2010/main" val="334488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407D8A-EE01-4F5B-8FDA-78731ABC43BE}"/>
              </a:ext>
            </a:extLst>
          </p:cNvPr>
          <p:cNvSpPr>
            <a:spLocks noGrp="1"/>
          </p:cNvSpPr>
          <p:nvPr>
            <p:ph type="title"/>
          </p:nvPr>
        </p:nvSpPr>
        <p:spPr>
          <a:xfrm>
            <a:off x="336792" y="40071"/>
            <a:ext cx="11047488" cy="1458277"/>
          </a:xfrm>
        </p:spPr>
        <p:txBody>
          <a:bodyPr>
            <a:normAutofit/>
          </a:bodyPr>
          <a:lstStyle/>
          <a:p>
            <a:pPr algn="ctr"/>
            <a:br>
              <a:rPr lang="en-US" sz="2800" dirty="0">
                <a:latin typeface="Times New Roman" panose="02020603050405020304" pitchFamily="18" charset="0"/>
                <a:cs typeface="Times New Roman" panose="02020603050405020304" pitchFamily="18" charset="0"/>
              </a:rPr>
            </a:br>
            <a:r>
              <a:rPr lang="en-US" sz="2800" b="1" cap="none" dirty="0">
                <a:latin typeface="Times New Roman" panose="02020603050405020304" pitchFamily="18" charset="0"/>
                <a:cs typeface="Times New Roman" panose="02020603050405020304" pitchFamily="18" charset="0"/>
              </a:rPr>
              <a:t>Health Promotion and Illness Prevention</a:t>
            </a:r>
            <a:br>
              <a:rPr lang="en-US" sz="2800" cap="none" dirty="0">
                <a:latin typeface="Times New Roman" panose="02020603050405020304" pitchFamily="18" charset="0"/>
                <a:cs typeface="Times New Roman" panose="02020603050405020304" pitchFamily="18" charset="0"/>
              </a:rPr>
            </a:br>
            <a:endParaRPr lang="en-KE"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37723511-C0B6-48DA-9559-806EBF886F8E}"/>
              </a:ext>
            </a:extLst>
          </p:cNvPr>
          <p:cNvSpPr>
            <a:spLocks noGrp="1"/>
          </p:cNvSpPr>
          <p:nvPr>
            <p:ph type="body" idx="1"/>
          </p:nvPr>
        </p:nvSpPr>
        <p:spPr>
          <a:xfrm>
            <a:off x="336793" y="2057399"/>
            <a:ext cx="10613148" cy="4760529"/>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Implementing health promotion initiatives.</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Communicating organization values.</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Access to comprehensive care.</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Health literacy.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Community engagement.</a:t>
            </a:r>
          </a:p>
          <a:p>
            <a:pPr algn="l"/>
            <a:endParaRPr lang="en-KE" dirty="0"/>
          </a:p>
        </p:txBody>
      </p:sp>
      <p:pic>
        <p:nvPicPr>
          <p:cNvPr id="10" name="Picture 9">
            <a:extLst>
              <a:ext uri="{FF2B5EF4-FFF2-40B4-BE49-F238E27FC236}">
                <a16:creationId xmlns:a16="http://schemas.microsoft.com/office/drawing/2014/main" id="{31CA8989-65A8-44FF-B46A-EE123B5A3102}"/>
              </a:ext>
            </a:extLst>
          </p:cNvPr>
          <p:cNvPicPr>
            <a:picLocks noChangeAspect="1"/>
          </p:cNvPicPr>
          <p:nvPr/>
        </p:nvPicPr>
        <p:blipFill>
          <a:blip r:embed="rId3"/>
          <a:stretch>
            <a:fillRect/>
          </a:stretch>
        </p:blipFill>
        <p:spPr>
          <a:xfrm>
            <a:off x="4558927" y="4437663"/>
            <a:ext cx="2603218" cy="2200847"/>
          </a:xfrm>
          <a:prstGeom prst="rect">
            <a:avLst/>
          </a:prstGeom>
        </p:spPr>
      </p:pic>
    </p:spTree>
    <p:extLst>
      <p:ext uri="{BB962C8B-B14F-4D97-AF65-F5344CB8AC3E}">
        <p14:creationId xmlns:p14="http://schemas.microsoft.com/office/powerpoint/2010/main" val="2957318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1203A9-53ED-40EB-B309-A5863D82ABBA}"/>
              </a:ext>
            </a:extLst>
          </p:cNvPr>
          <p:cNvSpPr>
            <a:spLocks noGrp="1"/>
          </p:cNvSpPr>
          <p:nvPr>
            <p:ph type="title"/>
          </p:nvPr>
        </p:nvSpPr>
        <p:spPr>
          <a:xfrm>
            <a:off x="1371600" y="0"/>
            <a:ext cx="9601200" cy="548640"/>
          </a:xfrm>
        </p:spPr>
        <p:txBody>
          <a:bodyPr>
            <a:normAutofit/>
          </a:bodyPr>
          <a:lstStyle/>
          <a:p>
            <a:pPr algn="ctr"/>
            <a:r>
              <a:rPr lang="en-US" sz="2800" b="1" dirty="0">
                <a:latin typeface="Times New Roman" panose="02020603050405020304" pitchFamily="18" charset="0"/>
                <a:cs typeface="Times New Roman" panose="02020603050405020304" pitchFamily="18" charset="0"/>
              </a:rPr>
              <a:t>References</a:t>
            </a:r>
            <a:endParaRPr lang="en-KE" sz="2800"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C5F586E5-3BFA-4D30-8797-D811B4825D78}"/>
              </a:ext>
            </a:extLst>
          </p:cNvPr>
          <p:cNvSpPr>
            <a:spLocks noGrp="1"/>
          </p:cNvSpPr>
          <p:nvPr>
            <p:ph idx="1"/>
          </p:nvPr>
        </p:nvSpPr>
        <p:spPr>
          <a:xfrm>
            <a:off x="777240" y="708660"/>
            <a:ext cx="11201400" cy="5966460"/>
          </a:xfrm>
        </p:spPr>
        <p:txBody>
          <a:bodyPr>
            <a:normAutofit/>
          </a:bodyPr>
          <a:lstStyle/>
          <a:p>
            <a:r>
              <a:rPr lang="en-US" sz="2800" dirty="0" err="1">
                <a:latin typeface="Times New Roman" panose="02020603050405020304" pitchFamily="18" charset="0"/>
                <a:cs typeface="Times New Roman" panose="02020603050405020304" pitchFamily="18" charset="0"/>
              </a:rPr>
              <a:t>Farokhzadian</a:t>
            </a:r>
            <a:r>
              <a:rPr lang="en-US" sz="2800" dirty="0">
                <a:latin typeface="Times New Roman" panose="02020603050405020304" pitchFamily="18" charset="0"/>
                <a:cs typeface="Times New Roman" panose="02020603050405020304" pitchFamily="18" charset="0"/>
              </a:rPr>
              <a:t>, J., Nahid, D. N., N., &amp; </a:t>
            </a:r>
            <a:r>
              <a:rPr lang="en-US" sz="2800" dirty="0" err="1">
                <a:latin typeface="Times New Roman" panose="02020603050405020304" pitchFamily="18" charset="0"/>
                <a:cs typeface="Times New Roman" panose="02020603050405020304" pitchFamily="18" charset="0"/>
              </a:rPr>
              <a:t>Borhani</a:t>
            </a:r>
            <a:r>
              <a:rPr lang="en-US" sz="2800" dirty="0">
                <a:latin typeface="Times New Roman" panose="02020603050405020304" pitchFamily="18" charset="0"/>
                <a:cs typeface="Times New Roman" panose="02020603050405020304" pitchFamily="18" charset="0"/>
              </a:rPr>
              <a:t>, F. (2018). The long way ahead to achieve an effective patient safety culture: Challenges perceived by nurses. </a:t>
            </a:r>
            <a:r>
              <a:rPr lang="en-US" sz="2800" i="1" dirty="0">
                <a:latin typeface="Times New Roman" panose="02020603050405020304" pitchFamily="18" charset="0"/>
                <a:cs typeface="Times New Roman" panose="02020603050405020304" pitchFamily="18" charset="0"/>
              </a:rPr>
              <a:t>BMC Health Services Research, 18(1),</a:t>
            </a:r>
            <a:r>
              <a:rPr lang="en-US" sz="2800" dirty="0">
                <a:latin typeface="Times New Roman" panose="02020603050405020304" pitchFamily="18" charset="0"/>
                <a:cs typeface="Times New Roman" panose="02020603050405020304" pitchFamily="18" charset="0"/>
              </a:rPr>
              <a:t> 654. </a:t>
            </a:r>
            <a:r>
              <a:rPr lang="en-US" sz="2800" dirty="0">
                <a:latin typeface="Times New Roman" panose="02020603050405020304" pitchFamily="18" charset="0"/>
                <a:cs typeface="Times New Roman" panose="02020603050405020304" pitchFamily="18" charset="0"/>
                <a:hlinkClick r:id="rId2"/>
              </a:rPr>
              <a:t>https://search-proquest-com.lopes.idm.oclc.org/docview/2108910163?accountid=7374</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Grubaugh, M. L., &amp; Flynn, L. (2018). Relationships among nurse manager leadership skills, conflict management, and unit teamwork. </a:t>
            </a:r>
            <a:r>
              <a:rPr lang="en-US" sz="2800" i="1" dirty="0">
                <a:latin typeface="Times New Roman" panose="02020603050405020304" pitchFamily="18" charset="0"/>
                <a:cs typeface="Times New Roman" panose="02020603050405020304" pitchFamily="18" charset="0"/>
              </a:rPr>
              <a:t>The Journal of Nursing Administration, 48(7-8), </a:t>
            </a:r>
            <a:r>
              <a:rPr lang="en-US" sz="2800" dirty="0">
                <a:latin typeface="Times New Roman" panose="02020603050405020304" pitchFamily="18" charset="0"/>
                <a:cs typeface="Times New Roman" panose="02020603050405020304" pitchFamily="18" charset="0"/>
              </a:rPr>
              <a:t>383–388. </a:t>
            </a:r>
            <a:r>
              <a:rPr lang="en-US" sz="2800" dirty="0">
                <a:latin typeface="Times New Roman" panose="02020603050405020304" pitchFamily="18" charset="0"/>
                <a:cs typeface="Times New Roman" panose="02020603050405020304" pitchFamily="18" charset="0"/>
                <a:hlinkClick r:id="rId3"/>
              </a:rPr>
              <a:t>https://doi.org/10.1097/NNA.0000000000000633</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Lahey, T., &amp; Nelson, W. (2020). A dashboard to improve the alignment of healthcare organization decision-making to core values and mission statement. Cambridge quarterly of healthcare ethics: CQ : </a:t>
            </a:r>
            <a:r>
              <a:rPr lang="en-US" sz="2800" i="1" dirty="0">
                <a:latin typeface="Times New Roman" panose="02020603050405020304" pitchFamily="18" charset="0"/>
                <a:cs typeface="Times New Roman" panose="02020603050405020304" pitchFamily="18" charset="0"/>
              </a:rPr>
              <a:t>The International Journal of Healthcare Ethics Committees, 29(1),</a:t>
            </a:r>
            <a:r>
              <a:rPr lang="en-US" sz="2800" dirty="0">
                <a:latin typeface="Times New Roman" panose="02020603050405020304" pitchFamily="18" charset="0"/>
                <a:cs typeface="Times New Roman" panose="02020603050405020304" pitchFamily="18" charset="0"/>
              </a:rPr>
              <a:t> 156–162. </a:t>
            </a:r>
            <a:r>
              <a:rPr lang="en-US" sz="2800" dirty="0">
                <a:latin typeface="Times New Roman" panose="02020603050405020304" pitchFamily="18" charset="0"/>
                <a:cs typeface="Times New Roman" panose="02020603050405020304" pitchFamily="18" charset="0"/>
                <a:hlinkClick r:id="rId4"/>
              </a:rPr>
              <a:t>https://doi.org/10.1017/S0963180119000884</a:t>
            </a:r>
            <a:endParaRPr lang="en-US" sz="28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KE" dirty="0"/>
          </a:p>
        </p:txBody>
      </p:sp>
    </p:spTree>
    <p:extLst>
      <p:ext uri="{BB962C8B-B14F-4D97-AF65-F5344CB8AC3E}">
        <p14:creationId xmlns:p14="http://schemas.microsoft.com/office/powerpoint/2010/main" val="423566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4474-FB1E-4218-A118-2CFD2F8C9472}"/>
              </a:ext>
            </a:extLst>
          </p:cNvPr>
          <p:cNvSpPr>
            <a:spLocks noGrp="1"/>
          </p:cNvSpPr>
          <p:nvPr>
            <p:ph type="title"/>
          </p:nvPr>
        </p:nvSpPr>
        <p:spPr>
          <a:xfrm>
            <a:off x="1295400" y="0"/>
            <a:ext cx="9601200" cy="548640"/>
          </a:xfrm>
        </p:spPr>
        <p:txBody>
          <a:bodyPr>
            <a:normAutofit/>
          </a:bodyPr>
          <a:lstStyle/>
          <a:p>
            <a:pPr algn="ctr"/>
            <a:r>
              <a:rPr lang="en-US" sz="2800" b="1" dirty="0">
                <a:latin typeface="Times New Roman" panose="02020603050405020304" pitchFamily="18" charset="0"/>
                <a:cs typeface="Times New Roman" panose="02020603050405020304" pitchFamily="18" charset="0"/>
              </a:rPr>
              <a:t>References Cont.’</a:t>
            </a:r>
            <a:endParaRPr lang="en-KE"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15432A8-3AEC-4FD6-95C1-FFA71BA9E27C}"/>
              </a:ext>
            </a:extLst>
          </p:cNvPr>
          <p:cNvSpPr>
            <a:spLocks noGrp="1"/>
          </p:cNvSpPr>
          <p:nvPr>
            <p:ph idx="1"/>
          </p:nvPr>
        </p:nvSpPr>
        <p:spPr>
          <a:xfrm>
            <a:off x="594360" y="548640"/>
            <a:ext cx="11597640" cy="6309360"/>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Malmivaara A. (2020). Vision and strategy for healthcare: Competence is a necessity. </a:t>
            </a:r>
            <a:r>
              <a:rPr lang="en-US" sz="2800" i="1" dirty="0">
                <a:latin typeface="Times New Roman" panose="02020603050405020304" pitchFamily="18" charset="0"/>
                <a:cs typeface="Times New Roman" panose="02020603050405020304" pitchFamily="18" charset="0"/>
              </a:rPr>
              <a:t>Journal of Rehabilitation Medicine, 52(5), </a:t>
            </a:r>
            <a:r>
              <a:rPr lang="en-US" sz="2800" dirty="0">
                <a:latin typeface="Times New Roman" panose="02020603050405020304" pitchFamily="18" charset="0"/>
                <a:cs typeface="Times New Roman" panose="02020603050405020304" pitchFamily="18" charset="0"/>
              </a:rPr>
              <a:t>jrm00061. </a:t>
            </a:r>
            <a:r>
              <a:rPr lang="en-US" sz="2800" dirty="0">
                <a:latin typeface="Times New Roman" panose="02020603050405020304" pitchFamily="18" charset="0"/>
                <a:cs typeface="Times New Roman" panose="02020603050405020304" pitchFamily="18" charset="0"/>
                <a:hlinkClick r:id="rId2"/>
              </a:rPr>
              <a:t>https://doi.org/10.2340/16501977-2684</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Nightingale , A. (2018). Developing the organizational culture in a healthcare setting. </a:t>
            </a:r>
            <a:r>
              <a:rPr lang="en-US" sz="2800" i="1" dirty="0">
                <a:latin typeface="Times New Roman" panose="02020603050405020304" pitchFamily="18" charset="0"/>
                <a:cs typeface="Times New Roman" panose="02020603050405020304" pitchFamily="18" charset="0"/>
              </a:rPr>
              <a:t>Nursing Standard (2014+), </a:t>
            </a:r>
            <a:r>
              <a:rPr lang="en-US" sz="2800" dirty="0">
                <a:latin typeface="Times New Roman" panose="02020603050405020304" pitchFamily="18" charset="0"/>
                <a:cs typeface="Times New Roman" panose="02020603050405020304" pitchFamily="18" charset="0"/>
              </a:rPr>
              <a:t>32(21), 53. </a:t>
            </a:r>
            <a:r>
              <a:rPr lang="en-US" sz="2800" dirty="0">
                <a:latin typeface="Times New Roman" panose="02020603050405020304" pitchFamily="18" charset="0"/>
                <a:cs typeface="Times New Roman" panose="02020603050405020304" pitchFamily="18" charset="0"/>
                <a:hlinkClick r:id="rId3"/>
              </a:rPr>
              <a:t>https://doi.org/10.7748/ns.2018.e11021</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Tosanloo, M. P., </a:t>
            </a:r>
            <a:r>
              <a:rPr lang="en-US" sz="2800" dirty="0" err="1">
                <a:latin typeface="Times New Roman" panose="02020603050405020304" pitchFamily="18" charset="0"/>
                <a:cs typeface="Times New Roman" panose="02020603050405020304" pitchFamily="18" charset="0"/>
              </a:rPr>
              <a:t>Adham</a:t>
            </a:r>
            <a:r>
              <a:rPr lang="en-US" sz="2800" dirty="0">
                <a:latin typeface="Times New Roman" panose="02020603050405020304" pitchFamily="18" charset="0"/>
                <a:cs typeface="Times New Roman" panose="02020603050405020304" pitchFamily="18" charset="0"/>
              </a:rPr>
              <a:t>, D., Ahmadi, B., </a:t>
            </a:r>
            <a:r>
              <a:rPr lang="en-US" sz="2800" dirty="0" err="1">
                <a:latin typeface="Times New Roman" panose="02020603050405020304" pitchFamily="18" charset="0"/>
                <a:cs typeface="Times New Roman" panose="02020603050405020304" pitchFamily="18" charset="0"/>
              </a:rPr>
              <a:t>Foroshani</a:t>
            </a:r>
            <a:r>
              <a:rPr lang="en-US" sz="2800" dirty="0">
                <a:latin typeface="Times New Roman" panose="02020603050405020304" pitchFamily="18" charset="0"/>
                <a:cs typeface="Times New Roman" panose="02020603050405020304" pitchFamily="18" charset="0"/>
              </a:rPr>
              <a:t>, A. R., &amp; </a:t>
            </a:r>
            <a:r>
              <a:rPr lang="en-US" sz="2800" dirty="0" err="1">
                <a:latin typeface="Times New Roman" panose="02020603050405020304" pitchFamily="18" charset="0"/>
                <a:cs typeface="Times New Roman" panose="02020603050405020304" pitchFamily="18" charset="0"/>
              </a:rPr>
              <a:t>Pourreza</a:t>
            </a:r>
            <a:r>
              <a:rPr lang="en-US" sz="2800" dirty="0">
                <a:latin typeface="Times New Roman" panose="02020603050405020304" pitchFamily="18" charset="0"/>
                <a:cs typeface="Times New Roman" panose="02020603050405020304" pitchFamily="18" charset="0"/>
              </a:rPr>
              <a:t>, A. (2019). Causes of conflict between clinical and administrative staff in hospitals. </a:t>
            </a:r>
            <a:r>
              <a:rPr lang="en-US" sz="2800" i="1" dirty="0">
                <a:latin typeface="Times New Roman" panose="02020603050405020304" pitchFamily="18" charset="0"/>
                <a:cs typeface="Times New Roman" panose="02020603050405020304" pitchFamily="18" charset="0"/>
              </a:rPr>
              <a:t>Journal of Education and Health Promotion, 8</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4"/>
              </a:rPr>
              <a:t>https://doi.org/10.4103/jehp.jehp_54_19</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Zhang, L., Liao, J., Pan, X., Liang, D., Zeng, J., Sun, M., Luo, X., Ma, X., Yin, M., &amp; Ni, J. (2022). How to make more people adopt healthy behaviors? Assessing health literacy, health promoting lifestyle and their association of community residents in Shenzhen, China. </a:t>
            </a:r>
            <a:r>
              <a:rPr lang="en-US" sz="2800" i="1" dirty="0">
                <a:latin typeface="Times New Roman" panose="02020603050405020304" pitchFamily="18" charset="0"/>
                <a:cs typeface="Times New Roman" panose="02020603050405020304" pitchFamily="18" charset="0"/>
              </a:rPr>
              <a:t>Frontiers in Public Health,</a:t>
            </a:r>
            <a:r>
              <a:rPr lang="en-US" sz="2800" dirty="0">
                <a:latin typeface="Times New Roman" panose="02020603050405020304" pitchFamily="18" charset="0"/>
                <a:cs typeface="Times New Roman" panose="02020603050405020304" pitchFamily="18" charset="0"/>
              </a:rPr>
              <a:t> 10. </a:t>
            </a:r>
            <a:r>
              <a:rPr lang="en-US" sz="2800" dirty="0">
                <a:latin typeface="Times New Roman" panose="02020603050405020304" pitchFamily="18" charset="0"/>
                <a:cs typeface="Times New Roman" panose="02020603050405020304" pitchFamily="18" charset="0"/>
                <a:hlinkClick r:id="rId5"/>
              </a:rPr>
              <a:t>https://doi.org/10.3389/fpubh.2022.900883</a:t>
            </a: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endParaRPr lang="en-KE" dirty="0"/>
          </a:p>
        </p:txBody>
      </p:sp>
    </p:spTree>
    <p:extLst>
      <p:ext uri="{BB962C8B-B14F-4D97-AF65-F5344CB8AC3E}">
        <p14:creationId xmlns:p14="http://schemas.microsoft.com/office/powerpoint/2010/main" val="417432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E816C6-F843-4A56-9F7E-909F817DA1A3}"/>
              </a:ext>
            </a:extLst>
          </p:cNvPr>
          <p:cNvSpPr>
            <a:spLocks noGrp="1"/>
          </p:cNvSpPr>
          <p:nvPr>
            <p:ph type="title"/>
          </p:nvPr>
        </p:nvSpPr>
        <p:spPr>
          <a:xfrm>
            <a:off x="765025" y="1658367"/>
            <a:ext cx="9612971" cy="1463041"/>
          </a:xfrm>
        </p:spPr>
        <p:txBody>
          <a:bodyPr>
            <a:normAutofit/>
          </a:bodyPr>
          <a:lstStyle/>
          <a:p>
            <a:pPr algn="ctr"/>
            <a:r>
              <a:rPr lang="en-US" sz="2800" b="1" cap="none" dirty="0">
                <a:latin typeface="Times New Roman" panose="02020603050405020304" pitchFamily="18" charset="0"/>
                <a:cs typeface="Times New Roman" panose="02020603050405020304" pitchFamily="18" charset="0"/>
              </a:rPr>
              <a:t>Loom Link</a:t>
            </a:r>
            <a:br>
              <a:rPr lang="en-US" sz="2800" dirty="0">
                <a:latin typeface="Times New Roman" panose="02020603050405020304" pitchFamily="18" charset="0"/>
                <a:cs typeface="Times New Roman" panose="02020603050405020304" pitchFamily="18" charset="0"/>
              </a:rPr>
            </a:br>
            <a:endParaRPr lang="en-KE" sz="28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77A4DF1-5498-48F0-AD9F-D3B2891F08F5}"/>
              </a:ext>
            </a:extLst>
          </p:cNvPr>
          <p:cNvSpPr>
            <a:spLocks noGrp="1"/>
          </p:cNvSpPr>
          <p:nvPr>
            <p:ph type="body" idx="1"/>
          </p:nvPr>
        </p:nvSpPr>
        <p:spPr>
          <a:xfrm>
            <a:off x="765025" y="3736593"/>
            <a:ext cx="9612971" cy="1726947"/>
          </a:xfrm>
        </p:spPr>
        <p:txBody>
          <a:bodyPr/>
          <a:lstStyle/>
          <a:p>
            <a:endParaRPr lang="en-KE" dirty="0"/>
          </a:p>
        </p:txBody>
      </p:sp>
    </p:spTree>
    <p:extLst>
      <p:ext uri="{BB962C8B-B14F-4D97-AF65-F5344CB8AC3E}">
        <p14:creationId xmlns:p14="http://schemas.microsoft.com/office/powerpoint/2010/main" val="82348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AB2CC5-3EF7-4727-8AB1-4140415CB4CB}"/>
              </a:ext>
            </a:extLst>
          </p:cNvPr>
          <p:cNvSpPr>
            <a:spLocks noGrp="1"/>
          </p:cNvSpPr>
          <p:nvPr>
            <p:ph type="title"/>
          </p:nvPr>
        </p:nvSpPr>
        <p:spPr>
          <a:xfrm>
            <a:off x="1371600" y="685800"/>
            <a:ext cx="9601200" cy="1051560"/>
          </a:xfrm>
        </p:spPr>
        <p:txBody>
          <a:bodyPr>
            <a:normAutofit/>
          </a:bodyPr>
          <a:lstStyle/>
          <a:p>
            <a:pPr algn="ct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Overview</a:t>
            </a:r>
            <a:endParaRPr lang="en-KE" sz="28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44340420-D220-4EFF-A4DA-28BB07764897}"/>
              </a:ext>
            </a:extLst>
          </p:cNvPr>
          <p:cNvSpPr>
            <a:spLocks noGrp="1"/>
          </p:cNvSpPr>
          <p:nvPr>
            <p:ph idx="1"/>
          </p:nvPr>
        </p:nvSpPr>
        <p:spPr>
          <a:xfrm>
            <a:off x="731520" y="2286000"/>
            <a:ext cx="11178540" cy="4366260"/>
          </a:xfrm>
        </p:spPr>
        <p:txBody>
          <a:bodyPr>
            <a:normAutofit/>
          </a:bodyPr>
          <a:lstStyle/>
          <a:p>
            <a:r>
              <a:rPr lang="en-US" sz="2800" dirty="0">
                <a:latin typeface="Times New Roman" panose="02020603050405020304" pitchFamily="18" charset="0"/>
                <a:cs typeface="Times New Roman" panose="02020603050405020304" pitchFamily="18" charset="0"/>
              </a:rPr>
              <a:t>Organization’s mission, vision, and values.</a:t>
            </a:r>
          </a:p>
          <a:p>
            <a:r>
              <a:rPr lang="en-US" sz="2800" dirty="0">
                <a:latin typeface="Times New Roman" panose="02020603050405020304" pitchFamily="18" charset="0"/>
                <a:cs typeface="Times New Roman" panose="02020603050405020304" pitchFamily="18" charset="0"/>
              </a:rPr>
              <a:t>Nursing management and patient outcomes.</a:t>
            </a:r>
          </a:p>
          <a:p>
            <a:r>
              <a:rPr lang="en-US" sz="2800" dirty="0">
                <a:latin typeface="Times New Roman" panose="02020603050405020304" pitchFamily="18" charset="0"/>
                <a:cs typeface="Times New Roman" panose="02020603050405020304" pitchFamily="18" charset="0"/>
              </a:rPr>
              <a:t>Conflict factors and effect of culture.</a:t>
            </a:r>
          </a:p>
          <a:p>
            <a:r>
              <a:rPr lang="en-US" sz="2800" dirty="0">
                <a:latin typeface="Times New Roman" panose="02020603050405020304" pitchFamily="18" charset="0"/>
                <a:cs typeface="Times New Roman" panose="02020603050405020304" pitchFamily="18" charset="0"/>
              </a:rPr>
              <a:t>Efficient strategies and interpersonal collaboration.</a:t>
            </a:r>
          </a:p>
          <a:p>
            <a:r>
              <a:rPr lang="en-US" sz="2800" dirty="0">
                <a:latin typeface="Times New Roman" panose="02020603050405020304" pitchFamily="18" charset="0"/>
                <a:cs typeface="Times New Roman" panose="02020603050405020304" pitchFamily="18" charset="0"/>
              </a:rPr>
              <a:t>Needs and culture.</a:t>
            </a:r>
          </a:p>
          <a:p>
            <a:r>
              <a:rPr lang="en-US" sz="2800" dirty="0">
                <a:latin typeface="Times New Roman" panose="02020603050405020304" pitchFamily="18" charset="0"/>
                <a:cs typeface="Times New Roman" panose="02020603050405020304" pitchFamily="18" charset="0"/>
              </a:rPr>
              <a:t>Health promotion and illness prevention.</a:t>
            </a:r>
            <a:endParaRPr lang="en-K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89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4CD4B-C1E6-4A0C-AEE3-99181AAFCB3F}"/>
              </a:ext>
            </a:extLst>
          </p:cNvPr>
          <p:cNvSpPr>
            <a:spLocks noGrp="1"/>
          </p:cNvSpPr>
          <p:nvPr>
            <p:ph type="title"/>
          </p:nvPr>
        </p:nvSpPr>
        <p:spPr>
          <a:xfrm>
            <a:off x="281939" y="228600"/>
            <a:ext cx="5021580" cy="1783080"/>
          </a:xfrm>
        </p:spPr>
        <p:txBody>
          <a:bodyPr/>
          <a:lstStyle/>
          <a:p>
            <a:pPr algn="ct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The Purpose of the Organization’s Mission, Vision, and Values</a:t>
            </a:r>
            <a:endParaRPr lang="en-KE" sz="2800" b="1"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4965899A-E567-4AB6-8342-6883D7BF2898}"/>
              </a:ext>
            </a:extLst>
          </p:cNvPr>
          <p:cNvSpPr>
            <a:spLocks noGrp="1"/>
          </p:cNvSpPr>
          <p:nvPr>
            <p:ph type="body" sz="half" idx="2"/>
          </p:nvPr>
        </p:nvSpPr>
        <p:spPr>
          <a:xfrm>
            <a:off x="281939" y="2560321"/>
            <a:ext cx="5021580" cy="4297679"/>
          </a:xfrm>
        </p:spPr>
        <p:txBody>
          <a:bodyPr>
            <a:noAutofit/>
          </a:bodyPr>
          <a:lstStyle/>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Offer a guiding framework.</a:t>
            </a:r>
          </a:p>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Concise and clear statements.</a:t>
            </a:r>
          </a:p>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Easily understood.</a:t>
            </a:r>
          </a:p>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Align stakeholders’ efforts.</a:t>
            </a:r>
          </a:p>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Inspire the organization’s stakeholders (Nightingale, 2018).</a:t>
            </a:r>
          </a:p>
          <a:p>
            <a:pPr marL="285750" indent="-285750">
              <a:buFont typeface="Wingdings" panose="05000000000000000000" pitchFamily="2" charset="2"/>
              <a:buChar char="ü"/>
            </a:pPr>
            <a:endParaRPr lang="en-KE" sz="2800" dirty="0"/>
          </a:p>
        </p:txBody>
      </p:sp>
      <p:pic>
        <p:nvPicPr>
          <p:cNvPr id="11" name="Content Placeholder 10" descr="Organizations’ Missions, Visions, and Values – Introduction to ...">
            <a:extLst>
              <a:ext uri="{FF2B5EF4-FFF2-40B4-BE49-F238E27FC236}">
                <a16:creationId xmlns:a16="http://schemas.microsoft.com/office/drawing/2014/main" id="{5B3085E4-1921-4B5D-8621-C8BC19C968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37022" y="1783080"/>
            <a:ext cx="4152898" cy="3703319"/>
          </a:xfrm>
          <a:prstGeom prst="rect">
            <a:avLst/>
          </a:prstGeom>
        </p:spPr>
      </p:pic>
    </p:spTree>
    <p:extLst>
      <p:ext uri="{BB962C8B-B14F-4D97-AF65-F5344CB8AC3E}">
        <p14:creationId xmlns:p14="http://schemas.microsoft.com/office/powerpoint/2010/main" val="374537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418A-B318-4DE0-BC3D-D1373EE3A881}"/>
              </a:ext>
            </a:extLst>
          </p:cNvPr>
          <p:cNvSpPr>
            <a:spLocks noGrp="1"/>
          </p:cNvSpPr>
          <p:nvPr>
            <p:ph type="title"/>
          </p:nvPr>
        </p:nvSpPr>
        <p:spPr>
          <a:xfrm>
            <a:off x="1289514" y="295521"/>
            <a:ext cx="9612971" cy="1396119"/>
          </a:xfrm>
        </p:spPr>
        <p:txBody>
          <a:bodyPr>
            <a:normAutofit/>
          </a:bodyPr>
          <a:lstStyle/>
          <a:p>
            <a:pPr algn="ctr"/>
            <a:r>
              <a:rPr lang="en-US" sz="2800" b="1" cap="none" dirty="0">
                <a:latin typeface="Times New Roman" panose="02020603050405020304" pitchFamily="18" charset="0"/>
                <a:cs typeface="Times New Roman" panose="02020603050405020304" pitchFamily="18" charset="0"/>
              </a:rPr>
              <a:t>The Purpose of the Organization’s Mission, Vision, And Values Cont.’</a:t>
            </a:r>
            <a:br>
              <a:rPr lang="en-US" sz="2800" b="1" cap="none" dirty="0">
                <a:latin typeface="Times New Roman" panose="02020603050405020304" pitchFamily="18" charset="0"/>
                <a:cs typeface="Times New Roman" panose="02020603050405020304" pitchFamily="18" charset="0"/>
              </a:rPr>
            </a:br>
            <a:endParaRPr lang="en-KE" sz="2800" b="1" cap="none"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B916876-A876-4C64-AF42-B91C3C434C89}"/>
              </a:ext>
            </a:extLst>
          </p:cNvPr>
          <p:cNvSpPr>
            <a:spLocks noGrp="1"/>
          </p:cNvSpPr>
          <p:nvPr>
            <p:ph type="body" idx="1"/>
          </p:nvPr>
        </p:nvSpPr>
        <p:spPr>
          <a:xfrm>
            <a:off x="765025" y="2057400"/>
            <a:ext cx="10137460" cy="3474720"/>
          </a:xfrm>
        </p:spPr>
        <p:txBody>
          <a:bodyPr>
            <a:normAutofit/>
          </a:bodyPr>
          <a:lstStyle/>
          <a:p>
            <a:pPr algn="ctr"/>
            <a:r>
              <a:rPr lang="en-US" sz="2800" b="1" dirty="0">
                <a:latin typeface="Times New Roman" panose="02020603050405020304" pitchFamily="18" charset="0"/>
                <a:cs typeface="Times New Roman" panose="02020603050405020304" pitchFamily="18" charset="0"/>
              </a:rPr>
              <a:t>Mission Statement</a:t>
            </a:r>
          </a:p>
          <a:p>
            <a:pPr marL="342900" indent="-342900" algn="l">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Define the organization’s key purpose.</a:t>
            </a:r>
          </a:p>
          <a:p>
            <a:pPr marL="342900" indent="-342900" algn="l">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Outlines strategies for achieving organization's vision.</a:t>
            </a:r>
          </a:p>
          <a:p>
            <a:pPr marL="342900" indent="-342900" algn="l">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Develops a shared action plan.</a:t>
            </a:r>
          </a:p>
          <a:p>
            <a:pPr marL="342900" indent="-342900" algn="l">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Serves as a foundational strategy. </a:t>
            </a:r>
          </a:p>
          <a:p>
            <a:pPr marL="342900" indent="-342900" algn="l">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Inspire (Lahey &amp; Nelson, 2020).</a:t>
            </a:r>
            <a:endParaRPr lang="en-KE"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FF9F750-207B-415B-9465-DDE13A137561}"/>
              </a:ext>
            </a:extLst>
          </p:cNvPr>
          <p:cNvPicPr>
            <a:picLocks noChangeAspect="1"/>
          </p:cNvPicPr>
          <p:nvPr/>
        </p:nvPicPr>
        <p:blipFill>
          <a:blip r:embed="rId3"/>
          <a:stretch>
            <a:fillRect/>
          </a:stretch>
        </p:blipFill>
        <p:spPr>
          <a:xfrm>
            <a:off x="8458199" y="3954780"/>
            <a:ext cx="2444285" cy="1577340"/>
          </a:xfrm>
          <a:prstGeom prst="rect">
            <a:avLst/>
          </a:prstGeom>
        </p:spPr>
      </p:pic>
    </p:spTree>
    <p:extLst>
      <p:ext uri="{BB962C8B-B14F-4D97-AF65-F5344CB8AC3E}">
        <p14:creationId xmlns:p14="http://schemas.microsoft.com/office/powerpoint/2010/main" val="252417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806F77-0A0E-4DD6-A59F-805FCB2090DB}"/>
              </a:ext>
            </a:extLst>
          </p:cNvPr>
          <p:cNvSpPr>
            <a:spLocks noGrp="1"/>
          </p:cNvSpPr>
          <p:nvPr>
            <p:ph type="title"/>
          </p:nvPr>
        </p:nvSpPr>
        <p:spPr>
          <a:xfrm>
            <a:off x="1371600" y="685800"/>
            <a:ext cx="9601200" cy="1051560"/>
          </a:xfrm>
        </p:spPr>
        <p:txBody>
          <a:bodyPr>
            <a:normAutofit/>
          </a:bodyPr>
          <a:lstStyle/>
          <a:p>
            <a:pPr algn="ctr"/>
            <a:r>
              <a:rPr lang="en-US" sz="2800" b="1" dirty="0">
                <a:latin typeface="Times New Roman" panose="02020603050405020304" pitchFamily="18" charset="0"/>
                <a:cs typeface="Times New Roman" panose="02020603050405020304" pitchFamily="18" charset="0"/>
              </a:rPr>
              <a:t>The Purpose of the Organization’s Mission, Vision, and Values Cont.’</a:t>
            </a:r>
            <a:endParaRPr lang="en-KE" sz="2800" b="1"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D4A5E936-81A4-4AA6-8EB2-5E798FCBB62E}"/>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822960" y="2895433"/>
            <a:ext cx="4448175" cy="2971967"/>
          </a:xfrm>
        </p:spPr>
      </p:pic>
      <p:sp>
        <p:nvSpPr>
          <p:cNvPr id="6" name="Content Placeholder 5">
            <a:extLst>
              <a:ext uri="{FF2B5EF4-FFF2-40B4-BE49-F238E27FC236}">
                <a16:creationId xmlns:a16="http://schemas.microsoft.com/office/drawing/2014/main" id="{8882998C-EF46-4994-97B3-4DA137648E40}"/>
              </a:ext>
            </a:extLst>
          </p:cNvPr>
          <p:cNvSpPr>
            <a:spLocks noGrp="1"/>
          </p:cNvSpPr>
          <p:nvPr>
            <p:ph sz="half" idx="2"/>
          </p:nvPr>
        </p:nvSpPr>
        <p:spPr>
          <a:xfrm>
            <a:off x="5783580" y="2285999"/>
            <a:ext cx="5920740" cy="4183381"/>
          </a:xfrm>
        </p:spPr>
        <p:txBody>
          <a:bodyPr>
            <a:normAutofit fontScale="92500" lnSpcReduction="10000"/>
          </a:bodyPr>
          <a:lstStyle/>
          <a:p>
            <a:pPr marL="0" indent="0" algn="ctr">
              <a:buNone/>
            </a:pPr>
            <a:r>
              <a:rPr lang="en-US" sz="2800" b="1" dirty="0">
                <a:latin typeface="Times New Roman" panose="02020603050405020304" pitchFamily="18" charset="0"/>
                <a:cs typeface="Times New Roman" panose="02020603050405020304" pitchFamily="18" charset="0"/>
              </a:rPr>
              <a:t>Vision Statement</a:t>
            </a:r>
          </a:p>
          <a:p>
            <a:r>
              <a:rPr lang="en-US" sz="2800" dirty="0">
                <a:latin typeface="Times New Roman" panose="02020603050405020304" pitchFamily="18" charset="0"/>
                <a:cs typeface="Times New Roman" panose="02020603050405020304" pitchFamily="18" charset="0"/>
              </a:rPr>
              <a:t>Articulates an organization’s existence and aspirations.</a:t>
            </a:r>
          </a:p>
          <a:p>
            <a:r>
              <a:rPr lang="en-US" sz="2800" dirty="0">
                <a:latin typeface="Times New Roman" panose="02020603050405020304" pitchFamily="18" charset="0"/>
                <a:cs typeface="Times New Roman" panose="02020603050405020304" pitchFamily="18" charset="0"/>
              </a:rPr>
              <a:t>Differentiates the organization from other entities.</a:t>
            </a:r>
          </a:p>
          <a:p>
            <a:r>
              <a:rPr lang="en-US" sz="2800" dirty="0">
                <a:latin typeface="Times New Roman" panose="02020603050405020304" pitchFamily="18" charset="0"/>
                <a:cs typeface="Times New Roman" panose="02020603050405020304" pitchFamily="18" charset="0"/>
              </a:rPr>
              <a:t>Identifies leaders’ optimism in achieving goals.</a:t>
            </a:r>
          </a:p>
          <a:p>
            <a:r>
              <a:rPr lang="en-US" sz="2800" dirty="0">
                <a:latin typeface="Times New Roman" panose="02020603050405020304" pitchFamily="18" charset="0"/>
                <a:cs typeface="Times New Roman" panose="02020603050405020304" pitchFamily="18" charset="0"/>
              </a:rPr>
              <a:t>Creates a sense of commitment and integrity.</a:t>
            </a:r>
          </a:p>
          <a:p>
            <a:r>
              <a:rPr lang="en-US" sz="2800" dirty="0">
                <a:latin typeface="Times New Roman" panose="02020603050405020304" pitchFamily="18" charset="0"/>
                <a:cs typeface="Times New Roman" panose="02020603050405020304" pitchFamily="18" charset="0"/>
              </a:rPr>
              <a:t>Motivates the workforce.</a:t>
            </a:r>
            <a:endParaRPr lang="en-K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07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AD5BE09-CBEE-4743-9E8F-52B703ABE5A8}"/>
              </a:ext>
            </a:extLst>
          </p:cNvPr>
          <p:cNvSpPr>
            <a:spLocks noGrp="1"/>
          </p:cNvSpPr>
          <p:nvPr>
            <p:ph type="title"/>
          </p:nvPr>
        </p:nvSpPr>
        <p:spPr>
          <a:xfrm>
            <a:off x="5600700" y="160020"/>
            <a:ext cx="6591300" cy="1534954"/>
          </a:xfrm>
        </p:spPr>
        <p:txBody>
          <a:bodyPr>
            <a:normAutofit/>
          </a:bodyPr>
          <a:lstStyle/>
          <a:p>
            <a:pPr algn="ctr"/>
            <a:r>
              <a:rPr lang="en-US" sz="2800" b="1" dirty="0">
                <a:latin typeface="Times New Roman" panose="02020603050405020304" pitchFamily="18" charset="0"/>
                <a:cs typeface="Times New Roman" panose="02020603050405020304" pitchFamily="18" charset="0"/>
              </a:rPr>
              <a:t>The Purpose of the Organization’s Mission, Vision, and Values Cont.’</a:t>
            </a:r>
            <a:endParaRPr lang="en-KE" sz="2800" b="1" dirty="0">
              <a:latin typeface="Times New Roman" panose="02020603050405020304" pitchFamily="18" charset="0"/>
              <a:cs typeface="Times New Roman" panose="02020603050405020304" pitchFamily="18" charset="0"/>
            </a:endParaRPr>
          </a:p>
        </p:txBody>
      </p:sp>
      <p:pic>
        <p:nvPicPr>
          <p:cNvPr id="16" name="Content Placeholder 15">
            <a:extLst>
              <a:ext uri="{FF2B5EF4-FFF2-40B4-BE49-F238E27FC236}">
                <a16:creationId xmlns:a16="http://schemas.microsoft.com/office/drawing/2014/main" id="{D66A082B-FFFB-4A52-832A-CF4DC66CEE49}"/>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412232" y="2151970"/>
            <a:ext cx="5234940" cy="3011056"/>
          </a:xfrm>
        </p:spPr>
      </p:pic>
      <p:sp>
        <p:nvSpPr>
          <p:cNvPr id="11" name="Text Placeholder 10">
            <a:extLst>
              <a:ext uri="{FF2B5EF4-FFF2-40B4-BE49-F238E27FC236}">
                <a16:creationId xmlns:a16="http://schemas.microsoft.com/office/drawing/2014/main" id="{CE4FEE39-8113-40C9-827A-45AD5AAA7A66}"/>
              </a:ext>
            </a:extLst>
          </p:cNvPr>
          <p:cNvSpPr>
            <a:spLocks noGrp="1"/>
          </p:cNvSpPr>
          <p:nvPr>
            <p:ph type="body" sz="half" idx="2"/>
          </p:nvPr>
        </p:nvSpPr>
        <p:spPr>
          <a:xfrm>
            <a:off x="0" y="160020"/>
            <a:ext cx="5234940" cy="6880860"/>
          </a:xfrm>
        </p:spPr>
        <p:txBody>
          <a:bodyPr>
            <a:noAutofit/>
          </a:bodyPr>
          <a:lstStyle/>
          <a:p>
            <a:pPr algn="ctr"/>
            <a:r>
              <a:rPr lang="en-US" sz="2800" b="1" dirty="0">
                <a:latin typeface="Times New Roman" panose="02020603050405020304" pitchFamily="18" charset="0"/>
                <a:cs typeface="Times New Roman" panose="02020603050405020304" pitchFamily="18" charset="0"/>
              </a:rPr>
              <a:t>Value Statements</a:t>
            </a:r>
          </a:p>
          <a:p>
            <a:pPr marL="285750" indent="-28575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Develop moral and ethical standards.</a:t>
            </a:r>
          </a:p>
          <a:p>
            <a:pPr marL="285750" indent="-28575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Establish positive organizational culture.</a:t>
            </a:r>
          </a:p>
          <a:p>
            <a:pPr marL="285750" indent="-28575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Improve the organization’s reputation.</a:t>
            </a:r>
          </a:p>
          <a:p>
            <a:pPr marL="285750" indent="-28575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Support organizational culture.</a:t>
            </a:r>
          </a:p>
          <a:p>
            <a:pPr marL="285750" indent="-28575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Offer holistic patient care.</a:t>
            </a:r>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endParaRPr lang="en-KE" sz="2800" dirty="0"/>
          </a:p>
        </p:txBody>
      </p:sp>
      <p:sp>
        <p:nvSpPr>
          <p:cNvPr id="17" name="TextBox 16">
            <a:extLst>
              <a:ext uri="{FF2B5EF4-FFF2-40B4-BE49-F238E27FC236}">
                <a16:creationId xmlns:a16="http://schemas.microsoft.com/office/drawing/2014/main" id="{C298C960-79A1-4EDC-B180-7B1C0A051A18}"/>
              </a:ext>
            </a:extLst>
          </p:cNvPr>
          <p:cNvSpPr txBox="1"/>
          <p:nvPr/>
        </p:nvSpPr>
        <p:spPr>
          <a:xfrm>
            <a:off x="6537961" y="4932194"/>
            <a:ext cx="5234940" cy="230832"/>
          </a:xfrm>
          <a:prstGeom prst="rect">
            <a:avLst/>
          </a:prstGeom>
          <a:noFill/>
        </p:spPr>
        <p:txBody>
          <a:bodyPr wrap="square" rtlCol="0">
            <a:spAutoFit/>
          </a:bodyPr>
          <a:lstStyle/>
          <a:p>
            <a:r>
              <a:rPr lang="en-KE" sz="900">
                <a:hlinkClick r:id="rId4" tooltip="https://jamiebillingham.com/tag/values/"/>
              </a:rPr>
              <a:t>This Photo</a:t>
            </a:r>
            <a:r>
              <a:rPr lang="en-KE" sz="900"/>
              <a:t> by Unknown Author is licensed under </a:t>
            </a:r>
            <a:r>
              <a:rPr lang="en-KE" sz="900">
                <a:hlinkClick r:id="rId5" tooltip="https://creativecommons.org/licenses/by-sa/3.0/"/>
              </a:rPr>
              <a:t>CC BY-SA</a:t>
            </a:r>
            <a:endParaRPr lang="en-KE" sz="900"/>
          </a:p>
        </p:txBody>
      </p:sp>
    </p:spTree>
    <p:extLst>
      <p:ext uri="{BB962C8B-B14F-4D97-AF65-F5344CB8AC3E}">
        <p14:creationId xmlns:p14="http://schemas.microsoft.com/office/powerpoint/2010/main" val="419547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1556DC-0111-4628-848E-14DFC1B53FF2}"/>
              </a:ext>
            </a:extLst>
          </p:cNvPr>
          <p:cNvSpPr>
            <a:spLocks noGrp="1"/>
          </p:cNvSpPr>
          <p:nvPr>
            <p:ph type="title"/>
          </p:nvPr>
        </p:nvSpPr>
        <p:spPr>
          <a:xfrm>
            <a:off x="765025" y="432681"/>
            <a:ext cx="9612971" cy="1340312"/>
          </a:xfrm>
        </p:spPr>
        <p:txBody>
          <a:bodyPr>
            <a:normAutofit fontScale="90000"/>
          </a:bodyPr>
          <a:lstStyle/>
          <a:p>
            <a:pPr algn="ctr"/>
            <a:br>
              <a:rPr lang="en-US" sz="2800" cap="none" dirty="0">
                <a:latin typeface="Times New Roman" panose="02020603050405020304" pitchFamily="18" charset="0"/>
                <a:cs typeface="Times New Roman" panose="02020603050405020304" pitchFamily="18" charset="0"/>
              </a:rPr>
            </a:br>
            <a:br>
              <a:rPr lang="en-US" sz="2800" cap="none" dirty="0">
                <a:latin typeface="Times New Roman" panose="02020603050405020304" pitchFamily="18" charset="0"/>
                <a:cs typeface="Times New Roman" panose="02020603050405020304" pitchFamily="18" charset="0"/>
              </a:rPr>
            </a:br>
            <a:br>
              <a:rPr lang="en-US" sz="2800" cap="none" dirty="0">
                <a:latin typeface="Times New Roman" panose="02020603050405020304" pitchFamily="18" charset="0"/>
                <a:cs typeface="Times New Roman" panose="02020603050405020304" pitchFamily="18" charset="0"/>
              </a:rPr>
            </a:br>
            <a:r>
              <a:rPr lang="en-US" sz="2800" cap="none" dirty="0">
                <a:latin typeface="Times New Roman" panose="02020603050405020304" pitchFamily="18" charset="0"/>
                <a:cs typeface="Times New Roman" panose="02020603050405020304" pitchFamily="18" charset="0"/>
              </a:rPr>
              <a:t> </a:t>
            </a:r>
            <a:br>
              <a:rPr lang="en-US" sz="2800" cap="none" dirty="0">
                <a:latin typeface="Times New Roman" panose="02020603050405020304" pitchFamily="18" charset="0"/>
                <a:cs typeface="Times New Roman" panose="02020603050405020304" pitchFamily="18" charset="0"/>
              </a:rPr>
            </a:br>
            <a:r>
              <a:rPr lang="en-US" sz="3100" b="1" cap="none" dirty="0">
                <a:latin typeface="Times New Roman" panose="02020603050405020304" pitchFamily="18" charset="0"/>
                <a:cs typeface="Times New Roman" panose="02020603050405020304" pitchFamily="18" charset="0"/>
              </a:rPr>
              <a:t>Significance to Nurse Management And Patient Outcomes</a:t>
            </a:r>
            <a:br>
              <a:rPr lang="en-US" sz="2800" cap="none" dirty="0">
                <a:latin typeface="Times New Roman" panose="02020603050405020304" pitchFamily="18" charset="0"/>
                <a:cs typeface="Times New Roman" panose="02020603050405020304" pitchFamily="18" charset="0"/>
              </a:rPr>
            </a:br>
            <a:endParaRPr lang="en-KE" sz="2800" cap="none"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0A711C70-B925-4292-A796-D8C7726E97D0}"/>
              </a:ext>
            </a:extLst>
          </p:cNvPr>
          <p:cNvSpPr>
            <a:spLocks noGrp="1"/>
          </p:cNvSpPr>
          <p:nvPr>
            <p:ph type="body" idx="1"/>
          </p:nvPr>
        </p:nvSpPr>
        <p:spPr>
          <a:xfrm>
            <a:off x="10644" y="1772993"/>
            <a:ext cx="12170711" cy="5085007"/>
          </a:xfrm>
        </p:spPr>
        <p:txBody>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Guiding purpose.</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Conveys the organization’s commitment.</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Nurse engagement and satisfaction.</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Improved patient care and outcomes.</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Establishes organizational collaboration and culture.</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Aid in nursing decision-making processes.</a:t>
            </a:r>
          </a:p>
          <a:p>
            <a:endParaRPr lang="en-KE" dirty="0"/>
          </a:p>
        </p:txBody>
      </p:sp>
      <p:pic>
        <p:nvPicPr>
          <p:cNvPr id="20" name="Picture 19">
            <a:extLst>
              <a:ext uri="{FF2B5EF4-FFF2-40B4-BE49-F238E27FC236}">
                <a16:creationId xmlns:a16="http://schemas.microsoft.com/office/drawing/2014/main" id="{50881646-6A89-42C9-879E-FC5CA86EE01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91105" y="5006340"/>
            <a:ext cx="2984015" cy="1851660"/>
          </a:xfrm>
          <a:prstGeom prst="rect">
            <a:avLst/>
          </a:prstGeom>
        </p:spPr>
      </p:pic>
    </p:spTree>
    <p:extLst>
      <p:ext uri="{BB962C8B-B14F-4D97-AF65-F5344CB8AC3E}">
        <p14:creationId xmlns:p14="http://schemas.microsoft.com/office/powerpoint/2010/main" val="398997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7F09-4AE6-48D3-831B-B044B4950F81}"/>
              </a:ext>
            </a:extLst>
          </p:cNvPr>
          <p:cNvSpPr>
            <a:spLocks noGrp="1"/>
          </p:cNvSpPr>
          <p:nvPr>
            <p:ph type="title"/>
          </p:nvPr>
        </p:nvSpPr>
        <p:spPr>
          <a:xfrm>
            <a:off x="1371600" y="685800"/>
            <a:ext cx="9601200" cy="1051560"/>
          </a:xfrm>
        </p:spPr>
        <p:txBody>
          <a:bodyPr>
            <a:normAutofit/>
          </a:bodyPr>
          <a:lstStyle/>
          <a:p>
            <a:pPr algn="ct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Factors that Cause Conflicts in Professional Practice</a:t>
            </a:r>
            <a:endParaRPr lang="en-KE"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106264-D8E2-44B0-9702-61E6A53BD28B}"/>
              </a:ext>
            </a:extLst>
          </p:cNvPr>
          <p:cNvSpPr>
            <a:spLocks noGrp="1"/>
          </p:cNvSpPr>
          <p:nvPr>
            <p:ph idx="1"/>
          </p:nvPr>
        </p:nvSpPr>
        <p:spPr>
          <a:xfrm>
            <a:off x="754380" y="2286000"/>
            <a:ext cx="11247120" cy="4411980"/>
          </a:xfrm>
        </p:spPr>
        <p:txBody>
          <a:bodyPr>
            <a:normAutofit/>
          </a:bodyPr>
          <a:lstStyle/>
          <a:p>
            <a:r>
              <a:rPr lang="en-US" sz="2800" dirty="0">
                <a:latin typeface="Times New Roman" panose="02020603050405020304" pitchFamily="18" charset="0"/>
                <a:cs typeface="Times New Roman" panose="02020603050405020304" pitchFamily="18" charset="0"/>
              </a:rPr>
              <a:t>Unclear role responsibilities.</a:t>
            </a:r>
          </a:p>
          <a:p>
            <a:r>
              <a:rPr lang="en-US" sz="2800" dirty="0">
                <a:latin typeface="Times New Roman" panose="02020603050405020304" pitchFamily="18" charset="0"/>
                <a:cs typeface="Times New Roman" panose="02020603050405020304" pitchFamily="18" charset="0"/>
              </a:rPr>
              <a:t>Miscommunication.</a:t>
            </a:r>
          </a:p>
          <a:p>
            <a:r>
              <a:rPr lang="en-US" sz="2800" dirty="0">
                <a:latin typeface="Times New Roman" panose="02020603050405020304" pitchFamily="18" charset="0"/>
                <a:cs typeface="Times New Roman" panose="02020603050405020304" pitchFamily="18" charset="0"/>
              </a:rPr>
              <a:t>Poor rewarding systems.</a:t>
            </a:r>
          </a:p>
          <a:p>
            <a:r>
              <a:rPr lang="en-US" sz="2800" dirty="0">
                <a:latin typeface="Times New Roman" panose="02020603050405020304" pitchFamily="18" charset="0"/>
                <a:cs typeface="Times New Roman" panose="02020603050405020304" pitchFamily="18" charset="0"/>
              </a:rPr>
              <a:t>Lack of professional ethics.</a:t>
            </a:r>
          </a:p>
          <a:p>
            <a:r>
              <a:rPr lang="en-US" sz="2800" dirty="0">
                <a:latin typeface="Times New Roman" panose="02020603050405020304" pitchFamily="18" charset="0"/>
                <a:cs typeface="Times New Roman" panose="02020603050405020304" pitchFamily="18" charset="0"/>
              </a:rPr>
              <a:t>Dependency and power dynamics.</a:t>
            </a:r>
          </a:p>
          <a:p>
            <a:r>
              <a:rPr lang="en-US" sz="2800" dirty="0">
                <a:latin typeface="Times New Roman" panose="02020603050405020304" pitchFamily="18" charset="0"/>
                <a:cs typeface="Times New Roman" panose="02020603050405020304" pitchFamily="18" charset="0"/>
              </a:rPr>
              <a:t>Differences in values and beliefs. </a:t>
            </a:r>
            <a:endParaRPr lang="en-KE"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A5AF177-2589-4C26-9113-7DB1760D79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38160" y="2651760"/>
            <a:ext cx="3078480" cy="2743200"/>
          </a:xfrm>
          <a:prstGeom prst="rect">
            <a:avLst/>
          </a:prstGeom>
        </p:spPr>
      </p:pic>
      <p:sp>
        <p:nvSpPr>
          <p:cNvPr id="9" name="TextBox 8">
            <a:extLst>
              <a:ext uri="{FF2B5EF4-FFF2-40B4-BE49-F238E27FC236}">
                <a16:creationId xmlns:a16="http://schemas.microsoft.com/office/drawing/2014/main" id="{2A3A812F-7705-4C04-946E-186A13144608}"/>
              </a:ext>
            </a:extLst>
          </p:cNvPr>
          <p:cNvSpPr txBox="1"/>
          <p:nvPr/>
        </p:nvSpPr>
        <p:spPr>
          <a:xfrm>
            <a:off x="7612380" y="5760720"/>
            <a:ext cx="3604260" cy="230832"/>
          </a:xfrm>
          <a:prstGeom prst="rect">
            <a:avLst/>
          </a:prstGeom>
          <a:noFill/>
        </p:spPr>
        <p:txBody>
          <a:bodyPr wrap="square" rtlCol="0">
            <a:spAutoFit/>
          </a:bodyPr>
          <a:lstStyle/>
          <a:p>
            <a:r>
              <a:rPr lang="en-KE" sz="900">
                <a:hlinkClick r:id="rId4" tooltip="https://www.picserver.org/highway-signs2/c/conflict.html"/>
              </a:rPr>
              <a:t>This Photo</a:t>
            </a:r>
            <a:r>
              <a:rPr lang="en-KE" sz="900"/>
              <a:t> by Unknown Author is licensed under </a:t>
            </a:r>
            <a:r>
              <a:rPr lang="en-KE" sz="900">
                <a:hlinkClick r:id="rId5" tooltip="https://creativecommons.org/licenses/by-sa/3.0/"/>
              </a:rPr>
              <a:t>CC BY-SA</a:t>
            </a:r>
            <a:endParaRPr lang="en-KE" sz="900"/>
          </a:p>
        </p:txBody>
      </p:sp>
    </p:spTree>
    <p:extLst>
      <p:ext uri="{BB962C8B-B14F-4D97-AF65-F5344CB8AC3E}">
        <p14:creationId xmlns:p14="http://schemas.microsoft.com/office/powerpoint/2010/main" val="364172517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{E440FD49-F8BA-4190-B29F-BCEFCD3C4B2C}tf10001105</Template>
  <TotalTime>811</TotalTime>
  <Words>2335</Words>
  <Application>Microsoft Office PowerPoint</Application>
  <PresentationFormat>Widescreen</PresentationFormat>
  <Paragraphs>131</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Franklin Gothic Book</vt:lpstr>
      <vt:lpstr>Times New Roman</vt:lpstr>
      <vt:lpstr>Wingdings</vt:lpstr>
      <vt:lpstr>Crop</vt:lpstr>
      <vt:lpstr>  Organization’s Culture and Values </vt:lpstr>
      <vt:lpstr>Loom Link </vt:lpstr>
      <vt:lpstr> Overview</vt:lpstr>
      <vt:lpstr> The Purpose of the Organization’s Mission, Vision, and Values</vt:lpstr>
      <vt:lpstr>The Purpose of the Organization’s Mission, Vision, And Values Cont.’ </vt:lpstr>
      <vt:lpstr>The Purpose of the Organization’s Mission, Vision, and Values Cont.’</vt:lpstr>
      <vt:lpstr>The Purpose of the Organization’s Mission, Vision, and Values Cont.’</vt:lpstr>
      <vt:lpstr>     Significance to Nurse Management And Patient Outcomes </vt:lpstr>
      <vt:lpstr> Factors that Cause Conflicts in Professional Practice</vt:lpstr>
      <vt:lpstr> Factors that Cause Conflicts in Professional Practice Cont.’</vt:lpstr>
      <vt:lpstr>      The Impact Of Organizational Culture And Values In Addressing Conflict  </vt:lpstr>
      <vt:lpstr> Workplace Conflict Resolution Strategies and Interprofessional Collaboration</vt:lpstr>
      <vt:lpstr>Organizational Needs and Healthcare Culture</vt:lpstr>
      <vt:lpstr> Health Promotion and Illness Prevention </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Organization’s Culture and Values </dc:title>
  <dc:creator>user</dc:creator>
  <cp:lastModifiedBy>user</cp:lastModifiedBy>
  <cp:revision>1</cp:revision>
  <dcterms:created xsi:type="dcterms:W3CDTF">2023-08-04T03:53:33Z</dcterms:created>
  <dcterms:modified xsi:type="dcterms:W3CDTF">2023-08-04T17:24:35Z</dcterms:modified>
</cp:coreProperties>
</file>