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6" r:id="rId5"/>
    <p:sldId id="2540" r:id="rId6"/>
    <p:sldId id="2565" r:id="rId7"/>
    <p:sldId id="2567" r:id="rId8"/>
    <p:sldId id="2600" r:id="rId9"/>
    <p:sldId id="2571" r:id="rId10"/>
    <p:sldId id="2597" r:id="rId11"/>
    <p:sldId id="2598" r:id="rId12"/>
    <p:sldId id="25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238" autoAdjust="0"/>
  </p:normalViewPr>
  <p:slideViewPr>
    <p:cSldViewPr snapToGrid="0" snapToObjects="1" showGuides="1">
      <p:cViewPr varScale="1">
        <p:scale>
          <a:sx n="92" d="100"/>
          <a:sy n="92" d="100"/>
        </p:scale>
        <p:origin x="336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png"/><Relationship Id="rId11" Type="http://schemas.openxmlformats.org/officeDocument/2006/relationships/image" Target="../media/image13.jp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60" y="1531793"/>
            <a:ext cx="8869680" cy="24638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Sleuthing Journal - Community Health Promotion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65400" y="4195470"/>
            <a:ext cx="7252504" cy="16175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Name </a:t>
            </a:r>
          </a:p>
          <a:p>
            <a:r>
              <a:rPr lang="en-US" dirty="0">
                <a:solidFill>
                  <a:schemeClr val="tx1"/>
                </a:solidFill>
              </a:rPr>
              <a:t>Course Title </a:t>
            </a:r>
          </a:p>
          <a:p>
            <a:r>
              <a:rPr lang="en-US" dirty="0">
                <a:solidFill>
                  <a:schemeClr val="tx1"/>
                </a:solidFill>
              </a:rPr>
              <a:t>Instructor </a:t>
            </a:r>
          </a:p>
          <a:p>
            <a:r>
              <a:rPr lang="en-US" dirty="0">
                <a:solidFill>
                  <a:schemeClr val="tx1"/>
                </a:solidFill>
              </a:rPr>
              <a:t>Date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9DC10-B953-4B9F-B20E-4EC0E9E6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52" y="2960472"/>
            <a:ext cx="5715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3788229"/>
            <a:ext cx="2906485" cy="1025525"/>
          </a:xfrm>
        </p:spPr>
        <p:txBody>
          <a:bodyPr/>
          <a:lstStyle/>
          <a:p>
            <a:r>
              <a:rPr lang="en-US" sz="4000" dirty="0"/>
              <a:t>Introduction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0525" y="998764"/>
            <a:ext cx="7440129" cy="50128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 professionals including community workers are mandated to meet the unique needs they serve.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 assessment allows: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Recognize strengths and resources available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Understand the gaps in the provision of care.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Develop strategies and an action plan.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Prioritize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and implementation of strategies should be aimed at promoting the health of the community across all populations.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focus of the community health promotion journal is </a:t>
            </a:r>
            <a:r>
              <a:rPr lang="en-US" sz="2000" b="1" dirty="0"/>
              <a:t>BOWIE CITY, MARYLAND.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8093FC-8A82-43DC-9326-5998B921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3" y="1102643"/>
            <a:ext cx="3213066" cy="30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are numerous community clinics offering varying health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Varying care </a:t>
            </a:r>
            <a:r>
              <a:rPr lang="en-US" sz="1600" dirty="0" err="1"/>
              <a:t>centres</a:t>
            </a:r>
            <a:r>
              <a:rPr lang="en-US" sz="1600" dirty="0"/>
              <a:t> and community clinics offer general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majority of the clinics offer specialized 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Examples include;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Patient First Primary and Urgent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Community Radiology Associates (CRA)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Westside Health Center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TLC Pediatrics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2152996"/>
            <a:ext cx="6435524" cy="948087"/>
          </a:xfrm>
        </p:spPr>
        <p:txBody>
          <a:bodyPr/>
          <a:lstStyle/>
          <a:p>
            <a:r>
              <a:rPr lang="en-US" dirty="0"/>
              <a:t>Health Care 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245A9-199F-466F-BC87-63579D7D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35" y="0"/>
            <a:ext cx="3714465" cy="3206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E77F30-3DEC-417A-868A-CA38129D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5" y="3295992"/>
            <a:ext cx="3714465" cy="34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085618" cy="25281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Local Public Health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12822" y="232756"/>
            <a:ext cx="6974378" cy="308581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Bowie community has good access to health care services.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Care services are located within the city and hence accessible.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Prince George’s County under the Department of Health and Human  Services offer varying services to vulnerable populations.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5324" y="3737092"/>
            <a:ext cx="4331369" cy="26637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Example of Public Health Services;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Family health  – Family planning.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Environmental health – Water supply and food safety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Social services -  Food stamps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Behavioral Health – Alcohol and drug prevention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Legal Services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57183-823F-40A4-8B32-4FC1CF38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21" y="3539425"/>
            <a:ext cx="7459580" cy="31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38470"/>
            <a:ext cx="4828674" cy="9480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Vaccination Rates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6891607-B2D6-41A8-A49A-2E2DA80662C9}"/>
              </a:ext>
            </a:extLst>
          </p:cNvPr>
          <p:cNvSpPr txBox="1">
            <a:spLocks/>
          </p:cNvSpPr>
          <p:nvPr/>
        </p:nvSpPr>
        <p:spPr>
          <a:xfrm>
            <a:off x="4728912" y="0"/>
            <a:ext cx="7463088" cy="3206187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School-children should receive;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Two doses of varicella (chicken pox)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 dose of Tdap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 dose of MCV4 (meningitis) </a:t>
            </a:r>
          </a:p>
          <a:p>
            <a:r>
              <a:rPr lang="en-US" dirty="0">
                <a:solidFill>
                  <a:schemeClr val="tx1"/>
                </a:solidFill>
              </a:rPr>
              <a:t>Bowie vaccination rate was not available to the public.</a:t>
            </a:r>
          </a:p>
          <a:p>
            <a:r>
              <a:rPr lang="en-US" dirty="0">
                <a:solidFill>
                  <a:schemeClr val="tx1"/>
                </a:solidFill>
              </a:rPr>
              <a:t>Residents receive varying vaccines;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Influenza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Tdap - tetanus, diphtheria, and acellular pertussis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COV1D-19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Residents receive COVID-19 jabs in all community clinics.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 Flu shots are offered at clinics, local pharmacies, and primary care providers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14E16-FC3B-4516-A096-87BC465C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912" y="3206187"/>
            <a:ext cx="7463088" cy="3651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C4861-6B6A-44B9-B2AE-BF35B663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71648"/>
            <a:ext cx="4700337" cy="31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Emergency Communication and Preparedness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Fire safety on fire hazards such as space heaters and safe home heating and smoke detectors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1044072"/>
          </a:xfrm>
        </p:spPr>
        <p:txBody>
          <a:bodyPr>
            <a:noAutofit/>
          </a:bodyPr>
          <a:lstStyle/>
          <a:p>
            <a:r>
              <a:rPr lang="en-US" sz="2000" dirty="0"/>
              <a:t>Effective preparedness in severe thunderstorms, floods, extreme heat, hurricanes and winter storms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5057523"/>
            <a:ext cx="3977648" cy="731694"/>
          </a:xfrm>
        </p:spPr>
        <p:txBody>
          <a:bodyPr>
            <a:noAutofit/>
          </a:bodyPr>
          <a:lstStyle/>
          <a:p>
            <a:r>
              <a:rPr lang="en-US" sz="2000" dirty="0"/>
              <a:t>Accurate emergency alert system,  public safety messages and new flash.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52" y="116911"/>
            <a:ext cx="5475916" cy="88523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Disaster Planning</a:t>
            </a:r>
          </a:p>
        </p:txBody>
      </p:sp>
      <p:pic>
        <p:nvPicPr>
          <p:cNvPr id="40" name="Picture Placeholder 39" title="Decorativ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Picture Placeholder 40" title="Decorativ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prstGeom prst="rect">
            <a:avLst/>
          </a:prstGeom>
        </p:spPr>
      </p:pic>
      <p:pic>
        <p:nvPicPr>
          <p:cNvPr id="42" name="Picture Placeholder 41" title="Decorativ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prstGeom prst="rect">
            <a:avLst/>
          </a:prstGeom>
        </p:spPr>
      </p:pic>
      <p:pic>
        <p:nvPicPr>
          <p:cNvPr id="43" name="Picture Placeholder 42" title="Decorativ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xfrm>
            <a:off x="6749917" y="4970619"/>
            <a:ext cx="885235" cy="885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C18E2-F65B-44E3-998F-BD0CEF2761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95" y="116911"/>
            <a:ext cx="5835872" cy="2983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C9AECF-A711-4BD3-9ECB-26CF461540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95" y="3188444"/>
            <a:ext cx="5835872" cy="35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1366326"/>
            <a:ext cx="3391803" cy="18784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Health Education/</a:t>
            </a:r>
            <a:br>
              <a:rPr lang="en-US" dirty="0"/>
            </a:br>
            <a:r>
              <a:rPr lang="en-US" dirty="0"/>
              <a:t>Promotion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1178" y="1925288"/>
            <a:ext cx="6930190" cy="474846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Health and wellness programs – Fitness classes, seminars, and lectures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Nutrition program – Serving meals at centers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Recreational centers – Gymnasium, playhouse, public skating centers, and parks.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Special events – Farmer’s market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5FEE2-DD61-4759-97AA-D6CBBF89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57" y="711126"/>
            <a:ext cx="6192253" cy="896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3C923A-4FB0-4639-8F3B-048CDBEA4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3429000"/>
            <a:ext cx="4652210" cy="32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</p:spPr>
        <p:txBody>
          <a:bodyPr/>
          <a:lstStyle/>
          <a:p>
            <a:r>
              <a:rPr lang="en-US" sz="2200" dirty="0"/>
              <a:t>Community engagement is crucial in reducing inequalities, improving social justice, enhancing benefits, and sharing responsibility toward health promotion. </a:t>
            </a:r>
          </a:p>
          <a:p>
            <a:r>
              <a:rPr lang="en-US" sz="2200" dirty="0"/>
              <a:t>Fosters addressing socioeconomic, cultural and ethnic issues, engages citizens in decision-making and improves access to preventative health care services.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710"/>
            <a:ext cx="8486274" cy="644186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Engagement </a:t>
            </a:r>
          </a:p>
        </p:txBody>
      </p:sp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388" y="0"/>
            <a:ext cx="3523423" cy="3206186"/>
          </a:xfr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C322119C-9E93-4589-9F34-5AE79381DDDF}"/>
              </a:ext>
            </a:extLst>
          </p:cNvPr>
          <p:cNvSpPr txBox="1">
            <a:spLocks/>
          </p:cNvSpPr>
          <p:nvPr/>
        </p:nvSpPr>
        <p:spPr>
          <a:xfrm>
            <a:off x="1" y="850232"/>
            <a:ext cx="8610388" cy="23559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  <a:latin typeface="+mn-lt"/>
              </a:rPr>
              <a:t>Community residents engage in religious facilities in decision-making for the less privileged in society.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tx1"/>
                </a:solidFill>
                <a:latin typeface="+mn-lt"/>
              </a:rPr>
              <a:t>Education organizations such as universities assist in facilitating education.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E948FE-00A7-4DBD-8690-785A980B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09474"/>
            <a:ext cx="4695825" cy="2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6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745620" y="3527565"/>
            <a:ext cx="7446380" cy="323185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744"/>
            <a:ext cx="3085618" cy="9116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Reflection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76463" y="3737092"/>
            <a:ext cx="4315326" cy="266370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Bowie residents have access to essential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Residents lead a better quality of life leading to increased productivity and prosperity.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need to conduct community needs assessment to enhance awareness and promote the population health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F7D3FD-DF6A-4E9B-8C82-6C07F6E24B77}"/>
              </a:ext>
            </a:extLst>
          </p:cNvPr>
          <p:cNvSpPr txBox="1">
            <a:spLocks/>
          </p:cNvSpPr>
          <p:nvPr/>
        </p:nvSpPr>
        <p:spPr>
          <a:xfrm>
            <a:off x="4892842" y="540327"/>
            <a:ext cx="6962274" cy="240134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 In my opinion, Bowie community residents have access to public health services, school wellness programs, recreational facilities, nutritional programs, and community engagement. </a:t>
            </a:r>
          </a:p>
        </p:txBody>
      </p:sp>
    </p:spTree>
    <p:extLst>
      <p:ext uri="{BB962C8B-B14F-4D97-AF65-F5344CB8AC3E}">
        <p14:creationId xmlns:p14="http://schemas.microsoft.com/office/powerpoint/2010/main" val="411085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 _Bold_Sophisticated_02_MS - v5" id="{0D41E119-70BC-460A-871B-170510AB4D35}" vid="{64C62F1B-F437-4409-9C0D-EDEE8FFAF9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FE9C68-0C22-4EEC-B457-06380702936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16c05727-aa75-4e4a-9b5f-8a80a1165891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843D30A-FE5A-4A75-9AAA-C9B333E48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8B52BE-6787-403E-A094-B18CEB016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0</TotalTime>
  <Words>523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Gothic</vt:lpstr>
      <vt:lpstr>Constantia</vt:lpstr>
      <vt:lpstr>Gill Sans</vt:lpstr>
      <vt:lpstr>Helvetica Light</vt:lpstr>
      <vt:lpstr>Helvetica Neue Medium</vt:lpstr>
      <vt:lpstr>Palatino Linotype</vt:lpstr>
      <vt:lpstr>Raleway</vt:lpstr>
      <vt:lpstr>Wingdings</vt:lpstr>
      <vt:lpstr>Office Theme</vt:lpstr>
      <vt:lpstr>Sleuthing Journal - Community Health Promotion </vt:lpstr>
      <vt:lpstr>Introduction </vt:lpstr>
      <vt:lpstr>Health Care Access</vt:lpstr>
      <vt:lpstr>Local Public Health Services</vt:lpstr>
      <vt:lpstr>Vaccination Rates</vt:lpstr>
      <vt:lpstr>Disaster Planning</vt:lpstr>
      <vt:lpstr>Health Education/ Promotion</vt:lpstr>
      <vt:lpstr>Community Engagement </vt:lpstr>
      <vt:lpstr>Reflection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2023-02-03T08:29:09Z</dcterms:created>
  <dcterms:modified xsi:type="dcterms:W3CDTF">2023-02-03T14:22:55Z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