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0"/>
  </p:notesMasterIdLst>
  <p:sldIdLst>
    <p:sldId id="256" r:id="rId2"/>
    <p:sldId id="257" r:id="rId3"/>
    <p:sldId id="258" r:id="rId4"/>
    <p:sldId id="259" r:id="rId5"/>
    <p:sldId id="260" r:id="rId6"/>
    <p:sldId id="261"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701" autoAdjust="0"/>
  </p:normalViewPr>
  <p:slideViewPr>
    <p:cSldViewPr snapToGrid="0">
      <p:cViewPr>
        <p:scale>
          <a:sx n="50" d="100"/>
          <a:sy n="50" d="100"/>
        </p:scale>
        <p:origin x="1476" y="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39AE7D-789A-43BC-8E81-BA3A5D00FC48}" type="datetimeFigureOut">
              <a:rPr lang="en-GB" smtClean="0"/>
              <a:t>20/06/2023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0CFD72-C4EA-4254-BF7C-A69115C97A36}" type="slidenum">
              <a:rPr lang="en-GB" smtClean="0"/>
              <a:t>‹#›</a:t>
            </a:fld>
            <a:endParaRPr lang="en-GB"/>
          </a:p>
        </p:txBody>
      </p:sp>
    </p:spTree>
    <p:extLst>
      <p:ext uri="{BB962C8B-B14F-4D97-AF65-F5344CB8AC3E}">
        <p14:creationId xmlns:p14="http://schemas.microsoft.com/office/powerpoint/2010/main" val="1508266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In</a:t>
            </a:r>
            <a:r>
              <a:rPr lang="en-US" sz="1800" baseline="0" dirty="0" smtClean="0">
                <a:latin typeface="Times New Roman" panose="02020603050405020304" pitchFamily="18" charset="0"/>
                <a:cs typeface="Times New Roman" panose="02020603050405020304" pitchFamily="18" charset="0"/>
              </a:rPr>
              <a:t> the United States, suicide is among the top ten concerns related to top health and also a major cause of death. Despite various measures being implemented to reduce the suicide rates, the rates have been on the rise in the past decade (</a:t>
            </a:r>
            <a:r>
              <a:rPr lang="en-US" sz="1800" baseline="0" dirty="0" err="1" smtClean="0">
                <a:latin typeface="Times New Roman" panose="02020603050405020304" pitchFamily="18" charset="0"/>
                <a:cs typeface="Times New Roman" panose="02020603050405020304" pitchFamily="18" charset="0"/>
              </a:rPr>
              <a:t>Ramchand</a:t>
            </a:r>
            <a:r>
              <a:rPr lang="en-US" sz="1800" baseline="0" dirty="0" smtClean="0">
                <a:latin typeface="Times New Roman" panose="02020603050405020304" pitchFamily="18" charset="0"/>
                <a:cs typeface="Times New Roman" panose="02020603050405020304" pitchFamily="18" charset="0"/>
              </a:rPr>
              <a:t>, 2022). </a:t>
            </a:r>
          </a:p>
          <a:p>
            <a:pPr marL="171450" indent="-171450">
              <a:buFont typeface="Arial" panose="020B0604020202020204" pitchFamily="34" charset="0"/>
              <a:buChar char="•"/>
            </a:pPr>
            <a:r>
              <a:rPr lang="en-US" sz="1800" baseline="0" dirty="0" smtClean="0">
                <a:latin typeface="Times New Roman" panose="02020603050405020304" pitchFamily="18" charset="0"/>
                <a:cs typeface="Times New Roman" panose="02020603050405020304" pitchFamily="18" charset="0"/>
              </a:rPr>
              <a:t>Specifically, the men and women who have served in this country are disproportionally affected by the suicide rates. </a:t>
            </a:r>
          </a:p>
          <a:p>
            <a:pPr marL="171450" indent="-171450">
              <a:buFont typeface="Arial" panose="020B0604020202020204" pitchFamily="34" charset="0"/>
              <a:buChar char="•"/>
            </a:pPr>
            <a:r>
              <a:rPr lang="en-US" sz="1800" baseline="0" dirty="0" smtClean="0">
                <a:latin typeface="Times New Roman" panose="02020603050405020304" pitchFamily="18" charset="0"/>
                <a:cs typeface="Times New Roman" panose="02020603050405020304" pitchFamily="18" charset="0"/>
              </a:rPr>
              <a:t>Various governmental organizations such as Department of Veterans Affairs (VA) have recognized this crisis and has made it its first clinical priority (</a:t>
            </a:r>
            <a:r>
              <a:rPr lang="en-US" sz="1800" baseline="0" dirty="0" err="1" smtClean="0">
                <a:latin typeface="Times New Roman" panose="02020603050405020304" pitchFamily="18" charset="0"/>
                <a:cs typeface="Times New Roman" panose="02020603050405020304" pitchFamily="18" charset="0"/>
              </a:rPr>
              <a:t>Ramchand</a:t>
            </a:r>
            <a:r>
              <a:rPr lang="en-US" sz="1800" baseline="0" dirty="0" smtClean="0">
                <a:latin typeface="Times New Roman" panose="02020603050405020304" pitchFamily="18" charset="0"/>
                <a:cs typeface="Times New Roman" panose="02020603050405020304" pitchFamily="18" charset="0"/>
              </a:rPr>
              <a:t>, 2022). </a:t>
            </a:r>
          </a:p>
          <a:p>
            <a:pPr marL="171450" indent="-171450">
              <a:buFont typeface="Arial" panose="020B0604020202020204" pitchFamily="34" charset="0"/>
              <a:buChar char="•"/>
            </a:pPr>
            <a:r>
              <a:rPr lang="en-US" sz="1800" baseline="0" dirty="0" smtClean="0">
                <a:latin typeface="Times New Roman" panose="02020603050405020304" pitchFamily="18" charset="0"/>
                <a:cs typeface="Times New Roman" panose="02020603050405020304" pitchFamily="18" charset="0"/>
              </a:rPr>
              <a:t>The rate of suicide is significantly high among veterans (32 per 100,000) compared to </a:t>
            </a:r>
            <a:r>
              <a:rPr lang="en-US" sz="1800" baseline="0" dirty="0" smtClean="0">
                <a:latin typeface="Times New Roman" panose="02020603050405020304" pitchFamily="18" charset="0"/>
                <a:cs typeface="Times New Roman" panose="02020603050405020304" pitchFamily="18" charset="0"/>
              </a:rPr>
              <a:t>non-veterans </a:t>
            </a:r>
            <a:r>
              <a:rPr lang="en-US" sz="1800" baseline="0" dirty="0" smtClean="0">
                <a:latin typeface="Times New Roman" panose="02020603050405020304" pitchFamily="18" charset="0"/>
                <a:cs typeface="Times New Roman" panose="02020603050405020304" pitchFamily="18" charset="0"/>
              </a:rPr>
              <a:t>(17.2 per 100, 000) (</a:t>
            </a:r>
            <a:r>
              <a:rPr lang="en-US" sz="1800" baseline="0" dirty="0" err="1" smtClean="0">
                <a:latin typeface="Times New Roman" panose="02020603050405020304" pitchFamily="18" charset="0"/>
                <a:cs typeface="Times New Roman" panose="02020603050405020304" pitchFamily="18" charset="0"/>
              </a:rPr>
              <a:t>Ramchand</a:t>
            </a:r>
            <a:r>
              <a:rPr lang="en-US" sz="1800" baseline="0" dirty="0" smtClean="0">
                <a:latin typeface="Times New Roman" panose="02020603050405020304" pitchFamily="18" charset="0"/>
                <a:cs typeface="Times New Roman" panose="02020603050405020304" pitchFamily="18" charset="0"/>
              </a:rPr>
              <a:t>, 2022). </a:t>
            </a:r>
            <a:endParaRPr lang="en-GB" sz="1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D0CFD72-C4EA-4254-BF7C-A69115C97A36}" type="slidenum">
              <a:rPr lang="en-GB" smtClean="0"/>
              <a:t>2</a:t>
            </a:fld>
            <a:endParaRPr lang="en-GB"/>
          </a:p>
        </p:txBody>
      </p:sp>
    </p:spTree>
    <p:extLst>
      <p:ext uri="{BB962C8B-B14F-4D97-AF65-F5344CB8AC3E}">
        <p14:creationId xmlns:p14="http://schemas.microsoft.com/office/powerpoint/2010/main" val="1634708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Despite veterans</a:t>
            </a:r>
            <a:r>
              <a:rPr lang="en-US" baseline="0" dirty="0" smtClean="0"/>
              <a:t> having dedicated their lives for the country, there are several factors that put them at higher risk of committing suicide than the general population. </a:t>
            </a:r>
          </a:p>
          <a:p>
            <a:pPr marL="171450" indent="-171450">
              <a:buFont typeface="Arial" panose="020B0604020202020204" pitchFamily="34" charset="0"/>
              <a:buChar char="•"/>
            </a:pPr>
            <a:r>
              <a:rPr lang="en-US" baseline="0" dirty="0" smtClean="0"/>
              <a:t>Veterans are at a higher risk of developing mental-related illnesses such as combat-related post-traumatic stress disorder that is commonly associated with behaviors such as alcoholism and depression that further increase the suicide risk especially for those who have been wounded in the war (</a:t>
            </a:r>
            <a:r>
              <a:rPr lang="en-US" baseline="0" dirty="0" err="1" smtClean="0"/>
              <a:t>Caroll</a:t>
            </a:r>
            <a:r>
              <a:rPr lang="en-US" baseline="0" dirty="0" smtClean="0"/>
              <a:t> et al., 2020). </a:t>
            </a:r>
          </a:p>
          <a:p>
            <a:pPr marL="171450" indent="-171450">
              <a:buFont typeface="Arial" panose="020B0604020202020204" pitchFamily="34" charset="0"/>
              <a:buChar char="•"/>
            </a:pPr>
            <a:r>
              <a:rPr lang="en-US" baseline="0" dirty="0" smtClean="0"/>
              <a:t>Furthermore, veterans find it challenging transitioning from military to civilian life because of poor psychosocial support such as the presence of adequate family income, marital support and a stable place to live (</a:t>
            </a:r>
            <a:r>
              <a:rPr lang="en-US" baseline="0" dirty="0" err="1" smtClean="0"/>
              <a:t>Caroll</a:t>
            </a:r>
            <a:r>
              <a:rPr lang="en-US" baseline="0" dirty="0" smtClean="0"/>
              <a:t> et al., 2020). </a:t>
            </a:r>
          </a:p>
          <a:p>
            <a:pPr marL="171450" indent="-171450">
              <a:buFont typeface="Arial" panose="020B0604020202020204" pitchFamily="34" charset="0"/>
              <a:buChar char="•"/>
            </a:pPr>
            <a:r>
              <a:rPr lang="en-US" baseline="0" dirty="0" smtClean="0"/>
              <a:t>Their familiarity and availability of firearms makes it easy for them to execute their suicidal thoughts. </a:t>
            </a:r>
            <a:endParaRPr lang="en-GB" dirty="0"/>
          </a:p>
        </p:txBody>
      </p:sp>
      <p:sp>
        <p:nvSpPr>
          <p:cNvPr id="4" name="Slide Number Placeholder 3"/>
          <p:cNvSpPr>
            <a:spLocks noGrp="1"/>
          </p:cNvSpPr>
          <p:nvPr>
            <p:ph type="sldNum" sz="quarter" idx="10"/>
          </p:nvPr>
        </p:nvSpPr>
        <p:spPr/>
        <p:txBody>
          <a:bodyPr/>
          <a:lstStyle/>
          <a:p>
            <a:fld id="{4D0CFD72-C4EA-4254-BF7C-A69115C97A36}" type="slidenum">
              <a:rPr lang="en-GB" smtClean="0"/>
              <a:t>3</a:t>
            </a:fld>
            <a:endParaRPr lang="en-GB"/>
          </a:p>
        </p:txBody>
      </p:sp>
    </p:spTree>
    <p:extLst>
      <p:ext uri="{BB962C8B-B14F-4D97-AF65-F5344CB8AC3E}">
        <p14:creationId xmlns:p14="http://schemas.microsoft.com/office/powerpoint/2010/main" val="1302607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Increased</a:t>
            </a:r>
            <a:r>
              <a:rPr lang="en-US" baseline="0" dirty="0" smtClean="0">
                <a:latin typeface="Times New Roman" panose="02020603050405020304" pitchFamily="18" charset="0"/>
                <a:cs typeface="Times New Roman" panose="02020603050405020304" pitchFamily="18" charset="0"/>
              </a:rPr>
              <a:t> awareness among the general public has been shown to reduce the suicide rates in the society. </a:t>
            </a:r>
          </a:p>
          <a:p>
            <a:pPr marL="171450" indent="-171450">
              <a:buFont typeface="Arial" panose="020B0604020202020204" pitchFamily="34" charset="0"/>
              <a:buChar char="•"/>
            </a:pPr>
            <a:r>
              <a:rPr lang="en-US" baseline="0" dirty="0" smtClean="0">
                <a:latin typeface="Times New Roman" panose="02020603050405020304" pitchFamily="18" charset="0"/>
                <a:cs typeface="Times New Roman" panose="02020603050405020304" pitchFamily="18" charset="0"/>
              </a:rPr>
              <a:t>Wasserman et al., (2020) highlights that strategies like increased awareness of self-care strategies through the media and the internet can help in the development of self-care strategies and positive coping. </a:t>
            </a:r>
          </a:p>
          <a:p>
            <a:pPr marL="171450" indent="-171450">
              <a:buFont typeface="Arial" panose="020B0604020202020204" pitchFamily="34" charset="0"/>
              <a:buChar char="•"/>
            </a:pPr>
            <a:r>
              <a:rPr lang="en-US" baseline="0" dirty="0" smtClean="0">
                <a:latin typeface="Times New Roman" panose="02020603050405020304" pitchFamily="18" charset="0"/>
                <a:cs typeface="Times New Roman" panose="02020603050405020304" pitchFamily="18" charset="0"/>
              </a:rPr>
              <a:t>Community-based programs increases the general public knowledge relating to suicide and mental health thereby promoting help-seeking behaviors, removing barriers to mental care and highlighting the relevance of providing both social and psychosocial support to veterans (Wasserman et al., 2020).  </a:t>
            </a:r>
          </a:p>
          <a:p>
            <a:pPr marL="171450" indent="-171450">
              <a:buFont typeface="Arial" panose="020B0604020202020204" pitchFamily="34" charset="0"/>
              <a:buChar char="•"/>
            </a:pPr>
            <a:r>
              <a:rPr lang="en-US" baseline="0" dirty="0" smtClean="0">
                <a:latin typeface="Times New Roman" panose="02020603050405020304" pitchFamily="18" charset="0"/>
                <a:cs typeface="Times New Roman" panose="02020603050405020304" pitchFamily="18" charset="0"/>
              </a:rPr>
              <a:t>Community-based campaigns helps the general public to understand the situations veterans have gone through thereby helping them to understand different signs of suicidal ideation and give them support. </a:t>
            </a:r>
          </a:p>
        </p:txBody>
      </p:sp>
      <p:sp>
        <p:nvSpPr>
          <p:cNvPr id="4" name="Slide Number Placeholder 3"/>
          <p:cNvSpPr>
            <a:spLocks noGrp="1"/>
          </p:cNvSpPr>
          <p:nvPr>
            <p:ph type="sldNum" sz="quarter" idx="10"/>
          </p:nvPr>
        </p:nvSpPr>
        <p:spPr/>
        <p:txBody>
          <a:bodyPr/>
          <a:lstStyle/>
          <a:p>
            <a:fld id="{4D0CFD72-C4EA-4254-BF7C-A69115C97A36}" type="slidenum">
              <a:rPr lang="en-GB" smtClean="0"/>
              <a:t>4</a:t>
            </a:fld>
            <a:endParaRPr lang="en-GB"/>
          </a:p>
        </p:txBody>
      </p:sp>
    </p:spTree>
    <p:extLst>
      <p:ext uri="{BB962C8B-B14F-4D97-AF65-F5344CB8AC3E}">
        <p14:creationId xmlns:p14="http://schemas.microsoft.com/office/powerpoint/2010/main" val="2542169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Public stigma</a:t>
            </a:r>
            <a:r>
              <a:rPr lang="en-US" baseline="0" dirty="0" smtClean="0"/>
              <a:t> surrounding mental health and lack of support for veterans can lead to a higher suicidal ideation. </a:t>
            </a:r>
          </a:p>
          <a:p>
            <a:pPr marL="171450" indent="-171450">
              <a:buFont typeface="Arial" panose="020B0604020202020204" pitchFamily="34" charset="0"/>
              <a:buChar char="•"/>
            </a:pPr>
            <a:r>
              <a:rPr lang="en-US" baseline="0" dirty="0" smtClean="0"/>
              <a:t>According to </a:t>
            </a:r>
            <a:r>
              <a:rPr lang="en-US" baseline="0" dirty="0" err="1" smtClean="0"/>
              <a:t>Ammerman</a:t>
            </a:r>
            <a:r>
              <a:rPr lang="en-US" baseline="0" dirty="0" smtClean="0"/>
              <a:t> et al., (2022), public stigma towards mental health problems is linked to negative personal and societal outcomes. </a:t>
            </a:r>
          </a:p>
          <a:p>
            <a:pPr marL="171450" indent="-171450">
              <a:buFont typeface="Arial" panose="020B0604020202020204" pitchFamily="34" charset="0"/>
              <a:buChar char="•"/>
            </a:pPr>
            <a:r>
              <a:rPr lang="en-US" baseline="0" dirty="0" smtClean="0"/>
              <a:t>Public stigma may make veterans who have mental health problems develop limited help seeking behaviors, internalize stigmatizing beliefs (self-stigma), social isolation making it a common barrier in the development of help-seeking behaviors.</a:t>
            </a:r>
          </a:p>
          <a:p>
            <a:pPr marL="171450" indent="-171450">
              <a:buFont typeface="Arial" panose="020B0604020202020204" pitchFamily="34" charset="0"/>
              <a:buChar char="•"/>
            </a:pPr>
            <a:r>
              <a:rPr lang="en-US" baseline="0" dirty="0" smtClean="0"/>
              <a:t>Thereby challenging this stigma by encouraging them to seek help, encouraging them to share their stories and promoting understanding towards veterans in the community can help them speak out thereby addressing mental health issues and suicide.  </a:t>
            </a:r>
            <a:endParaRPr lang="en-GB" dirty="0"/>
          </a:p>
        </p:txBody>
      </p:sp>
      <p:sp>
        <p:nvSpPr>
          <p:cNvPr id="4" name="Slide Number Placeholder 3"/>
          <p:cNvSpPr>
            <a:spLocks noGrp="1"/>
          </p:cNvSpPr>
          <p:nvPr>
            <p:ph type="sldNum" sz="quarter" idx="10"/>
          </p:nvPr>
        </p:nvSpPr>
        <p:spPr/>
        <p:txBody>
          <a:bodyPr/>
          <a:lstStyle/>
          <a:p>
            <a:fld id="{4D0CFD72-C4EA-4254-BF7C-A69115C97A36}" type="slidenum">
              <a:rPr lang="en-GB" smtClean="0"/>
              <a:t>5</a:t>
            </a:fld>
            <a:endParaRPr lang="en-GB"/>
          </a:p>
        </p:txBody>
      </p:sp>
    </p:spTree>
    <p:extLst>
      <p:ext uri="{BB962C8B-B14F-4D97-AF65-F5344CB8AC3E}">
        <p14:creationId xmlns:p14="http://schemas.microsoft.com/office/powerpoint/2010/main" val="1781378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Ensuring that there are sufficient</a:t>
            </a:r>
            <a:r>
              <a:rPr lang="en-US" baseline="0" dirty="0" smtClean="0"/>
              <a:t> resources and interventions for veterans who are experiencing mental health challenges can help reduce the suicide rates significantly. </a:t>
            </a:r>
          </a:p>
          <a:p>
            <a:pPr marL="171450" indent="-171450">
              <a:buFont typeface="Arial" panose="020B0604020202020204" pitchFamily="34" charset="0"/>
              <a:buChar char="•"/>
            </a:pPr>
            <a:r>
              <a:rPr lang="en-US" baseline="0" dirty="0" smtClean="0"/>
              <a:t>There are various resources that are available for veterans to address their mental health challenges provided by different governmental institutions. </a:t>
            </a:r>
          </a:p>
          <a:p>
            <a:pPr marL="171450" indent="-171450">
              <a:buFont typeface="Arial" panose="020B0604020202020204" pitchFamily="34" charset="0"/>
              <a:buChar char="•"/>
            </a:pPr>
            <a:r>
              <a:rPr lang="en-US" baseline="0" dirty="0" smtClean="0"/>
              <a:t>Through My VA access initiative, veterans can now gain same day mental health services access as part of their primary care which promotes timeliness of service delivery and also reduces stigma associated with mental health issues (</a:t>
            </a:r>
            <a:r>
              <a:rPr lang="en-US" baseline="0" dirty="0" err="1" smtClean="0"/>
              <a:t>Caroll</a:t>
            </a:r>
            <a:r>
              <a:rPr lang="en-US" baseline="0" dirty="0" smtClean="0"/>
              <a:t> et al., 2020). </a:t>
            </a:r>
          </a:p>
          <a:p>
            <a:pPr marL="171450" indent="-171450">
              <a:buFont typeface="Arial" panose="020B0604020202020204" pitchFamily="34" charset="0"/>
              <a:buChar char="•"/>
            </a:pPr>
            <a:r>
              <a:rPr lang="en-US" baseline="0" dirty="0" smtClean="0"/>
              <a:t>Also, the veterans crisis line promotes same day access to services at VA facilities and helps connect veterans in crisis with qualified, caring VA responders through a confidential toll-free hotline. </a:t>
            </a:r>
          </a:p>
          <a:p>
            <a:pPr marL="171450" indent="-171450">
              <a:buFont typeface="Arial" panose="020B0604020202020204" pitchFamily="34" charset="0"/>
              <a:buChar char="•"/>
            </a:pPr>
            <a:r>
              <a:rPr lang="en-US" baseline="0" dirty="0" smtClean="0"/>
              <a:t>Informing veterans of the existence of such services can help make a difference in the lives of veterans. </a:t>
            </a:r>
            <a:endParaRPr lang="en-GB" dirty="0"/>
          </a:p>
        </p:txBody>
      </p:sp>
      <p:sp>
        <p:nvSpPr>
          <p:cNvPr id="4" name="Slide Number Placeholder 3"/>
          <p:cNvSpPr>
            <a:spLocks noGrp="1"/>
          </p:cNvSpPr>
          <p:nvPr>
            <p:ph type="sldNum" sz="quarter" idx="10"/>
          </p:nvPr>
        </p:nvSpPr>
        <p:spPr/>
        <p:txBody>
          <a:bodyPr/>
          <a:lstStyle/>
          <a:p>
            <a:fld id="{4D0CFD72-C4EA-4254-BF7C-A69115C97A36}" type="slidenum">
              <a:rPr lang="en-GB" smtClean="0"/>
              <a:t>6</a:t>
            </a:fld>
            <a:endParaRPr lang="en-GB"/>
          </a:p>
        </p:txBody>
      </p:sp>
    </p:spTree>
    <p:extLst>
      <p:ext uri="{BB962C8B-B14F-4D97-AF65-F5344CB8AC3E}">
        <p14:creationId xmlns:p14="http://schemas.microsoft.com/office/powerpoint/2010/main" val="3451135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As demonstrated</a:t>
            </a:r>
            <a:r>
              <a:rPr lang="en-US" baseline="0" dirty="0" smtClean="0"/>
              <a:t>, suicide among veterans is an issue that needs our collective efforts to minimize it. Everyone in the community has a role to play in ensuring that we prevent and create awareness of mental health issues and suicide among veterans. </a:t>
            </a:r>
          </a:p>
          <a:p>
            <a:pPr marL="171450" indent="-171450">
              <a:buFont typeface="Arial" panose="020B0604020202020204" pitchFamily="34" charset="0"/>
              <a:buChar char="•"/>
            </a:pPr>
            <a:r>
              <a:rPr lang="en-US" baseline="0" dirty="0" smtClean="0"/>
              <a:t>Through actions such as raising awareness through community-based programs and other initiatives, reducing stigma, taking action towards preventing suicide among veterans and connecting them to the available resources for mental health prevention and help in issues related to life. </a:t>
            </a:r>
          </a:p>
          <a:p>
            <a:pPr marL="171450" indent="-171450">
              <a:buFont typeface="Arial" panose="020B0604020202020204" pitchFamily="34" charset="0"/>
              <a:buChar char="•"/>
            </a:pPr>
            <a:r>
              <a:rPr lang="en-US" baseline="0" dirty="0" smtClean="0"/>
              <a:t>Some of the actions that we can all take to address this menace includes joining the fight for veteran suicide through giving a listening ear and providing support in any way that we can. </a:t>
            </a:r>
            <a:endParaRPr lang="en-GB" dirty="0"/>
          </a:p>
        </p:txBody>
      </p:sp>
      <p:sp>
        <p:nvSpPr>
          <p:cNvPr id="4" name="Slide Number Placeholder 3"/>
          <p:cNvSpPr>
            <a:spLocks noGrp="1"/>
          </p:cNvSpPr>
          <p:nvPr>
            <p:ph type="sldNum" sz="quarter" idx="10"/>
          </p:nvPr>
        </p:nvSpPr>
        <p:spPr/>
        <p:txBody>
          <a:bodyPr/>
          <a:lstStyle/>
          <a:p>
            <a:fld id="{4D0CFD72-C4EA-4254-BF7C-A69115C97A36}" type="slidenum">
              <a:rPr lang="en-GB" smtClean="0"/>
              <a:t>7</a:t>
            </a:fld>
            <a:endParaRPr lang="en-GB"/>
          </a:p>
        </p:txBody>
      </p:sp>
    </p:spTree>
    <p:extLst>
      <p:ext uri="{BB962C8B-B14F-4D97-AF65-F5344CB8AC3E}">
        <p14:creationId xmlns:p14="http://schemas.microsoft.com/office/powerpoint/2010/main" val="25588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55995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10234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16810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3750521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344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3709546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3630984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1949981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2307800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113F47-2A33-485E-BE42-F50C2F4BA39D}" type="datetimeFigureOut">
              <a:rPr lang="en-GB" smtClean="0"/>
              <a:t>20/06/2023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2627037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113F47-2A33-485E-BE42-F50C2F4BA39D}" type="datetimeFigureOut">
              <a:rPr lang="en-GB" smtClean="0"/>
              <a:t>20/06/2023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620814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113F47-2A33-485E-BE42-F50C2F4BA39D}" type="datetimeFigureOut">
              <a:rPr lang="en-GB" smtClean="0"/>
              <a:t>20/06/2023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564017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113F47-2A33-485E-BE42-F50C2F4BA39D}" type="datetimeFigureOut">
              <a:rPr lang="en-GB" smtClean="0"/>
              <a:t>20/06/2023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2892047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113F47-2A33-485E-BE42-F50C2F4BA39D}" type="datetimeFigureOut">
              <a:rPr lang="en-GB" smtClean="0"/>
              <a:t>20/06/2023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3134178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113F47-2A33-485E-BE42-F50C2F4BA39D}" type="datetimeFigureOut">
              <a:rPr lang="en-GB" smtClean="0"/>
              <a:t>20/06/2023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1624856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5113F47-2A33-485E-BE42-F50C2F4BA39D}" type="datetimeFigureOut">
              <a:rPr lang="en-GB" smtClean="0"/>
              <a:t>20/06/2023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1C917B-7080-4CE6-986A-BDCA678A5EA2}" type="slidenum">
              <a:rPr lang="en-GB" smtClean="0"/>
              <a:t>‹#›</a:t>
            </a:fld>
            <a:endParaRPr lang="en-GB"/>
          </a:p>
        </p:txBody>
      </p:sp>
    </p:spTree>
    <p:extLst>
      <p:ext uri="{BB962C8B-B14F-4D97-AF65-F5344CB8AC3E}">
        <p14:creationId xmlns:p14="http://schemas.microsoft.com/office/powerpoint/2010/main" val="1172137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5113F47-2A33-485E-BE42-F50C2F4BA39D}" type="datetimeFigureOut">
              <a:rPr lang="en-GB" smtClean="0"/>
              <a:t>20/06/2023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11C917B-7080-4CE6-986A-BDCA678A5EA2}" type="slidenum">
              <a:rPr lang="en-GB" smtClean="0"/>
              <a:t>‹#›</a:t>
            </a:fld>
            <a:endParaRPr lang="en-GB"/>
          </a:p>
        </p:txBody>
      </p:sp>
    </p:spTree>
    <p:extLst>
      <p:ext uri="{BB962C8B-B14F-4D97-AF65-F5344CB8AC3E}">
        <p14:creationId xmlns:p14="http://schemas.microsoft.com/office/powerpoint/2010/main" val="305311796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ncbi.nlm.nih.gov/pmc/articles/PMC924257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5000" b="-15000"/>
          </a:stretch>
        </a:blipFill>
        <a:effectLst/>
      </p:bgPr>
    </p:bg>
    <p:spTree>
      <p:nvGrpSpPr>
        <p:cNvPr id="1" name=""/>
        <p:cNvGrpSpPr/>
        <p:nvPr/>
      </p:nvGrpSpPr>
      <p:grpSpPr>
        <a:xfrm>
          <a:off x="0" y="0"/>
          <a:ext cx="0" cy="0"/>
          <a:chOff x="0" y="0"/>
          <a:chExt cx="0" cy="0"/>
        </a:xfrm>
      </p:grpSpPr>
      <p:sp>
        <p:nvSpPr>
          <p:cNvPr id="4" name="Rounded Rectangle 3"/>
          <p:cNvSpPr/>
          <p:nvPr/>
        </p:nvSpPr>
        <p:spPr>
          <a:xfrm>
            <a:off x="660541" y="1677892"/>
            <a:ext cx="11324493" cy="1855017"/>
          </a:xfrm>
          <a:prstGeom prst="roundRect">
            <a:avLst/>
          </a:prstGeom>
          <a:solidFill>
            <a:schemeClr val="lt1">
              <a:alpha val="52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b="1" dirty="0" smtClean="0">
                <a:latin typeface="Times New Roman" panose="02020603050405020304" pitchFamily="18" charset="0"/>
                <a:cs typeface="Times New Roman" panose="02020603050405020304" pitchFamily="18" charset="0"/>
              </a:rPr>
              <a:t>Suicide Prevention Among Veterans: Taking Action, Saving Lives </a:t>
            </a:r>
            <a:endParaRPr lang="en-GB"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7122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3000"/>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494484"/>
            <a:ext cx="10515600" cy="1325563"/>
          </a:xfrm>
        </p:spPr>
        <p:txBody>
          <a:bodyPr/>
          <a:lstStyle/>
          <a:p>
            <a:pPr algn="ctr"/>
            <a:r>
              <a:rPr lang="en-US" b="1" dirty="0" smtClean="0"/>
              <a:t>Addressing The </a:t>
            </a:r>
            <a:r>
              <a:rPr lang="en-US" b="1" dirty="0" smtClean="0">
                <a:latin typeface="Times New Roman" panose="02020603050405020304" pitchFamily="18" charset="0"/>
                <a:cs typeface="Times New Roman" panose="02020603050405020304" pitchFamily="18" charset="0"/>
              </a:rPr>
              <a:t>Crisis</a:t>
            </a:r>
            <a:r>
              <a:rPr lang="en-US" b="1" dirty="0" smtClean="0"/>
              <a:t> of Veteran Suicides </a:t>
            </a:r>
            <a:endParaRPr lang="en-GB" b="1" dirty="0"/>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Each day we lose brave men and women who have served this great country to suicide. </a:t>
            </a:r>
          </a:p>
          <a:p>
            <a:r>
              <a:rPr lang="en-US" dirty="0" smtClean="0">
                <a:latin typeface="Times New Roman" panose="02020603050405020304" pitchFamily="18" charset="0"/>
                <a:cs typeface="Times New Roman" panose="02020603050405020304" pitchFamily="18" charset="0"/>
              </a:rPr>
              <a:t>Did You know?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 We lose approximately 6,000 veterans to suicide annually (</a:t>
            </a:r>
            <a:r>
              <a:rPr lang="en-US" dirty="0" err="1" smtClean="0">
                <a:latin typeface="Times New Roman" panose="02020603050405020304" pitchFamily="18" charset="0"/>
                <a:cs typeface="Times New Roman" panose="02020603050405020304" pitchFamily="18" charset="0"/>
              </a:rPr>
              <a:t>Ramchand</a:t>
            </a:r>
            <a:r>
              <a:rPr lang="en-US" dirty="0" smtClean="0">
                <a:latin typeface="Times New Roman" panose="02020603050405020304" pitchFamily="18" charset="0"/>
                <a:cs typeface="Times New Roman" panose="02020603050405020304" pitchFamily="18" charset="0"/>
              </a:rPr>
              <a:t>, 2022).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Veterans have a 57% higher risk of committing suicide, 1.5× higher than the national average. </a:t>
            </a:r>
          </a:p>
          <a:p>
            <a:r>
              <a:rPr lang="en-US" dirty="0" smtClean="0">
                <a:latin typeface="Times New Roman" panose="02020603050405020304" pitchFamily="18" charset="0"/>
                <a:cs typeface="Times New Roman" panose="02020603050405020304" pitchFamily="18" charset="0"/>
              </a:rPr>
              <a:t>Behind each statistic, there is a life lost, a family shattered and a community left in grief. </a:t>
            </a:r>
          </a:p>
          <a:p>
            <a:r>
              <a:rPr lang="en-US" dirty="0" smtClean="0">
                <a:latin typeface="Times New Roman" panose="02020603050405020304" pitchFamily="18" charset="0"/>
                <a:cs typeface="Times New Roman" panose="02020603050405020304" pitchFamily="18" charset="0"/>
              </a:rPr>
              <a:t>Its time to unite and make a difference in the lives of veterans.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895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3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Understanding Our Veterans </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Although veterans have served our country with honor, they often carry unseen burdens. </a:t>
            </a:r>
          </a:p>
          <a:p>
            <a:r>
              <a:rPr lang="en-US" dirty="0" smtClean="0">
                <a:latin typeface="Times New Roman" panose="02020603050405020304" pitchFamily="18" charset="0"/>
                <a:cs typeface="Times New Roman" panose="02020603050405020304" pitchFamily="18" charset="0"/>
              </a:rPr>
              <a:t>Risk Factors to Veteran suicide include (</a:t>
            </a:r>
            <a:r>
              <a:rPr lang="en-US" dirty="0" err="1" smtClean="0">
                <a:latin typeface="Times New Roman" panose="02020603050405020304" pitchFamily="18" charset="0"/>
                <a:cs typeface="Times New Roman" panose="02020603050405020304" pitchFamily="18" charset="0"/>
              </a:rPr>
              <a:t>Caroll</a:t>
            </a:r>
            <a:r>
              <a:rPr lang="en-US" dirty="0" smtClean="0">
                <a:latin typeface="Times New Roman" panose="02020603050405020304" pitchFamily="18" charset="0"/>
                <a:cs typeface="Times New Roman" panose="02020603050405020304" pitchFamily="18" charset="0"/>
              </a:rPr>
              <a:t> et al., 2020):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Post-traumatic stress disorder and combat-related trauma.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Challenges transitioning from Military to civilian life.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Substance abuse and mental health disorders. </a:t>
            </a:r>
          </a:p>
          <a:p>
            <a:r>
              <a:rPr lang="en-US" dirty="0" smtClean="0">
                <a:latin typeface="Times New Roman" panose="02020603050405020304" pitchFamily="18" charset="0"/>
                <a:cs typeface="Times New Roman" panose="02020603050405020304" pitchFamily="18" charset="0"/>
              </a:rPr>
              <a:t>Protective Factors that can support veterans’ mental health include (</a:t>
            </a:r>
            <a:r>
              <a:rPr lang="en-US" dirty="0" err="1" smtClean="0">
                <a:latin typeface="Times New Roman" panose="02020603050405020304" pitchFamily="18" charset="0"/>
                <a:cs typeface="Times New Roman" panose="02020603050405020304" pitchFamily="18" charset="0"/>
              </a:rPr>
              <a:t>Ramchand</a:t>
            </a:r>
            <a:r>
              <a:rPr lang="en-US" dirty="0" smtClean="0">
                <a:latin typeface="Times New Roman" panose="02020603050405020304" pitchFamily="18" charset="0"/>
                <a:cs typeface="Times New Roman" panose="02020603050405020304" pitchFamily="18" charset="0"/>
              </a:rPr>
              <a:t>, 2022):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Providing a strong social support through family, friends and fellow veterans.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Providing access to mental healthcare services for veterans.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Providing meaning employment.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8308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1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Raising Awareness and Breaking Silence </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Objective 1: The first objective is to raise awareness about the signs of suicide and encourage veterans to open up on matters relating to mental health. </a:t>
            </a:r>
          </a:p>
          <a:p>
            <a:r>
              <a:rPr lang="en-US" dirty="0" smtClean="0">
                <a:latin typeface="Times New Roman" panose="02020603050405020304" pitchFamily="18" charset="0"/>
                <a:cs typeface="Times New Roman" panose="02020603050405020304" pitchFamily="18" charset="0"/>
              </a:rPr>
              <a:t>Relevance of Awareness (</a:t>
            </a:r>
            <a:r>
              <a:rPr lang="en-US" dirty="0" err="1" smtClean="0">
                <a:latin typeface="Times New Roman" panose="02020603050405020304" pitchFamily="18" charset="0"/>
                <a:cs typeface="Times New Roman" panose="02020603050405020304" pitchFamily="18" charset="0"/>
              </a:rPr>
              <a:t>Carioll</a:t>
            </a:r>
            <a:r>
              <a:rPr lang="en-US" dirty="0" smtClean="0">
                <a:latin typeface="Times New Roman" panose="02020603050405020304" pitchFamily="18" charset="0"/>
                <a:cs typeface="Times New Roman" panose="02020603050405020304" pitchFamily="18" charset="0"/>
              </a:rPr>
              <a:t> et al.,</a:t>
            </a:r>
            <a:r>
              <a:rPr lang="en-US" dirty="0" smtClean="0">
                <a:latin typeface="Times New Roman" panose="02020603050405020304" pitchFamily="18" charset="0"/>
                <a:cs typeface="Times New Roman" panose="02020603050405020304" pitchFamily="18" charset="0"/>
              </a:rPr>
              <a:t>2020; Wasserman et al., 2020): </a:t>
            </a:r>
            <a:endParaRPr lang="en-US"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To help the general public identify early warning signs and provide timely support for veterans.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To create a safe space for veterans to discuss their mental health issues openly. </a:t>
            </a:r>
          </a:p>
          <a:p>
            <a:r>
              <a:rPr lang="en-US" dirty="0" smtClean="0">
                <a:latin typeface="Times New Roman" panose="02020603050405020304" pitchFamily="18" charset="0"/>
                <a:cs typeface="Times New Roman" panose="02020603050405020304" pitchFamily="18" charset="0"/>
              </a:rPr>
              <a:t>Key messages: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Learn the signs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Speak up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Educate others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5849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1000"/>
            <a:lum/>
          </a:blip>
          <a:srcRect/>
          <a:stretch>
            <a:fillRect t="-12000" b="-1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Reducing Stigma and Building Support </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t>Objective 2: To reduce the stigma surrounding mental health and foster a supportive environment for veterans. </a:t>
            </a:r>
          </a:p>
          <a:p>
            <a:r>
              <a:rPr lang="en-US" dirty="0" smtClean="0"/>
              <a:t>The power of support (</a:t>
            </a:r>
            <a:r>
              <a:rPr lang="en-US" dirty="0" err="1" smtClean="0"/>
              <a:t>Beehler</a:t>
            </a:r>
            <a:r>
              <a:rPr lang="en-US" dirty="0" smtClean="0"/>
              <a:t> et al., 2021): </a:t>
            </a:r>
          </a:p>
          <a:p>
            <a:pPr>
              <a:buFont typeface="Wingdings" panose="05000000000000000000" pitchFamily="2" charset="2"/>
              <a:buChar char="ü"/>
            </a:pPr>
            <a:r>
              <a:rPr lang="en-US" dirty="0" smtClean="0"/>
              <a:t>Support networks provide a sense of belonging to veterans promoting their mental wellbeing. </a:t>
            </a:r>
          </a:p>
          <a:p>
            <a:pPr>
              <a:buFont typeface="Wingdings" panose="05000000000000000000" pitchFamily="2" charset="2"/>
              <a:buChar char="ü"/>
            </a:pPr>
            <a:r>
              <a:rPr lang="en-US" dirty="0" smtClean="0"/>
              <a:t>Shows our veterans that seeking help is a sign of strength, not weakness. </a:t>
            </a:r>
          </a:p>
          <a:p>
            <a:r>
              <a:rPr lang="en-US" dirty="0" smtClean="0"/>
              <a:t>Ways of Challenging stigma: </a:t>
            </a:r>
          </a:p>
          <a:p>
            <a:pPr>
              <a:buFont typeface="Wingdings" panose="05000000000000000000" pitchFamily="2" charset="2"/>
              <a:buChar char="ü"/>
            </a:pPr>
            <a:r>
              <a:rPr lang="en-US" dirty="0" smtClean="0"/>
              <a:t>Share stories of veterans who have overcome health challenges to inspire others in similar situations. </a:t>
            </a:r>
          </a:p>
          <a:p>
            <a:pPr>
              <a:buFont typeface="Wingdings" panose="05000000000000000000" pitchFamily="2" charset="2"/>
              <a:buChar char="ü"/>
            </a:pPr>
            <a:r>
              <a:rPr lang="en-US" dirty="0" smtClean="0"/>
              <a:t>Challenges the stereotypes and misconceptions surrounding mental health among veterans. </a:t>
            </a:r>
          </a:p>
          <a:p>
            <a:pPr>
              <a:buFont typeface="Wingdings" panose="05000000000000000000" pitchFamily="2" charset="2"/>
              <a:buChar char="ü"/>
            </a:pPr>
            <a:r>
              <a:rPr lang="en-US" dirty="0" smtClean="0"/>
              <a:t>Encourage compassion and understanding towards veterans. </a:t>
            </a:r>
            <a:endParaRPr lang="en-GB" dirty="0"/>
          </a:p>
        </p:txBody>
      </p:sp>
    </p:spTree>
    <p:extLst>
      <p:ext uri="{BB962C8B-B14F-4D97-AF65-F5344CB8AC3E}">
        <p14:creationId xmlns:p14="http://schemas.microsoft.com/office/powerpoint/2010/main" val="6166491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4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Connecting Veterans to Resources </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Objective 3: Provide resource and interventions that can make a difference in the lives of veterans facing mental health challenges. </a:t>
            </a:r>
          </a:p>
          <a:p>
            <a:r>
              <a:rPr lang="en-US" dirty="0" smtClean="0">
                <a:latin typeface="Times New Roman" panose="02020603050405020304" pitchFamily="18" charset="0"/>
                <a:cs typeface="Times New Roman" panose="02020603050405020304" pitchFamily="18" charset="0"/>
              </a:rPr>
              <a:t>Available Resources: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Connect veterans to mental health services, support organizations and hotlines dedicated to their welfare.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Promote awareness of veteran-specific programs such as veteran support groups (Na et al., 2022).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Promote access to evidence based treatment for conditions like PTSD, anxiety and depression.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574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7000"/>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Conclusion: “Together, We Can Make a difference </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Suicide prevention among veterans is an issue that requires our input and action. </a:t>
            </a:r>
          </a:p>
          <a:p>
            <a:r>
              <a:rPr lang="en-US" dirty="0" smtClean="0">
                <a:latin typeface="Times New Roman" panose="02020603050405020304" pitchFamily="18" charset="0"/>
                <a:cs typeface="Times New Roman" panose="02020603050405020304" pitchFamily="18" charset="0"/>
              </a:rPr>
              <a:t>We can make a positive impact and save the lives of veterans through raising awareness, reducing stigma and taking collective action towards the prevention of suicide. </a:t>
            </a:r>
          </a:p>
          <a:p>
            <a:r>
              <a:rPr lang="en-US" dirty="0" smtClean="0">
                <a:latin typeface="Times New Roman" panose="02020603050405020304" pitchFamily="18" charset="0"/>
                <a:cs typeface="Times New Roman" panose="02020603050405020304" pitchFamily="18" charset="0"/>
              </a:rPr>
              <a:t>Call to Action: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Join the fight against veteran suicide.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Give a listening ear, provide support. </a:t>
            </a:r>
          </a:p>
          <a:p>
            <a:pPr>
              <a:buFont typeface="Wingdings" panose="05000000000000000000" pitchFamily="2" charset="2"/>
              <a:buChar char="ü"/>
            </a:pPr>
            <a:r>
              <a:rPr lang="en-US" dirty="0" smtClean="0">
                <a:latin typeface="Times New Roman" panose="02020603050405020304" pitchFamily="18" charset="0"/>
                <a:cs typeface="Times New Roman" panose="02020603050405020304" pitchFamily="18" charset="0"/>
              </a:rPr>
              <a:t>United we can make a difference to ensure that no veteran feels alone in their struggle.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1033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References </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9857316" cy="3880773"/>
          </a:xfrm>
        </p:spPr>
        <p:txBody>
          <a:bodyPr>
            <a:normAutofit fontScale="92500" lnSpcReduction="20000"/>
          </a:bodyPr>
          <a:lstStyle/>
          <a:p>
            <a:r>
              <a:rPr lang="en-GB" dirty="0" err="1"/>
              <a:t>Ammerman</a:t>
            </a:r>
            <a:r>
              <a:rPr lang="en-GB" dirty="0"/>
              <a:t>, B. A., </a:t>
            </a:r>
            <a:r>
              <a:rPr lang="en-GB" dirty="0" err="1"/>
              <a:t>Piccirillo</a:t>
            </a:r>
            <a:r>
              <a:rPr lang="en-GB" dirty="0"/>
              <a:t>, M. L., O’Loughlin, C. M., Carter, S. P., </a:t>
            </a:r>
            <a:r>
              <a:rPr lang="en-GB" dirty="0" err="1"/>
              <a:t>Matarazzo</a:t>
            </a:r>
            <a:r>
              <a:rPr lang="en-GB" dirty="0"/>
              <a:t>, B., &amp; May, A. M. (2022). The role of suicide stigma in self-disclosure among civilian and veteran populations. </a:t>
            </a:r>
            <a:r>
              <a:rPr lang="en-GB" i="1" dirty="0"/>
              <a:t>Psychiatry Research</a:t>
            </a:r>
            <a:r>
              <a:rPr lang="en-GB" dirty="0"/>
              <a:t>, </a:t>
            </a:r>
            <a:r>
              <a:rPr lang="en-GB" i="1" dirty="0"/>
              <a:t>309</a:t>
            </a:r>
            <a:r>
              <a:rPr lang="en-GB" dirty="0"/>
              <a:t>, 114408. https://</a:t>
            </a:r>
            <a:r>
              <a:rPr lang="en-GB" dirty="0" smtClean="0"/>
              <a:t>doi.org/10.1016/j.psychres.2022.114408</a:t>
            </a:r>
            <a:endParaRPr lang="en-GB" dirty="0" smtClean="0">
              <a:latin typeface="Times New Roman" panose="02020603050405020304" pitchFamily="18" charset="0"/>
              <a:cs typeface="Times New Roman" panose="02020603050405020304" pitchFamily="18" charset="0"/>
            </a:endParaRPr>
          </a:p>
          <a:p>
            <a:r>
              <a:rPr lang="en-GB" dirty="0" err="1" smtClean="0">
                <a:latin typeface="Times New Roman" panose="02020603050405020304" pitchFamily="18" charset="0"/>
                <a:cs typeface="Times New Roman" panose="02020603050405020304" pitchFamily="18" charset="0"/>
              </a:rPr>
              <a:t>Beehler</a:t>
            </a:r>
            <a:r>
              <a:rPr lang="en-GB" dirty="0">
                <a:latin typeface="Times New Roman" panose="02020603050405020304" pitchFamily="18" charset="0"/>
                <a:cs typeface="Times New Roman" panose="02020603050405020304" pitchFamily="18" charset="0"/>
              </a:rPr>
              <a:t>, S., </a:t>
            </a:r>
            <a:r>
              <a:rPr lang="en-GB" dirty="0" err="1">
                <a:latin typeface="Times New Roman" panose="02020603050405020304" pitchFamily="18" charset="0"/>
                <a:cs typeface="Times New Roman" panose="02020603050405020304" pitchFamily="18" charset="0"/>
              </a:rPr>
              <a:t>LoFaro</a:t>
            </a:r>
            <a:r>
              <a:rPr lang="en-GB" dirty="0">
                <a:latin typeface="Times New Roman" panose="02020603050405020304" pitchFamily="18" charset="0"/>
                <a:cs typeface="Times New Roman" panose="02020603050405020304" pitchFamily="18" charset="0"/>
              </a:rPr>
              <a:t>, C., </a:t>
            </a:r>
            <a:r>
              <a:rPr lang="en-GB" dirty="0" err="1">
                <a:latin typeface="Times New Roman" panose="02020603050405020304" pitchFamily="18" charset="0"/>
                <a:cs typeface="Times New Roman" panose="02020603050405020304" pitchFamily="18" charset="0"/>
              </a:rPr>
              <a:t>Kreisel</a:t>
            </a:r>
            <a:r>
              <a:rPr lang="en-GB" dirty="0">
                <a:latin typeface="Times New Roman" panose="02020603050405020304" pitchFamily="18" charset="0"/>
                <a:cs typeface="Times New Roman" panose="02020603050405020304" pitchFamily="18" charset="0"/>
              </a:rPr>
              <a:t>, C., Dorsey Holliman, B., &amp; </a:t>
            </a:r>
            <a:r>
              <a:rPr lang="en-GB" dirty="0" err="1">
                <a:latin typeface="Times New Roman" panose="02020603050405020304" pitchFamily="18" charset="0"/>
                <a:cs typeface="Times New Roman" panose="02020603050405020304" pitchFamily="18" charset="0"/>
              </a:rPr>
              <a:t>Mohatt</a:t>
            </a:r>
            <a:r>
              <a:rPr lang="en-GB" dirty="0">
                <a:latin typeface="Times New Roman" panose="02020603050405020304" pitchFamily="18" charset="0"/>
                <a:cs typeface="Times New Roman" panose="02020603050405020304" pitchFamily="18" charset="0"/>
              </a:rPr>
              <a:t>, N. V. (2021). Veteran peer suicide prevention: A community‐based peer prevention model. </a:t>
            </a:r>
            <a:r>
              <a:rPr lang="en-GB" i="1" dirty="0">
                <a:latin typeface="Times New Roman" panose="02020603050405020304" pitchFamily="18" charset="0"/>
                <a:cs typeface="Times New Roman" panose="02020603050405020304" pitchFamily="18" charset="0"/>
              </a:rPr>
              <a:t>Suicide and Life-Threatening </a:t>
            </a:r>
            <a:r>
              <a:rPr lang="en-GB" i="1" dirty="0" err="1">
                <a:latin typeface="Times New Roman" panose="02020603050405020304" pitchFamily="18" charset="0"/>
                <a:cs typeface="Times New Roman" panose="02020603050405020304" pitchFamily="18" charset="0"/>
              </a:rPr>
              <a:t>Behavior</a:t>
            </a:r>
            <a:r>
              <a:rPr lang="en-GB" dirty="0">
                <a:latin typeface="Times New Roman" panose="02020603050405020304" pitchFamily="18" charset="0"/>
                <a:cs typeface="Times New Roman" panose="02020603050405020304" pitchFamily="18" charset="0"/>
              </a:rPr>
              <a:t>, </a:t>
            </a:r>
            <a:r>
              <a:rPr lang="en-GB" i="1" dirty="0">
                <a:latin typeface="Times New Roman" panose="02020603050405020304" pitchFamily="18" charset="0"/>
                <a:cs typeface="Times New Roman" panose="02020603050405020304" pitchFamily="18" charset="0"/>
              </a:rPr>
              <a:t>51</a:t>
            </a:r>
            <a:r>
              <a:rPr lang="en-GB" dirty="0">
                <a:latin typeface="Times New Roman" panose="02020603050405020304" pitchFamily="18" charset="0"/>
                <a:cs typeface="Times New Roman" panose="02020603050405020304" pitchFamily="18" charset="0"/>
              </a:rPr>
              <a:t>(2), 358–367. https://doi.org/10.1111/sltb.12712</a:t>
            </a:r>
          </a:p>
          <a:p>
            <a:r>
              <a:rPr lang="en-GB" dirty="0">
                <a:latin typeface="Times New Roman" panose="02020603050405020304" pitchFamily="18" charset="0"/>
                <a:cs typeface="Times New Roman" panose="02020603050405020304" pitchFamily="18" charset="0"/>
              </a:rPr>
              <a:t>Carroll, D., Kearney, L. K., &amp; Miller, M. A. (2020). Addressing Suicide in the Veteran Population: Engaging a Public Health Approach. </a:t>
            </a:r>
            <a:r>
              <a:rPr lang="en-GB" i="1" dirty="0">
                <a:latin typeface="Times New Roman" panose="02020603050405020304" pitchFamily="18" charset="0"/>
                <a:cs typeface="Times New Roman" panose="02020603050405020304" pitchFamily="18" charset="0"/>
              </a:rPr>
              <a:t>Frontiers in Psychiatry</a:t>
            </a:r>
            <a:r>
              <a:rPr lang="en-GB" dirty="0">
                <a:latin typeface="Times New Roman" panose="02020603050405020304" pitchFamily="18" charset="0"/>
                <a:cs typeface="Times New Roman" panose="02020603050405020304" pitchFamily="18" charset="0"/>
              </a:rPr>
              <a:t>, </a:t>
            </a:r>
            <a:r>
              <a:rPr lang="en-GB" i="1" dirty="0">
                <a:latin typeface="Times New Roman" panose="02020603050405020304" pitchFamily="18" charset="0"/>
                <a:cs typeface="Times New Roman" panose="02020603050405020304" pitchFamily="18" charset="0"/>
              </a:rPr>
              <a:t>11</a:t>
            </a:r>
            <a:r>
              <a:rPr lang="en-GB" dirty="0">
                <a:latin typeface="Times New Roman" panose="02020603050405020304" pitchFamily="18" charset="0"/>
                <a:cs typeface="Times New Roman" panose="02020603050405020304" pitchFamily="18" charset="0"/>
              </a:rPr>
              <a:t>. https://doi.org/10.3389/fpsyt.2020.569069</a:t>
            </a:r>
          </a:p>
          <a:p>
            <a:r>
              <a:rPr lang="en-GB" dirty="0">
                <a:latin typeface="Times New Roman" panose="02020603050405020304" pitchFamily="18" charset="0"/>
                <a:cs typeface="Times New Roman" panose="02020603050405020304" pitchFamily="18" charset="0"/>
              </a:rPr>
              <a:t>Na, P. J., Tsai, J., Southwick, S. M., &amp; </a:t>
            </a:r>
            <a:r>
              <a:rPr lang="en-GB" dirty="0" err="1">
                <a:latin typeface="Times New Roman" panose="02020603050405020304" pitchFamily="18" charset="0"/>
                <a:cs typeface="Times New Roman" panose="02020603050405020304" pitchFamily="18" charset="0"/>
              </a:rPr>
              <a:t>Pietrzak</a:t>
            </a:r>
            <a:r>
              <a:rPr lang="en-GB" dirty="0">
                <a:latin typeface="Times New Roman" panose="02020603050405020304" pitchFamily="18" charset="0"/>
                <a:cs typeface="Times New Roman" panose="02020603050405020304" pitchFamily="18" charset="0"/>
              </a:rPr>
              <a:t>, R. H. (2022). Provision of social support and mental health in U.S. military veterans. </a:t>
            </a:r>
            <a:r>
              <a:rPr lang="en-GB" i="1" dirty="0" err="1">
                <a:latin typeface="Times New Roman" panose="02020603050405020304" pitchFamily="18" charset="0"/>
                <a:cs typeface="Times New Roman" panose="02020603050405020304" pitchFamily="18" charset="0"/>
              </a:rPr>
              <a:t>Npj</a:t>
            </a:r>
            <a:r>
              <a:rPr lang="en-GB" i="1" dirty="0">
                <a:latin typeface="Times New Roman" panose="02020603050405020304" pitchFamily="18" charset="0"/>
                <a:cs typeface="Times New Roman" panose="02020603050405020304" pitchFamily="18" charset="0"/>
              </a:rPr>
              <a:t> Mental Health Research</a:t>
            </a:r>
            <a:r>
              <a:rPr lang="en-GB" dirty="0">
                <a:latin typeface="Times New Roman" panose="02020603050405020304" pitchFamily="18" charset="0"/>
                <a:cs typeface="Times New Roman" panose="02020603050405020304" pitchFamily="18" charset="0"/>
              </a:rPr>
              <a:t>, </a:t>
            </a:r>
            <a:r>
              <a:rPr lang="en-GB" i="1"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(1). https://doi.org/10.1038/s44184-022-00004-9</a:t>
            </a:r>
          </a:p>
          <a:p>
            <a:r>
              <a:rPr lang="en-GB" dirty="0" err="1">
                <a:latin typeface="Times New Roman" panose="02020603050405020304" pitchFamily="18" charset="0"/>
                <a:cs typeface="Times New Roman" panose="02020603050405020304" pitchFamily="18" charset="0"/>
              </a:rPr>
              <a:t>Ramchand</a:t>
            </a:r>
            <a:r>
              <a:rPr lang="en-GB" dirty="0">
                <a:latin typeface="Times New Roman" panose="02020603050405020304" pitchFamily="18" charset="0"/>
                <a:cs typeface="Times New Roman" panose="02020603050405020304" pitchFamily="18" charset="0"/>
              </a:rPr>
              <a:t>, R. (2022). Suicide Among Veterans: Veterans’ Issues in Focus. </a:t>
            </a:r>
            <a:r>
              <a:rPr lang="en-GB" i="1" dirty="0">
                <a:latin typeface="Times New Roman" panose="02020603050405020304" pitchFamily="18" charset="0"/>
                <a:cs typeface="Times New Roman" panose="02020603050405020304" pitchFamily="18" charset="0"/>
              </a:rPr>
              <a:t>Rand Health Quarterly</a:t>
            </a:r>
            <a:r>
              <a:rPr lang="en-GB" dirty="0">
                <a:latin typeface="Times New Roman" panose="02020603050405020304" pitchFamily="18" charset="0"/>
                <a:cs typeface="Times New Roman" panose="02020603050405020304" pitchFamily="18" charset="0"/>
              </a:rPr>
              <a:t>, </a:t>
            </a:r>
            <a:r>
              <a:rPr lang="en-GB" i="1" dirty="0">
                <a:latin typeface="Times New Roman" panose="02020603050405020304" pitchFamily="18" charset="0"/>
                <a:cs typeface="Times New Roman" panose="02020603050405020304" pitchFamily="18" charset="0"/>
              </a:rPr>
              <a:t>9</a:t>
            </a:r>
            <a:r>
              <a:rPr lang="en-GB" dirty="0">
                <a:latin typeface="Times New Roman" panose="02020603050405020304" pitchFamily="18" charset="0"/>
                <a:cs typeface="Times New Roman" panose="02020603050405020304" pitchFamily="18" charset="0"/>
              </a:rPr>
              <a:t>(3), 21. </a:t>
            </a:r>
            <a:r>
              <a:rPr lang="en-GB" dirty="0">
                <a:latin typeface="Times New Roman" panose="02020603050405020304" pitchFamily="18" charset="0"/>
                <a:cs typeface="Times New Roman" panose="02020603050405020304" pitchFamily="18" charset="0"/>
                <a:hlinkClick r:id="rId2"/>
              </a:rPr>
              <a:t>https://www.ncbi.nlm.nih.gov/pmc/articles/PMC9242579</a:t>
            </a:r>
            <a:r>
              <a:rPr lang="en-GB" dirty="0" smtClean="0">
                <a:latin typeface="Times New Roman" panose="02020603050405020304" pitchFamily="18" charset="0"/>
                <a:cs typeface="Times New Roman" panose="02020603050405020304" pitchFamily="18" charset="0"/>
                <a:hlinkClick r:id="rId2"/>
              </a:rPr>
              <a:t>/</a:t>
            </a:r>
            <a:endParaRPr lang="en-GB" dirty="0" smtClean="0">
              <a:latin typeface="Times New Roman" panose="02020603050405020304" pitchFamily="18" charset="0"/>
              <a:cs typeface="Times New Roman" panose="02020603050405020304" pitchFamily="18" charset="0"/>
            </a:endParaRPr>
          </a:p>
          <a:p>
            <a:r>
              <a:rPr lang="en-GB" dirty="0"/>
              <a:t>Wasserman, D., </a:t>
            </a:r>
            <a:r>
              <a:rPr lang="en-GB" dirty="0" err="1"/>
              <a:t>Iosue</a:t>
            </a:r>
            <a:r>
              <a:rPr lang="en-GB" dirty="0"/>
              <a:t>, M., </a:t>
            </a:r>
            <a:r>
              <a:rPr lang="en-GB" dirty="0" err="1"/>
              <a:t>Wuestefeld</a:t>
            </a:r>
            <a:r>
              <a:rPr lang="en-GB" dirty="0"/>
              <a:t>, A., &amp; Carli, V. (2020). Adaptation of evidence‐based suicide prevention strategies during and after the COVID‐19 pandemic. </a:t>
            </a:r>
            <a:r>
              <a:rPr lang="en-GB" i="1" dirty="0"/>
              <a:t>World Psychiatry</a:t>
            </a:r>
            <a:r>
              <a:rPr lang="en-GB" dirty="0"/>
              <a:t>, </a:t>
            </a:r>
            <a:r>
              <a:rPr lang="en-GB" i="1" dirty="0"/>
              <a:t>19</a:t>
            </a:r>
            <a:r>
              <a:rPr lang="en-GB" dirty="0"/>
              <a:t>(3), 294–306. https://</a:t>
            </a:r>
            <a:r>
              <a:rPr lang="en-GB" dirty="0" smtClean="0"/>
              <a:t>doi.org/10.1002/wps.20801</a:t>
            </a:r>
            <a:endParaRPr lang="en-GB" dirty="0"/>
          </a:p>
        </p:txBody>
      </p:sp>
    </p:spTree>
    <p:extLst>
      <p:ext uri="{BB962C8B-B14F-4D97-AF65-F5344CB8AC3E}">
        <p14:creationId xmlns:p14="http://schemas.microsoft.com/office/powerpoint/2010/main" val="3830140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259</TotalTime>
  <Words>1604</Words>
  <Application>Microsoft Office PowerPoint</Application>
  <PresentationFormat>Widescreen</PresentationFormat>
  <Paragraphs>86</Paragraphs>
  <Slides>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Times New Roman</vt:lpstr>
      <vt:lpstr>Trebuchet MS</vt:lpstr>
      <vt:lpstr>Wingdings</vt:lpstr>
      <vt:lpstr>Wingdings 3</vt:lpstr>
      <vt:lpstr>Facet</vt:lpstr>
      <vt:lpstr>PowerPoint Presentation</vt:lpstr>
      <vt:lpstr>Addressing The Crisis of Veteran Suicides </vt:lpstr>
      <vt:lpstr>Understanding Our Veterans </vt:lpstr>
      <vt:lpstr>Raising Awareness and Breaking Silence </vt:lpstr>
      <vt:lpstr>Reducing Stigma and Building Support </vt:lpstr>
      <vt:lpstr>Connecting Veterans to Resources </vt:lpstr>
      <vt:lpstr>Conclusion: “Together, We Can Make a difference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dc:creator>
  <cp:lastModifiedBy>john</cp:lastModifiedBy>
  <cp:revision>144</cp:revision>
  <dcterms:created xsi:type="dcterms:W3CDTF">2023-06-15T17:01:22Z</dcterms:created>
  <dcterms:modified xsi:type="dcterms:W3CDTF">2023-06-20T19:24:08Z</dcterms:modified>
</cp:coreProperties>
</file>