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353"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CB6A5-ADF3-4314-8A4A-7519EBB1025F}" type="datetimeFigureOut">
              <a:rPr lang="en-US" smtClean="0"/>
              <a:t>3/11/2023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6C21DF-9CE6-41B9-B15C-C2F989090642}" type="slidenum">
              <a:rPr lang="en-US" smtClean="0"/>
              <a:t>‹#›</a:t>
            </a:fld>
            <a:endParaRPr lang="en-US"/>
          </a:p>
        </p:txBody>
      </p:sp>
    </p:spTree>
    <p:extLst>
      <p:ext uri="{BB962C8B-B14F-4D97-AF65-F5344CB8AC3E}">
        <p14:creationId xmlns:p14="http://schemas.microsoft.com/office/powerpoint/2010/main" val="1658898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Hello everyone; my name is Martin </a:t>
            </a:r>
            <a:r>
              <a:rPr lang="en-US" sz="1200" kern="1200" dirty="0" err="1">
                <a:solidFill>
                  <a:schemeClr val="tx1"/>
                </a:solidFill>
                <a:effectLst/>
                <a:latin typeface="+mn-lt"/>
                <a:ea typeface="+mn-ea"/>
                <a:cs typeface="+mn-cs"/>
              </a:rPr>
              <a:t>Mutessasira</a:t>
            </a:r>
            <a:r>
              <a:rPr lang="en-US" sz="1200" kern="1200" dirty="0">
                <a:solidFill>
                  <a:schemeClr val="tx1"/>
                </a:solidFill>
                <a:effectLst/>
                <a:latin typeface="+mn-lt"/>
                <a:ea typeface="+mn-ea"/>
                <a:cs typeface="+mn-cs"/>
              </a:rPr>
              <a:t>, and a nurse practitioner. In today’s lesson, we shall explore the topic of:</a:t>
            </a:r>
          </a:p>
          <a:p>
            <a:pPr lvl="0"/>
            <a:r>
              <a:rPr lang="en-US" sz="1200" kern="1200" dirty="0">
                <a:solidFill>
                  <a:schemeClr val="tx1"/>
                </a:solidFill>
                <a:effectLst/>
                <a:latin typeface="+mn-lt"/>
                <a:ea typeface="+mn-ea"/>
                <a:cs typeface="+mn-cs"/>
              </a:rPr>
              <a:t> Thought records, why it is essential to track thoughts, how the information collected helps the client, definition of situations, emotions, thoughts, behaviors, challenging thoughts, examining evidence and altering thoughts. </a:t>
            </a:r>
          </a:p>
          <a:p>
            <a:pPr lvl="0"/>
            <a:r>
              <a:rPr lang="en-US" sz="1200" kern="1200" dirty="0">
                <a:solidFill>
                  <a:schemeClr val="tx1"/>
                </a:solidFill>
                <a:effectLst/>
                <a:latin typeface="+mn-lt"/>
                <a:ea typeface="+mn-ea"/>
                <a:cs typeface="+mn-cs"/>
              </a:rPr>
              <a:t>In this lesson, we shall also explore the expectations for the provider for completion by the next session and what the next would be like when reviewing the thought record with the client. </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2</a:t>
            </a:fld>
            <a:endParaRPr lang="en-US"/>
          </a:p>
        </p:txBody>
      </p:sp>
    </p:spTree>
    <p:extLst>
      <p:ext uri="{BB962C8B-B14F-4D97-AF65-F5344CB8AC3E}">
        <p14:creationId xmlns:p14="http://schemas.microsoft.com/office/powerpoint/2010/main" val="3860950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	The cognitive model assumes that cognitions are responsible for emotions. The model notes that although the cognitions are automatic, habitual and believable, they are prone to bias. Thoughts records are tools cognitive behavioral therapists use to help their patients capture, evaluate, and restructure their negative and automatic thoughts (Therapist Aid, 2017). Recording and evaluating the thoughts allows the patients to test the accuracy of their thinking.</a:t>
            </a:r>
          </a:p>
          <a:p>
            <a:pPr lvl="0"/>
            <a:r>
              <a:rPr lang="en-US" sz="1200" kern="1200" dirty="0">
                <a:solidFill>
                  <a:schemeClr val="tx1"/>
                </a:solidFill>
                <a:effectLst/>
                <a:latin typeface="+mn-lt"/>
                <a:ea typeface="+mn-ea"/>
                <a:cs typeface="+mn-cs"/>
              </a:rPr>
              <a:t>It also helps the clients feel better by identifying and correcting inaccuracies and biases in their thinking (Therapist Aid, 2017). It is significant to track thoughts, as it facilitates identifying and correcting inappropriate patterns, thereby promoting more balanced thinking. </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3</a:t>
            </a:fld>
            <a:endParaRPr lang="en-US"/>
          </a:p>
        </p:txBody>
      </p:sp>
    </p:spTree>
    <p:extLst>
      <p:ext uri="{BB962C8B-B14F-4D97-AF65-F5344CB8AC3E}">
        <p14:creationId xmlns:p14="http://schemas.microsoft.com/office/powerpoint/2010/main" val="43654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	The nurse psychotherapist uses the information in a thought record to identify negative automatic thoughts, notice associations between events and cognitions, and help patients understand the links between thoughts, emotions, and body sensations (Therapist Aid, 2017). By analyzing the information on the thought record, the nurse psychotherapist collaborates with the client in changing how they view experiences, think, and react to different experiences. The nurse psychotherapist evaluates the client’s automatic thoughts during distress and works with them towards belief change as they work towards being their therapists (Therapist Aid, 2017). As such, the thought records are essential for promoting collaboration between the nurse psychotherapist and the patient, enabling the client to learn how to balance their thoughts when stressed out or during a typical bad day. </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4</a:t>
            </a:fld>
            <a:endParaRPr lang="en-US"/>
          </a:p>
        </p:txBody>
      </p:sp>
    </p:spTree>
    <p:extLst>
      <p:ext uri="{BB962C8B-B14F-4D97-AF65-F5344CB8AC3E}">
        <p14:creationId xmlns:p14="http://schemas.microsoft.com/office/powerpoint/2010/main" val="778151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When recording thoughts, the following are the steps one should follow:</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Begin by noting down some information about the situation or context in that you noticed this change in emotion by;</a:t>
            </a:r>
            <a:endParaRPr lang="en-US" sz="11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noting the date and time,</a:t>
            </a:r>
            <a:endParaRPr lang="en-US" sz="11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recording where you were and the individuals you were with,</a:t>
            </a:r>
            <a:endParaRPr lang="en-US" sz="11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summarize what was happening just before you noticed a change in how you felt.</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Describe the emotions and body sensations.</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Record the thoughts and images present at the time, especially the ones that came just before the change in how you felt.</a:t>
            </a:r>
            <a:endParaRPr lang="en-US" sz="11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best time for completing a thought record is shortly after noticing a change in your feelings. </a:t>
            </a:r>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5</a:t>
            </a:fld>
            <a:endParaRPr lang="en-US"/>
          </a:p>
        </p:txBody>
      </p:sp>
    </p:spTree>
    <p:extLst>
      <p:ext uri="{BB962C8B-B14F-4D97-AF65-F5344CB8AC3E}">
        <p14:creationId xmlns:p14="http://schemas.microsoft.com/office/powerpoint/2010/main" val="1543775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Behaviors</a:t>
            </a:r>
            <a:r>
              <a:rPr lang="en-US" dirty="0"/>
              <a:t> involve what an individual does in response to the situation.</a:t>
            </a:r>
          </a:p>
          <a:p>
            <a:pPr lvl="0"/>
            <a:r>
              <a:rPr lang="en-US" b="1" dirty="0"/>
              <a:t>Situations</a:t>
            </a:r>
            <a:r>
              <a:rPr lang="en-US" dirty="0"/>
              <a:t> are the context in which one includes place, and other persons present just before noticing changes in their feelings. </a:t>
            </a:r>
          </a:p>
          <a:p>
            <a:pPr lvl="0"/>
            <a:r>
              <a:rPr lang="en-US" b="1" dirty="0"/>
              <a:t>Emotions</a:t>
            </a:r>
            <a:r>
              <a:rPr lang="en-US" dirty="0"/>
              <a:t> in thought records refer to what one feels and how strong that feeling is.</a:t>
            </a:r>
          </a:p>
          <a:p>
            <a:pPr lvl="0"/>
            <a:r>
              <a:rPr lang="en-US" b="1" dirty="0"/>
              <a:t>Thoughts</a:t>
            </a:r>
            <a:r>
              <a:rPr lang="en-US" dirty="0"/>
              <a:t> in thought records refer to what went through the mind before, during and after the situation.</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6</a:t>
            </a:fld>
            <a:endParaRPr lang="en-US"/>
          </a:p>
        </p:txBody>
      </p:sp>
    </p:spTree>
    <p:extLst>
      <p:ext uri="{BB962C8B-B14F-4D97-AF65-F5344CB8AC3E}">
        <p14:creationId xmlns:p14="http://schemas.microsoft.com/office/powerpoint/2010/main" val="2644185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dirty="0"/>
              <a:t>Challenging thoughts </a:t>
            </a:r>
            <a:r>
              <a:rPr lang="en-US" dirty="0"/>
              <a:t>in thought recording involves identifying automatic thoughts and examining them to establish how accurate they are and how fair we are being with ourselves. </a:t>
            </a:r>
          </a:p>
          <a:p>
            <a:pPr lvl="0"/>
            <a:r>
              <a:rPr lang="en-US" b="1" dirty="0"/>
              <a:t>Examining the evidence </a:t>
            </a:r>
            <a:r>
              <a:rPr lang="en-US" dirty="0"/>
              <a:t>in thought records involves checking whether a thought is accurate by analyzing and comparing why the thought might be true and developing a new thought. </a:t>
            </a:r>
          </a:p>
          <a:p>
            <a:pPr lvl="0"/>
            <a:r>
              <a:rPr lang="en-US" b="1" dirty="0"/>
              <a:t>Altering thoughts </a:t>
            </a:r>
            <a:r>
              <a:rPr lang="en-US" dirty="0"/>
              <a:t>in thought recording involves using evidence for and against an automatic thought to determine whether there is a better way of summing up the situation, thereby giving birth to a new thought (Therapist Aid, 2017). </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7</a:t>
            </a:fld>
            <a:endParaRPr lang="en-US"/>
          </a:p>
        </p:txBody>
      </p:sp>
    </p:spTree>
    <p:extLst>
      <p:ext uri="{BB962C8B-B14F-4D97-AF65-F5344CB8AC3E}">
        <p14:creationId xmlns:p14="http://schemas.microsoft.com/office/powerpoint/2010/main" val="1054991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Helping the client view their experiences differently and change how they think will be significant in altering how they react.</a:t>
            </a:r>
          </a:p>
          <a:p>
            <a:pPr lvl="0"/>
            <a:r>
              <a:rPr lang="en-US" sz="1200" kern="1200" dirty="0">
                <a:solidFill>
                  <a:schemeClr val="tx1"/>
                </a:solidFill>
                <a:effectLst/>
                <a:latin typeface="+mn-lt"/>
                <a:ea typeface="+mn-ea"/>
                <a:cs typeface="+mn-cs"/>
              </a:rPr>
              <a:t>The following are some of the expectations for completion by the next session:</a:t>
            </a:r>
          </a:p>
          <a:p>
            <a:pPr lvl="0"/>
            <a:r>
              <a:rPr lang="en-US" sz="1200" kern="1200" dirty="0">
                <a:solidFill>
                  <a:schemeClr val="tx1"/>
                </a:solidFill>
                <a:effectLst/>
                <a:latin typeface="+mn-lt"/>
                <a:ea typeface="+mn-ea"/>
                <a:cs typeface="+mn-cs"/>
              </a:rPr>
              <a:t>To make entries of each of the five components of the thought record, including:</a:t>
            </a:r>
          </a:p>
          <a:p>
            <a:pPr lvl="0"/>
            <a:r>
              <a:rPr lang="en-US" sz="1200" kern="1200" dirty="0">
                <a:solidFill>
                  <a:schemeClr val="tx1"/>
                </a:solidFill>
                <a:effectLst/>
                <a:latin typeface="+mn-lt"/>
                <a:ea typeface="+mn-ea"/>
                <a:cs typeface="+mn-cs"/>
              </a:rPr>
              <a:t>Situation; facts about the situation that led to unwanted thoughts or behaviors, thoughts; inner monologue that one had including statements and questions, emotions; how they felt, behaviors; what they did in response to the situation, and alternative thought; a different thought they could’ve had.</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8</a:t>
            </a:fld>
            <a:endParaRPr lang="en-US"/>
          </a:p>
        </p:txBody>
      </p:sp>
    </p:spTree>
    <p:extLst>
      <p:ext uri="{BB962C8B-B14F-4D97-AF65-F5344CB8AC3E}">
        <p14:creationId xmlns:p14="http://schemas.microsoft.com/office/powerpoint/2010/main" val="279866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following will occur as I review the thought record with the client:</a:t>
            </a:r>
          </a:p>
          <a:p>
            <a:pPr lvl="0"/>
            <a:r>
              <a:rPr lang="en-US" sz="1200" kern="1200" dirty="0">
                <a:solidFill>
                  <a:schemeClr val="tx1"/>
                </a:solidFill>
                <a:effectLst/>
                <a:latin typeface="+mn-lt"/>
                <a:ea typeface="+mn-ea"/>
                <a:cs typeface="+mn-cs"/>
              </a:rPr>
              <a:t>I will assess whether their thoughts are realistic,</a:t>
            </a:r>
          </a:p>
          <a:p>
            <a:pPr lvl="0"/>
            <a:r>
              <a:rPr lang="en-US" sz="1200" kern="1200" dirty="0">
                <a:solidFill>
                  <a:schemeClr val="tx1"/>
                </a:solidFill>
                <a:effectLst/>
                <a:latin typeface="+mn-lt"/>
                <a:ea typeface="+mn-ea"/>
                <a:cs typeface="+mn-cs"/>
              </a:rPr>
              <a:t>whether they are basing their thoughts on facts or feelings,</a:t>
            </a:r>
          </a:p>
          <a:p>
            <a:pPr lvl="0"/>
            <a:r>
              <a:rPr lang="en-US" sz="1200" kern="1200" dirty="0">
                <a:solidFill>
                  <a:schemeClr val="tx1"/>
                </a:solidFill>
                <a:effectLst/>
                <a:latin typeface="+mn-lt"/>
                <a:ea typeface="+mn-ea"/>
                <a:cs typeface="+mn-cs"/>
              </a:rPr>
              <a:t>the evidence they provided for their thoughts,</a:t>
            </a:r>
          </a:p>
          <a:p>
            <a:pPr lvl="0"/>
            <a:r>
              <a:rPr lang="en-US" sz="1200" kern="1200" dirty="0">
                <a:solidFill>
                  <a:schemeClr val="tx1"/>
                </a:solidFill>
                <a:effectLst/>
                <a:latin typeface="+mn-lt"/>
                <a:ea typeface="+mn-ea"/>
                <a:cs typeface="+mn-cs"/>
              </a:rPr>
              <a:t>whether they are misinterpreting the evidence for and against, and </a:t>
            </a:r>
          </a:p>
          <a:p>
            <a:pPr lvl="0"/>
            <a:r>
              <a:rPr lang="en-US" sz="1200" kern="1200" dirty="0">
                <a:solidFill>
                  <a:schemeClr val="tx1"/>
                </a:solidFill>
                <a:effectLst/>
                <a:latin typeface="+mn-lt"/>
                <a:ea typeface="+mn-ea"/>
                <a:cs typeface="+mn-cs"/>
              </a:rPr>
              <a:t>establish whether they have the thought out of habit or facts support their thoughts. </a:t>
            </a:r>
          </a:p>
          <a:p>
            <a:pPr lvl="0"/>
            <a:r>
              <a:rPr lang="en-US" sz="1200" kern="1200" dirty="0">
                <a:solidFill>
                  <a:schemeClr val="tx1"/>
                </a:solidFill>
                <a:effectLst/>
                <a:latin typeface="+mn-lt"/>
                <a:ea typeface="+mn-ea"/>
                <a:cs typeface="+mn-cs"/>
              </a:rPr>
              <a:t>I will then help the client identify and correct inaccuracies and biases in their thinking that will help them feel better. </a:t>
            </a:r>
          </a:p>
          <a:p>
            <a:endParaRPr lang="en-US" dirty="0"/>
          </a:p>
        </p:txBody>
      </p:sp>
      <p:sp>
        <p:nvSpPr>
          <p:cNvPr id="4" name="Slide Number Placeholder 3"/>
          <p:cNvSpPr>
            <a:spLocks noGrp="1"/>
          </p:cNvSpPr>
          <p:nvPr>
            <p:ph type="sldNum" sz="quarter" idx="5"/>
          </p:nvPr>
        </p:nvSpPr>
        <p:spPr/>
        <p:txBody>
          <a:bodyPr/>
          <a:lstStyle/>
          <a:p>
            <a:fld id="{156C21DF-9CE6-41B9-B15C-C2F989090642}" type="slidenum">
              <a:rPr lang="en-US" smtClean="0"/>
              <a:t>9</a:t>
            </a:fld>
            <a:endParaRPr lang="en-US"/>
          </a:p>
        </p:txBody>
      </p:sp>
    </p:spTree>
    <p:extLst>
      <p:ext uri="{BB962C8B-B14F-4D97-AF65-F5344CB8AC3E}">
        <p14:creationId xmlns:p14="http://schemas.microsoft.com/office/powerpoint/2010/main" val="3195954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505542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1903011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7050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562578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5820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1586084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1697228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3615574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10833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4592AE-0A34-40E2-A201-BED7C9665099}" type="datetimeFigureOut">
              <a:rPr lang="en-US" smtClean="0"/>
              <a:t>3/11/2023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3810027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4592AE-0A34-40E2-A201-BED7C9665099}"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3300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4592AE-0A34-40E2-A201-BED7C9665099}" type="datetimeFigureOut">
              <a:rPr lang="en-US" smtClean="0"/>
              <a:t>3/11/2023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51186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4592AE-0A34-40E2-A201-BED7C9665099}" type="datetimeFigureOut">
              <a:rPr lang="en-US" smtClean="0"/>
              <a:t>3/11/2023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61100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592AE-0A34-40E2-A201-BED7C9665099}" type="datetimeFigureOut">
              <a:rPr lang="en-US" smtClean="0"/>
              <a:t>3/11/2023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97870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4592AE-0A34-40E2-A201-BED7C9665099}"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2246598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4592AE-0A34-40E2-A201-BED7C9665099}" type="datetimeFigureOut">
              <a:rPr lang="en-US" smtClean="0"/>
              <a:t>3/11/2023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FCA26-0FB6-4542-92D3-019AE28EB62B}" type="slidenum">
              <a:rPr lang="en-US" smtClean="0"/>
              <a:t>‹#›</a:t>
            </a:fld>
            <a:endParaRPr lang="en-US"/>
          </a:p>
        </p:txBody>
      </p:sp>
    </p:spTree>
    <p:extLst>
      <p:ext uri="{BB962C8B-B14F-4D97-AF65-F5344CB8AC3E}">
        <p14:creationId xmlns:p14="http://schemas.microsoft.com/office/powerpoint/2010/main" val="3833162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4592AE-0A34-40E2-A201-BED7C9665099}" type="datetimeFigureOut">
              <a:rPr lang="en-US" smtClean="0"/>
              <a:t>3/11/2023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6FCA26-0FB6-4542-92D3-019AE28EB62B}" type="slidenum">
              <a:rPr lang="en-US" smtClean="0"/>
              <a:t>‹#›</a:t>
            </a:fld>
            <a:endParaRPr lang="en-US"/>
          </a:p>
        </p:txBody>
      </p:sp>
    </p:spTree>
    <p:extLst>
      <p:ext uri="{BB962C8B-B14F-4D97-AF65-F5344CB8AC3E}">
        <p14:creationId xmlns:p14="http://schemas.microsoft.com/office/powerpoint/2010/main" val="149466125"/>
      </p:ext>
    </p:extLst>
  </p:cSld>
  <p:clrMap bg1="dk1" tx1="lt1" bg2="dk2"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therapistaid.com/therapy-guide/cognitive-restructuring" TargetMode="External"/><Relationship Id="rId2" Type="http://schemas.openxmlformats.org/officeDocument/2006/relationships/hyperlink" Target="https://www.therapistaid.com/therapy-worksheet/thought-recor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21A97-8A6D-45B8-92F5-5FF6B48CB1F8}"/>
              </a:ext>
            </a:extLst>
          </p:cNvPr>
          <p:cNvSpPr>
            <a:spLocks noGrp="1"/>
          </p:cNvSpPr>
          <p:nvPr>
            <p:ph type="ctrTitle"/>
          </p:nvPr>
        </p:nvSpPr>
        <p:spPr/>
        <p:txBody>
          <a:bodyPr>
            <a:normAutofit fontScale="90000"/>
          </a:bodyPr>
          <a:lstStyle/>
          <a:p>
            <a:r>
              <a:rPr lang="en-US" dirty="0"/>
              <a:t>Week 10 Assignment 1: Thought Record Client Teaching Video</a:t>
            </a:r>
            <a:br>
              <a:rPr lang="en-US" dirty="0"/>
            </a:br>
            <a:endParaRPr lang="en-US" dirty="0"/>
          </a:p>
        </p:txBody>
      </p:sp>
      <p:sp>
        <p:nvSpPr>
          <p:cNvPr id="3" name="Subtitle 2">
            <a:extLst>
              <a:ext uri="{FF2B5EF4-FFF2-40B4-BE49-F238E27FC236}">
                <a16:creationId xmlns:a16="http://schemas.microsoft.com/office/drawing/2014/main" id="{50687E63-6669-43BB-A789-D553D5D073A6}"/>
              </a:ext>
            </a:extLst>
          </p:cNvPr>
          <p:cNvSpPr>
            <a:spLocks noGrp="1"/>
          </p:cNvSpPr>
          <p:nvPr>
            <p:ph type="subTitle" idx="1"/>
          </p:nvPr>
        </p:nvSpPr>
        <p:spPr/>
        <p:txBody>
          <a:bodyPr>
            <a:normAutofit fontScale="62500" lnSpcReduction="20000"/>
          </a:bodyPr>
          <a:lstStyle/>
          <a:p>
            <a:r>
              <a:rPr lang="en-US" dirty="0"/>
              <a:t>Name</a:t>
            </a:r>
          </a:p>
          <a:p>
            <a:r>
              <a:rPr lang="en-US" dirty="0"/>
              <a:t>Course Title</a:t>
            </a:r>
          </a:p>
          <a:p>
            <a:r>
              <a:rPr lang="en-US" dirty="0"/>
              <a:t>Instructor</a:t>
            </a:r>
          </a:p>
          <a:p>
            <a:r>
              <a:rPr lang="en-US" dirty="0"/>
              <a:t>Date</a:t>
            </a:r>
          </a:p>
        </p:txBody>
      </p:sp>
    </p:spTree>
    <p:extLst>
      <p:ext uri="{BB962C8B-B14F-4D97-AF65-F5344CB8AC3E}">
        <p14:creationId xmlns:p14="http://schemas.microsoft.com/office/powerpoint/2010/main" val="3469649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1C5A-2F2C-42CE-A1C4-442FF2781B4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FB964DD-F453-464C-8BB2-6006A6020F1E}"/>
              </a:ext>
            </a:extLst>
          </p:cNvPr>
          <p:cNvSpPr>
            <a:spLocks noGrp="1"/>
          </p:cNvSpPr>
          <p:nvPr>
            <p:ph idx="1"/>
          </p:nvPr>
        </p:nvSpPr>
        <p:spPr/>
        <p:txBody>
          <a:bodyPr/>
          <a:lstStyle/>
          <a:p>
            <a:r>
              <a:rPr lang="en-US" dirty="0"/>
              <a:t>Therapist Aid. (2017). </a:t>
            </a:r>
            <a:r>
              <a:rPr lang="en-US" i="1" dirty="0"/>
              <a:t>Thought record</a:t>
            </a:r>
            <a:r>
              <a:rPr lang="en-US" dirty="0"/>
              <a:t>. </a:t>
            </a:r>
            <a:r>
              <a:rPr lang="en-US" u="sng" dirty="0">
                <a:hlinkClick r:id="rId2"/>
              </a:rPr>
              <a:t>https://www.therapistaid.com/therapy-worksheet/thought-record</a:t>
            </a:r>
            <a:r>
              <a:rPr lang="en-US" dirty="0"/>
              <a:t> </a:t>
            </a:r>
          </a:p>
          <a:p>
            <a:r>
              <a:rPr lang="en-US" dirty="0"/>
              <a:t>Therapist Aid. (2017, February 27). </a:t>
            </a:r>
            <a:r>
              <a:rPr lang="en-US" i="1" dirty="0"/>
              <a:t>Cognitive restructuring</a:t>
            </a:r>
            <a:r>
              <a:rPr lang="en-US" dirty="0"/>
              <a:t>. </a:t>
            </a:r>
            <a:r>
              <a:rPr lang="en-US" u="sng" dirty="0">
                <a:hlinkClick r:id="rId3"/>
              </a:rPr>
              <a:t>https://www.therapistaid.com/therapy-guide/cognitive-restructuring</a:t>
            </a:r>
            <a:r>
              <a:rPr lang="en-US" dirty="0"/>
              <a:t> </a:t>
            </a:r>
          </a:p>
          <a:p>
            <a:pPr marL="0" indent="0">
              <a:buNone/>
            </a:pPr>
            <a:endParaRPr lang="en-US" dirty="0"/>
          </a:p>
        </p:txBody>
      </p:sp>
    </p:spTree>
    <p:extLst>
      <p:ext uri="{BB962C8B-B14F-4D97-AF65-F5344CB8AC3E}">
        <p14:creationId xmlns:p14="http://schemas.microsoft.com/office/powerpoint/2010/main" val="203671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85CC9-120E-47E0-88A6-ABA18DDE7237}"/>
              </a:ext>
            </a:extLst>
          </p:cNvPr>
          <p:cNvSpPr>
            <a:spLocks noGrp="1"/>
          </p:cNvSpPr>
          <p:nvPr>
            <p:ph type="title"/>
          </p:nvPr>
        </p:nvSpPr>
        <p:spPr/>
        <p:txBody>
          <a:bodyPr/>
          <a:lstStyle/>
          <a:p>
            <a:r>
              <a:rPr lang="en-US" dirty="0"/>
              <a:t>Overview </a:t>
            </a:r>
          </a:p>
        </p:txBody>
      </p:sp>
      <p:sp>
        <p:nvSpPr>
          <p:cNvPr id="3" name="Content Placeholder 2">
            <a:extLst>
              <a:ext uri="{FF2B5EF4-FFF2-40B4-BE49-F238E27FC236}">
                <a16:creationId xmlns:a16="http://schemas.microsoft.com/office/drawing/2014/main" id="{54C2FF79-DA37-4BDE-8407-C349BCF08100}"/>
              </a:ext>
            </a:extLst>
          </p:cNvPr>
          <p:cNvSpPr>
            <a:spLocks noGrp="1"/>
          </p:cNvSpPr>
          <p:nvPr>
            <p:ph idx="1"/>
          </p:nvPr>
        </p:nvSpPr>
        <p:spPr/>
        <p:txBody>
          <a:bodyPr>
            <a:normAutofit/>
          </a:bodyPr>
          <a:lstStyle/>
          <a:p>
            <a:pPr lvl="0"/>
            <a:r>
              <a:rPr lang="en-US" dirty="0"/>
              <a:t>Hello everyone; my name is Martin </a:t>
            </a:r>
            <a:r>
              <a:rPr lang="en-US" dirty="0" err="1"/>
              <a:t>Mutessasira</a:t>
            </a:r>
            <a:r>
              <a:rPr lang="en-US" dirty="0"/>
              <a:t>, and a nurse practitioner. In today’s lesson, we shall explore the topic of:</a:t>
            </a:r>
          </a:p>
          <a:p>
            <a:pPr lvl="1"/>
            <a:r>
              <a:rPr lang="en-US" dirty="0"/>
              <a:t>Thought records, </a:t>
            </a:r>
          </a:p>
          <a:p>
            <a:pPr lvl="1"/>
            <a:r>
              <a:rPr lang="en-US" dirty="0"/>
              <a:t>why it is essential to track thoughts, </a:t>
            </a:r>
          </a:p>
          <a:p>
            <a:pPr lvl="1"/>
            <a:r>
              <a:rPr lang="en-US" dirty="0"/>
              <a:t>how the information collected helps the client, </a:t>
            </a:r>
          </a:p>
          <a:p>
            <a:pPr lvl="1"/>
            <a:r>
              <a:rPr lang="en-US" dirty="0"/>
              <a:t>definition of situations, emotions, thoughts, behaviors, challenging thoughts, examining evidence and altering thoughts. </a:t>
            </a:r>
          </a:p>
          <a:p>
            <a:pPr lvl="0"/>
            <a:r>
              <a:rPr lang="en-US" dirty="0"/>
              <a:t>In this lesson, we shall also explore:</a:t>
            </a:r>
          </a:p>
          <a:p>
            <a:pPr lvl="1"/>
            <a:r>
              <a:rPr lang="en-US" dirty="0"/>
              <a:t> the expectations for the provider for completion by the next session, and </a:t>
            </a:r>
          </a:p>
          <a:p>
            <a:pPr lvl="1"/>
            <a:r>
              <a:rPr lang="en-US" dirty="0"/>
              <a:t>what the next would be like when reviewing the thought record with the client. </a:t>
            </a:r>
          </a:p>
          <a:p>
            <a:pPr marL="0" indent="0">
              <a:buNone/>
            </a:pPr>
            <a:endParaRPr lang="en-US" dirty="0"/>
          </a:p>
        </p:txBody>
      </p:sp>
    </p:spTree>
    <p:extLst>
      <p:ext uri="{BB962C8B-B14F-4D97-AF65-F5344CB8AC3E}">
        <p14:creationId xmlns:p14="http://schemas.microsoft.com/office/powerpoint/2010/main" val="1549330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750FA-80E0-4ABB-B27F-90A2D83EC1D0}"/>
              </a:ext>
            </a:extLst>
          </p:cNvPr>
          <p:cNvSpPr>
            <a:spLocks noGrp="1"/>
          </p:cNvSpPr>
          <p:nvPr>
            <p:ph type="title"/>
          </p:nvPr>
        </p:nvSpPr>
        <p:spPr/>
        <p:txBody>
          <a:bodyPr/>
          <a:lstStyle/>
          <a:p>
            <a:r>
              <a:rPr lang="en-US" dirty="0"/>
              <a:t>Description of Thought Records </a:t>
            </a:r>
          </a:p>
        </p:txBody>
      </p:sp>
      <p:sp>
        <p:nvSpPr>
          <p:cNvPr id="3" name="Content Placeholder 2">
            <a:extLst>
              <a:ext uri="{FF2B5EF4-FFF2-40B4-BE49-F238E27FC236}">
                <a16:creationId xmlns:a16="http://schemas.microsoft.com/office/drawing/2014/main" id="{1A652CFC-FC01-4C71-AE87-88BC4D749B1A}"/>
              </a:ext>
            </a:extLst>
          </p:cNvPr>
          <p:cNvSpPr>
            <a:spLocks noGrp="1"/>
          </p:cNvSpPr>
          <p:nvPr>
            <p:ph idx="1"/>
          </p:nvPr>
        </p:nvSpPr>
        <p:spPr/>
        <p:txBody>
          <a:bodyPr>
            <a:normAutofit/>
          </a:bodyPr>
          <a:lstStyle/>
          <a:p>
            <a:pPr lvl="0"/>
            <a:r>
              <a:rPr lang="en-US" dirty="0"/>
              <a:t>The cognitive model assumes that cognitions are responsible for emotions. </a:t>
            </a:r>
          </a:p>
          <a:p>
            <a:pPr lvl="0"/>
            <a:r>
              <a:rPr lang="en-US" dirty="0"/>
              <a:t>Thoughts records are tools cognitive behavioral therapists use to help their patients capture, evaluate, and restructure their negative and automatic thoughts (Therapist Aid, 2017). </a:t>
            </a:r>
          </a:p>
          <a:p>
            <a:pPr lvl="0"/>
            <a:r>
              <a:rPr lang="en-US" dirty="0"/>
              <a:t>Recording and evaluating the thoughts allows the patients to test the accuracy of their thinking.</a:t>
            </a:r>
          </a:p>
          <a:p>
            <a:pPr lvl="0"/>
            <a:r>
              <a:rPr lang="en-US" dirty="0"/>
              <a:t>It also helps the clients feel better by identifying and correcting inaccuracies and biases in their thinking (Therapist Aid, 2017). </a:t>
            </a:r>
          </a:p>
          <a:p>
            <a:pPr lvl="0"/>
            <a:r>
              <a:rPr lang="en-US" dirty="0"/>
              <a:t>It is significant to track thoughts, as it facilitates identifying and correcting inappropriate patterns, thereby promoting more balanced thinking. </a:t>
            </a:r>
          </a:p>
          <a:p>
            <a:endParaRPr lang="en-US" dirty="0"/>
          </a:p>
        </p:txBody>
      </p:sp>
    </p:spTree>
    <p:extLst>
      <p:ext uri="{BB962C8B-B14F-4D97-AF65-F5344CB8AC3E}">
        <p14:creationId xmlns:p14="http://schemas.microsoft.com/office/powerpoint/2010/main" val="1328066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B3080-86E2-4E72-810E-DE3541ABA9CA}"/>
              </a:ext>
            </a:extLst>
          </p:cNvPr>
          <p:cNvSpPr>
            <a:spLocks noGrp="1"/>
          </p:cNvSpPr>
          <p:nvPr>
            <p:ph type="title"/>
          </p:nvPr>
        </p:nvSpPr>
        <p:spPr/>
        <p:txBody>
          <a:bodyPr>
            <a:normAutofit fontScale="90000"/>
          </a:bodyPr>
          <a:lstStyle/>
          <a:p>
            <a:r>
              <a:rPr lang="en-US" dirty="0"/>
              <a:t>How Nurse Psychotherapist Uses Information Collected To Assist the Client</a:t>
            </a:r>
          </a:p>
        </p:txBody>
      </p:sp>
      <p:sp>
        <p:nvSpPr>
          <p:cNvPr id="3" name="Content Placeholder 2">
            <a:extLst>
              <a:ext uri="{FF2B5EF4-FFF2-40B4-BE49-F238E27FC236}">
                <a16:creationId xmlns:a16="http://schemas.microsoft.com/office/drawing/2014/main" id="{FC63BAB0-5ECA-4DA2-9380-14BF7CE1E58F}"/>
              </a:ext>
            </a:extLst>
          </p:cNvPr>
          <p:cNvSpPr>
            <a:spLocks noGrp="1"/>
          </p:cNvSpPr>
          <p:nvPr>
            <p:ph idx="1"/>
          </p:nvPr>
        </p:nvSpPr>
        <p:spPr/>
        <p:txBody>
          <a:bodyPr>
            <a:normAutofit/>
          </a:bodyPr>
          <a:lstStyle/>
          <a:p>
            <a:r>
              <a:rPr lang="en-US" dirty="0"/>
              <a:t>The nurse psychotherapist uses the information in a thought record to help patients understand the links between thoughts, emotions, and body sensations (Therapist Aid, 2017).</a:t>
            </a:r>
          </a:p>
          <a:p>
            <a:pPr lvl="0"/>
            <a:r>
              <a:rPr lang="en-US" dirty="0"/>
              <a:t>By analyzing the information on the thought record, the nurse psychotherapist collaborates with the client in changing how they view experiences, think, and react to different experiences.</a:t>
            </a:r>
          </a:p>
          <a:p>
            <a:pPr lvl="0"/>
            <a:r>
              <a:rPr lang="en-US" dirty="0"/>
              <a:t>The nurse psychotherapist evaluates the client’s automatic thoughts during distress and works with them towards belief change as they work towards being their therapists (Therapist Aid, 2017). </a:t>
            </a:r>
          </a:p>
          <a:p>
            <a:r>
              <a:rPr lang="en-US" dirty="0"/>
              <a:t>Thought records are essential for promoting collaboration between the nurse psychotherapist and the patient, enabling the client to learn how to balance their thoughts when stressed out or during a typical bad day.</a:t>
            </a:r>
          </a:p>
        </p:txBody>
      </p:sp>
    </p:spTree>
    <p:extLst>
      <p:ext uri="{BB962C8B-B14F-4D97-AF65-F5344CB8AC3E}">
        <p14:creationId xmlns:p14="http://schemas.microsoft.com/office/powerpoint/2010/main" val="2925137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71220-654C-4E1C-A9E8-8F5946C01D3E}"/>
              </a:ext>
            </a:extLst>
          </p:cNvPr>
          <p:cNvSpPr>
            <a:spLocks noGrp="1"/>
          </p:cNvSpPr>
          <p:nvPr>
            <p:ph type="title"/>
          </p:nvPr>
        </p:nvSpPr>
        <p:spPr/>
        <p:txBody>
          <a:bodyPr/>
          <a:lstStyle/>
          <a:p>
            <a:r>
              <a:rPr lang="en-US" dirty="0"/>
              <a:t>How And When to Record Thoughts</a:t>
            </a:r>
          </a:p>
        </p:txBody>
      </p:sp>
      <p:sp>
        <p:nvSpPr>
          <p:cNvPr id="3" name="Content Placeholder 2">
            <a:extLst>
              <a:ext uri="{FF2B5EF4-FFF2-40B4-BE49-F238E27FC236}">
                <a16:creationId xmlns:a16="http://schemas.microsoft.com/office/drawing/2014/main" id="{C099D541-4F3D-4631-95BE-75F0A16689E2}"/>
              </a:ext>
            </a:extLst>
          </p:cNvPr>
          <p:cNvSpPr>
            <a:spLocks noGrp="1"/>
          </p:cNvSpPr>
          <p:nvPr>
            <p:ph idx="1"/>
          </p:nvPr>
        </p:nvSpPr>
        <p:spPr/>
        <p:txBody>
          <a:bodyPr>
            <a:normAutofit lnSpcReduction="10000"/>
          </a:bodyPr>
          <a:lstStyle/>
          <a:p>
            <a:pPr lvl="0"/>
            <a:r>
              <a:rPr lang="en-US" dirty="0"/>
              <a:t>When recording thoughts, the following are the steps one should follow:</a:t>
            </a:r>
            <a:endParaRPr lang="en-US" sz="2400" dirty="0"/>
          </a:p>
          <a:p>
            <a:pPr lvl="0"/>
            <a:r>
              <a:rPr lang="en-US" dirty="0"/>
              <a:t>Begin by noting down some information about the situation or context in that you noticed this change in emotion by;</a:t>
            </a:r>
            <a:endParaRPr lang="en-US" sz="2400" dirty="0"/>
          </a:p>
          <a:p>
            <a:pPr lvl="1"/>
            <a:r>
              <a:rPr lang="en-US" dirty="0"/>
              <a:t>noting the date and time,</a:t>
            </a:r>
            <a:endParaRPr lang="en-US" sz="2000" dirty="0"/>
          </a:p>
          <a:p>
            <a:pPr lvl="1"/>
            <a:r>
              <a:rPr lang="en-US" dirty="0"/>
              <a:t>recording where you were and the individuals you were with,</a:t>
            </a:r>
            <a:endParaRPr lang="en-US" sz="2000" dirty="0"/>
          </a:p>
          <a:p>
            <a:pPr lvl="1"/>
            <a:r>
              <a:rPr lang="en-US" dirty="0"/>
              <a:t>summarize what was happening just before you noticed a change in how you felt.</a:t>
            </a:r>
            <a:endParaRPr lang="en-US" sz="2000" dirty="0"/>
          </a:p>
          <a:p>
            <a:pPr lvl="0"/>
            <a:r>
              <a:rPr lang="en-US" dirty="0"/>
              <a:t>Describe the emotions and body sensations.</a:t>
            </a:r>
            <a:endParaRPr lang="en-US" sz="2400" dirty="0"/>
          </a:p>
          <a:p>
            <a:pPr lvl="0"/>
            <a:r>
              <a:rPr lang="en-US" dirty="0"/>
              <a:t>Record the thoughts and images present at the time, especially the ones that came just before the change in how you felt.</a:t>
            </a:r>
            <a:endParaRPr lang="en-US" sz="2400" dirty="0"/>
          </a:p>
          <a:p>
            <a:pPr lvl="0"/>
            <a:r>
              <a:rPr lang="en-US" dirty="0"/>
              <a:t>The best time for completing a thought record is shortly after noticing a change in your feelings. </a:t>
            </a:r>
            <a:endParaRPr lang="en-US" sz="2400" dirty="0"/>
          </a:p>
          <a:p>
            <a:pPr marL="0" indent="0">
              <a:buNone/>
            </a:pPr>
            <a:endParaRPr lang="en-US" dirty="0"/>
          </a:p>
        </p:txBody>
      </p:sp>
    </p:spTree>
    <p:extLst>
      <p:ext uri="{BB962C8B-B14F-4D97-AF65-F5344CB8AC3E}">
        <p14:creationId xmlns:p14="http://schemas.microsoft.com/office/powerpoint/2010/main" val="2976587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825CA-ECA0-4F24-B524-F6E8D05342C7}"/>
              </a:ext>
            </a:extLst>
          </p:cNvPr>
          <p:cNvSpPr>
            <a:spLocks noGrp="1"/>
          </p:cNvSpPr>
          <p:nvPr>
            <p:ph type="title"/>
          </p:nvPr>
        </p:nvSpPr>
        <p:spPr/>
        <p:txBody>
          <a:bodyPr/>
          <a:lstStyle/>
          <a:p>
            <a:r>
              <a:rPr lang="en-US" dirty="0"/>
              <a:t>Definition And Explanation of Terms</a:t>
            </a:r>
          </a:p>
        </p:txBody>
      </p:sp>
      <p:sp>
        <p:nvSpPr>
          <p:cNvPr id="3" name="Content Placeholder 2">
            <a:extLst>
              <a:ext uri="{FF2B5EF4-FFF2-40B4-BE49-F238E27FC236}">
                <a16:creationId xmlns:a16="http://schemas.microsoft.com/office/drawing/2014/main" id="{AB9AC6A6-A24A-418D-BC28-0A0A3AACCDCC}"/>
              </a:ext>
            </a:extLst>
          </p:cNvPr>
          <p:cNvSpPr>
            <a:spLocks noGrp="1"/>
          </p:cNvSpPr>
          <p:nvPr>
            <p:ph idx="1"/>
          </p:nvPr>
        </p:nvSpPr>
        <p:spPr/>
        <p:txBody>
          <a:bodyPr/>
          <a:lstStyle/>
          <a:p>
            <a:r>
              <a:rPr lang="en-US" dirty="0"/>
              <a:t>Behaviors involve what an individual does in response to the situation.</a:t>
            </a:r>
          </a:p>
          <a:p>
            <a:pPr lvl="0"/>
            <a:r>
              <a:rPr lang="en-US" dirty="0"/>
              <a:t>Situations are the context in which one includes place, and other persons present just before noticing changes in their feelings. </a:t>
            </a:r>
          </a:p>
          <a:p>
            <a:pPr lvl="0"/>
            <a:r>
              <a:rPr lang="en-US" dirty="0"/>
              <a:t>Emotions in thought records refer to what one feels and how strong that feeling is.</a:t>
            </a:r>
          </a:p>
          <a:p>
            <a:pPr lvl="0"/>
            <a:r>
              <a:rPr lang="en-US" dirty="0"/>
              <a:t>Thoughts in thought records refer to what went through the mind before, during and after the situation.</a:t>
            </a:r>
          </a:p>
          <a:p>
            <a:pPr marL="0" indent="0">
              <a:buNone/>
            </a:pPr>
            <a:endParaRPr lang="en-US" dirty="0"/>
          </a:p>
        </p:txBody>
      </p:sp>
    </p:spTree>
    <p:extLst>
      <p:ext uri="{BB962C8B-B14F-4D97-AF65-F5344CB8AC3E}">
        <p14:creationId xmlns:p14="http://schemas.microsoft.com/office/powerpoint/2010/main" val="1928456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A42B9-1F7E-4874-A847-6DD1864C1FD3}"/>
              </a:ext>
            </a:extLst>
          </p:cNvPr>
          <p:cNvSpPr>
            <a:spLocks noGrp="1"/>
          </p:cNvSpPr>
          <p:nvPr>
            <p:ph type="title"/>
          </p:nvPr>
        </p:nvSpPr>
        <p:spPr/>
        <p:txBody>
          <a:bodyPr/>
          <a:lstStyle/>
          <a:p>
            <a:r>
              <a:rPr lang="en-US" dirty="0"/>
              <a:t>Definition And Explanation of Terms </a:t>
            </a:r>
            <a:r>
              <a:rPr lang="en-US" dirty="0" err="1"/>
              <a:t>Cont</a:t>
            </a:r>
            <a:r>
              <a:rPr lang="en-US" dirty="0"/>
              <a:t>’</a:t>
            </a:r>
          </a:p>
        </p:txBody>
      </p:sp>
      <p:sp>
        <p:nvSpPr>
          <p:cNvPr id="3" name="Content Placeholder 2">
            <a:extLst>
              <a:ext uri="{FF2B5EF4-FFF2-40B4-BE49-F238E27FC236}">
                <a16:creationId xmlns:a16="http://schemas.microsoft.com/office/drawing/2014/main" id="{408DC99D-3C9A-4FE5-ABDE-DF8AFD4BA8A3}"/>
              </a:ext>
            </a:extLst>
          </p:cNvPr>
          <p:cNvSpPr>
            <a:spLocks noGrp="1"/>
          </p:cNvSpPr>
          <p:nvPr>
            <p:ph idx="1"/>
          </p:nvPr>
        </p:nvSpPr>
        <p:spPr/>
        <p:txBody>
          <a:bodyPr/>
          <a:lstStyle/>
          <a:p>
            <a:pPr lvl="0"/>
            <a:r>
              <a:rPr lang="en-US" dirty="0"/>
              <a:t>Challenging thoughts in thought recording involves identifying automatic thoughts and examining them to establish how accurate they are and how fair we are being with ourselves. </a:t>
            </a:r>
          </a:p>
          <a:p>
            <a:pPr lvl="0"/>
            <a:r>
              <a:rPr lang="en-US" dirty="0"/>
              <a:t>Examining the evidence in thought records involves checking whether a thought is accurate by analyzing and comparing why the thought might be true and developing a new thought. </a:t>
            </a:r>
          </a:p>
          <a:p>
            <a:pPr lvl="0"/>
            <a:r>
              <a:rPr lang="en-US" dirty="0"/>
              <a:t>Altering thoughts in thought recording involves using evidence for and against an automatic thought to determine whether there is a better way of summing up the situation, thereby giving birth to a new thought (Therapist Aid, 2017). </a:t>
            </a:r>
          </a:p>
          <a:p>
            <a:endParaRPr lang="en-US" dirty="0"/>
          </a:p>
        </p:txBody>
      </p:sp>
    </p:spTree>
    <p:extLst>
      <p:ext uri="{BB962C8B-B14F-4D97-AF65-F5344CB8AC3E}">
        <p14:creationId xmlns:p14="http://schemas.microsoft.com/office/powerpoint/2010/main" val="2825658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36508-519D-46ED-A81E-0FEEA6BAD2C2}"/>
              </a:ext>
            </a:extLst>
          </p:cNvPr>
          <p:cNvSpPr>
            <a:spLocks noGrp="1"/>
          </p:cNvSpPr>
          <p:nvPr>
            <p:ph type="title"/>
          </p:nvPr>
        </p:nvSpPr>
        <p:spPr/>
        <p:txBody>
          <a:bodyPr/>
          <a:lstStyle/>
          <a:p>
            <a:r>
              <a:rPr lang="en-US" dirty="0"/>
              <a:t>Expectations for Completion By The Next Session</a:t>
            </a:r>
          </a:p>
        </p:txBody>
      </p:sp>
      <p:sp>
        <p:nvSpPr>
          <p:cNvPr id="3" name="Content Placeholder 2">
            <a:extLst>
              <a:ext uri="{FF2B5EF4-FFF2-40B4-BE49-F238E27FC236}">
                <a16:creationId xmlns:a16="http://schemas.microsoft.com/office/drawing/2014/main" id="{84A16823-419F-43DA-9197-3C8CEB6801E6}"/>
              </a:ext>
            </a:extLst>
          </p:cNvPr>
          <p:cNvSpPr>
            <a:spLocks noGrp="1"/>
          </p:cNvSpPr>
          <p:nvPr>
            <p:ph idx="1"/>
          </p:nvPr>
        </p:nvSpPr>
        <p:spPr/>
        <p:txBody>
          <a:bodyPr>
            <a:normAutofit/>
          </a:bodyPr>
          <a:lstStyle/>
          <a:p>
            <a:pPr lvl="0"/>
            <a:r>
              <a:rPr lang="en-US" dirty="0"/>
              <a:t>Helping the client view their experiences differently and change how they think will be significant in altering how they react.</a:t>
            </a:r>
          </a:p>
          <a:p>
            <a:pPr lvl="0"/>
            <a:r>
              <a:rPr lang="en-US" dirty="0"/>
              <a:t>The following are some of the expectations for completion by the next session:</a:t>
            </a:r>
          </a:p>
          <a:p>
            <a:pPr lvl="0"/>
            <a:r>
              <a:rPr lang="en-US" dirty="0"/>
              <a:t>To make entries of each of the five components of the thought record, including:</a:t>
            </a:r>
          </a:p>
          <a:p>
            <a:pPr lvl="1"/>
            <a:r>
              <a:rPr lang="en-US" dirty="0"/>
              <a:t>Situation; facts about the situation that led to unwanted thoughts or behaviors,</a:t>
            </a:r>
          </a:p>
          <a:p>
            <a:pPr lvl="1"/>
            <a:r>
              <a:rPr lang="en-US" dirty="0"/>
              <a:t>thoughts; inner monologue that one had including statements and questions, </a:t>
            </a:r>
          </a:p>
          <a:p>
            <a:pPr lvl="1"/>
            <a:r>
              <a:rPr lang="en-US" dirty="0"/>
              <a:t>emotions; how they felt, behaviors; what they did in response to the situation, and </a:t>
            </a:r>
          </a:p>
          <a:p>
            <a:pPr lvl="1"/>
            <a:r>
              <a:rPr lang="en-US" dirty="0"/>
              <a:t>alternative thought; a different thought they could’ve had.</a:t>
            </a:r>
          </a:p>
          <a:p>
            <a:pPr marL="0" indent="0">
              <a:buNone/>
            </a:pPr>
            <a:endParaRPr lang="en-US" dirty="0"/>
          </a:p>
        </p:txBody>
      </p:sp>
    </p:spTree>
    <p:extLst>
      <p:ext uri="{BB962C8B-B14F-4D97-AF65-F5344CB8AC3E}">
        <p14:creationId xmlns:p14="http://schemas.microsoft.com/office/powerpoint/2010/main" val="1741383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92F9B-E935-4A88-B7E8-EE3992E958C7}"/>
              </a:ext>
            </a:extLst>
          </p:cNvPr>
          <p:cNvSpPr>
            <a:spLocks noGrp="1"/>
          </p:cNvSpPr>
          <p:nvPr>
            <p:ph type="title"/>
          </p:nvPr>
        </p:nvSpPr>
        <p:spPr/>
        <p:txBody>
          <a:bodyPr/>
          <a:lstStyle/>
          <a:p>
            <a:r>
              <a:rPr lang="en-US" dirty="0"/>
              <a:t>How The Next Session Will be Like</a:t>
            </a:r>
          </a:p>
        </p:txBody>
      </p:sp>
      <p:sp>
        <p:nvSpPr>
          <p:cNvPr id="3" name="Content Placeholder 2">
            <a:extLst>
              <a:ext uri="{FF2B5EF4-FFF2-40B4-BE49-F238E27FC236}">
                <a16:creationId xmlns:a16="http://schemas.microsoft.com/office/drawing/2014/main" id="{B77FB768-9A84-4CD7-89B5-05C26EB8EEBF}"/>
              </a:ext>
            </a:extLst>
          </p:cNvPr>
          <p:cNvSpPr>
            <a:spLocks noGrp="1"/>
          </p:cNvSpPr>
          <p:nvPr>
            <p:ph idx="1"/>
          </p:nvPr>
        </p:nvSpPr>
        <p:spPr/>
        <p:txBody>
          <a:bodyPr/>
          <a:lstStyle/>
          <a:p>
            <a:pPr lvl="0"/>
            <a:r>
              <a:rPr lang="en-US" dirty="0"/>
              <a:t>The following will occur as I review the thought record with the client:</a:t>
            </a:r>
          </a:p>
          <a:p>
            <a:pPr lvl="0"/>
            <a:r>
              <a:rPr lang="en-US" dirty="0"/>
              <a:t>I will assess whether their thoughts are realistic,</a:t>
            </a:r>
          </a:p>
          <a:p>
            <a:pPr lvl="0"/>
            <a:r>
              <a:rPr lang="en-US" dirty="0"/>
              <a:t>whether they are basing their thoughts on facts or feelings,</a:t>
            </a:r>
          </a:p>
          <a:p>
            <a:pPr lvl="0"/>
            <a:r>
              <a:rPr lang="en-US" dirty="0"/>
              <a:t>the evidence they provided for their thoughts,</a:t>
            </a:r>
          </a:p>
          <a:p>
            <a:pPr lvl="0"/>
            <a:r>
              <a:rPr lang="en-US" dirty="0"/>
              <a:t>whether they are misinterpreting the evidence for and against, and </a:t>
            </a:r>
          </a:p>
          <a:p>
            <a:pPr lvl="0"/>
            <a:r>
              <a:rPr lang="en-US" dirty="0"/>
              <a:t>establish whether they have the thought out of habit or facts support their thoughts. </a:t>
            </a:r>
          </a:p>
          <a:p>
            <a:pPr lvl="0"/>
            <a:r>
              <a:rPr lang="en-US" dirty="0"/>
              <a:t>I will then help the client identify and correct inaccuracies and biases in their thinking that will help them feel better. </a:t>
            </a:r>
          </a:p>
        </p:txBody>
      </p:sp>
    </p:spTree>
    <p:extLst>
      <p:ext uri="{BB962C8B-B14F-4D97-AF65-F5344CB8AC3E}">
        <p14:creationId xmlns:p14="http://schemas.microsoft.com/office/powerpoint/2010/main" val="1933332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TotalTime>
  <Words>1456</Words>
  <Application>Microsoft Office PowerPoint</Application>
  <PresentationFormat>Widescreen</PresentationFormat>
  <Paragraphs>102</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Week 10 Assignment 1: Thought Record Client Teaching Video </vt:lpstr>
      <vt:lpstr>Overview </vt:lpstr>
      <vt:lpstr>Description of Thought Records </vt:lpstr>
      <vt:lpstr>How Nurse Psychotherapist Uses Information Collected To Assist the Client</vt:lpstr>
      <vt:lpstr>How And When to Record Thoughts</vt:lpstr>
      <vt:lpstr>Definition And Explanation of Terms</vt:lpstr>
      <vt:lpstr>Definition And Explanation of Terms Cont’</vt:lpstr>
      <vt:lpstr>Expectations for Completion By The Next Session</vt:lpstr>
      <vt:lpstr>How The Next Session Will be Like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dc:creator>
  <cp:lastModifiedBy>office</cp:lastModifiedBy>
  <cp:revision>4</cp:revision>
  <dcterms:created xsi:type="dcterms:W3CDTF">2023-03-11T11:35:48Z</dcterms:created>
  <dcterms:modified xsi:type="dcterms:W3CDTF">2023-03-11T11:52:03Z</dcterms:modified>
</cp:coreProperties>
</file>