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5"/>
  </p:notesMasterIdLst>
  <p:sldIdLst>
    <p:sldId id="256" r:id="rId2"/>
    <p:sldId id="257" r:id="rId3"/>
    <p:sldId id="258" r:id="rId4"/>
    <p:sldId id="259" r:id="rId5"/>
    <p:sldId id="260" r:id="rId6"/>
    <p:sldId id="261" r:id="rId7"/>
    <p:sldId id="262" r:id="rId8"/>
    <p:sldId id="263" r:id="rId9"/>
    <p:sldId id="268"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2918" autoAdjust="0"/>
  </p:normalViewPr>
  <p:slideViewPr>
    <p:cSldViewPr>
      <p:cViewPr varScale="1">
        <p:scale>
          <a:sx n="60" d="100"/>
          <a:sy n="60" d="100"/>
        </p:scale>
        <p:origin x="-16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599F27-35CE-4B6F-80D5-E06AEF636A6B}" type="datetimeFigureOut">
              <a:rPr lang="en-US" smtClean="0"/>
              <a:pPr/>
              <a:t>4/23/2022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F0E295-EC7B-40B3-BE6E-411AA94F2CF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latin typeface="Times New Roman" pitchFamily="18" charset="0"/>
                <a:cs typeface="Times New Roman" pitchFamily="18" charset="0"/>
              </a:rPr>
              <a:t>Hello Everyone,</a:t>
            </a:r>
            <a:r>
              <a:rPr lang="en-US" b="1" baseline="0" dirty="0" smtClean="0">
                <a:latin typeface="Times New Roman" pitchFamily="18" charset="0"/>
                <a:cs typeface="Times New Roman" pitchFamily="18" charset="0"/>
              </a:rPr>
              <a:t> and Welcome All, </a:t>
            </a:r>
            <a:r>
              <a:rPr lang="en-US" b="0" baseline="0" dirty="0" smtClean="0">
                <a:latin typeface="Times New Roman" pitchFamily="18" charset="0"/>
                <a:cs typeface="Times New Roman" pitchFamily="18" charset="0"/>
              </a:rPr>
              <a:t>I am ………. And Today I have Prepared an Interesting Piece- We Learn about: </a:t>
            </a:r>
            <a:r>
              <a:rPr lang="en-US" b="1" baseline="0" dirty="0" smtClean="0">
                <a:latin typeface="Times New Roman" pitchFamily="18" charset="0"/>
                <a:cs typeface="Times New Roman" pitchFamily="18" charset="0"/>
              </a:rPr>
              <a:t>Latuda and its use in Treating </a:t>
            </a:r>
            <a:r>
              <a:rPr lang="en-US" b="1" dirty="0" smtClean="0">
                <a:latin typeface="Times New Roman" pitchFamily="18" charset="0"/>
                <a:cs typeface="Times New Roman" pitchFamily="18" charset="0"/>
              </a:rPr>
              <a:t>Schizophrenia and Bipolar</a:t>
            </a:r>
            <a:r>
              <a:rPr lang="en-US" b="1" baseline="0" dirty="0" smtClean="0">
                <a:latin typeface="Times New Roman" pitchFamily="18" charset="0"/>
                <a:cs typeface="Times New Roman" pitchFamily="18" charset="0"/>
              </a:rPr>
              <a:t> 1 Disorder. </a:t>
            </a:r>
          </a:p>
          <a:p>
            <a:r>
              <a:rPr lang="en-US" sz="2800" b="1" baseline="0" dirty="0" smtClean="0">
                <a:latin typeface="Times New Roman" pitchFamily="18" charset="0"/>
                <a:cs typeface="Times New Roman" pitchFamily="18" charset="0"/>
              </a:rPr>
              <a:t>Come Along with me </a:t>
            </a:r>
            <a:endParaRPr lang="en-US" sz="2800" b="1"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had a positive</a:t>
            </a:r>
            <a:r>
              <a:rPr lang="en-US" baseline="0" dirty="0" smtClean="0">
                <a:latin typeface="Times New Roman" pitchFamily="18" charset="0"/>
                <a:cs typeface="Times New Roman" pitchFamily="18" charset="0"/>
              </a:rPr>
              <a:t> encounter with the first patient. However, for the second patient, I had a challenging encounter for the patient developed </a:t>
            </a:r>
            <a:r>
              <a:rPr lang="en-US" dirty="0" smtClean="0">
                <a:latin typeface="Times New Roman" pitchFamily="18" charset="0"/>
                <a:cs typeface="Times New Roman" pitchFamily="18" charset="0"/>
              </a:rPr>
              <a:t>mild bilateral swelling on lower legs and ankles  as well as recurrent edema. The prescription</a:t>
            </a:r>
            <a:r>
              <a:rPr lang="en-US" baseline="0" dirty="0" smtClean="0">
                <a:latin typeface="Times New Roman" pitchFamily="18" charset="0"/>
                <a:cs typeface="Times New Roman" pitchFamily="18" charset="0"/>
              </a:rPr>
              <a:t> changes of Latuda were based on its benefits </a:t>
            </a:r>
            <a:r>
              <a:rPr lang="en-US" dirty="0" smtClean="0">
                <a:latin typeface="Times New Roman" pitchFamily="18" charset="0"/>
                <a:cs typeface="Times New Roman" pitchFamily="18" charset="0"/>
              </a:rPr>
              <a:t>on schizophrenia and bipolar 1 disorder as well as the</a:t>
            </a:r>
            <a:r>
              <a:rPr lang="en-US" baseline="0" dirty="0" smtClean="0">
                <a:latin typeface="Times New Roman" pitchFamily="18" charset="0"/>
                <a:cs typeface="Times New Roman" pitchFamily="18" charset="0"/>
              </a:rPr>
              <a:t> resultant risks on the Bipolar 1 Disorder patient. Prior to administering the medication, I conducted an extensive diagnosis as well as educated the patient on Latuda’s benefits and possible risks. After administering Latuda, I monitored the patient’s response to the medication and offered the patients verbal and written relevant education on the medication.</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latin typeface="Times New Roman" pitchFamily="18" charset="0"/>
                <a:cs typeface="Times New Roman" pitchFamily="18" charset="0"/>
              </a:rPr>
              <a:t>Cultural drivers influence the patient’s decision to acquire healthcare. They includes the patient’s culture, beliefs, language as well as norms/ethics. These drivers also influences the patient’s response to symptoms, consideration of seeking healthcare/ medical help, taking of medications as well as variation in the patients’ perceptions to different healthcare services. The cultural drivers should be applied to help patients understand the importance of different healthcare services. The drivers should also help healthcare providers to address the patient’s psychological issues such as Bipolar 1 Disorder and Depression.</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I learnt that medicines</a:t>
            </a:r>
            <a:r>
              <a:rPr lang="en-US" baseline="0" dirty="0" smtClean="0">
                <a:latin typeface="Times New Roman" pitchFamily="18" charset="0"/>
                <a:cs typeface="Times New Roman" pitchFamily="18" charset="0"/>
              </a:rPr>
              <a:t> will have varying adverse effect on different patients, even when the medications are being used to treat similar medical conditions. When introducing medicines to patients taking other medications, one should assess the patient’s underlying condition(s) and ensure that the administration of the new medicine is followed by close monitoring. Also, it is important for a healthcare provider to educate the patients about their prescribed medications as well as listen to patient(s) to understand their chief complaints. I learnt that Latuda can be used to effectively treat </a:t>
            </a:r>
            <a:r>
              <a:rPr lang="en-US" dirty="0" smtClean="0">
                <a:latin typeface="Times New Roman" pitchFamily="18" charset="0"/>
                <a:cs typeface="Times New Roman" pitchFamily="18" charset="0"/>
              </a:rPr>
              <a:t>schizophrenia and bipolar 1 disorder but will cause patients</a:t>
            </a:r>
            <a:r>
              <a:rPr lang="en-US" baseline="0" dirty="0" smtClean="0">
                <a:latin typeface="Times New Roman" pitchFamily="18" charset="0"/>
                <a:cs typeface="Times New Roman" pitchFamily="18" charset="0"/>
              </a:rPr>
              <a:t> to develop adverse effects and complication such as developing </a:t>
            </a:r>
            <a:r>
              <a:rPr lang="en-US" dirty="0" smtClean="0">
                <a:latin typeface="Times New Roman" pitchFamily="18" charset="0"/>
                <a:cs typeface="Times New Roman" pitchFamily="18" charset="0"/>
              </a:rPr>
              <a:t>mild bilateral swelling on lower legs and ankles   and recurrent edema.</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Latuda</a:t>
            </a:r>
            <a:r>
              <a:rPr lang="en-US" baseline="0" dirty="0" smtClean="0"/>
              <a:t> is an atypical antipsychotic medication that changes the effects of chemicals in a patients’ brain, thus stabilizing the patients’ moods. It is used for treating </a:t>
            </a:r>
            <a:r>
              <a:rPr lang="en-US" sz="1200" dirty="0" smtClean="0">
                <a:latin typeface="Times New Roman" pitchFamily="18" charset="0"/>
                <a:cs typeface="Times New Roman" pitchFamily="18" charset="0"/>
              </a:rPr>
              <a:t>schizophrenia,  bipolar disorder(Tohen &amp; Nasrallah, 2015),</a:t>
            </a:r>
            <a:r>
              <a:rPr lang="en-US" sz="1200" baseline="0" dirty="0" smtClean="0">
                <a:latin typeface="Times New Roman" pitchFamily="18" charset="0"/>
                <a:cs typeface="Times New Roman" pitchFamily="18" charset="0"/>
              </a:rPr>
              <a:t> renal impairment, hepatic impairment. Interacts with strong CYP3A4 inhibitors and inducers thus increasing the risk of death in patients with dementia-related conditions(Shirley, 2021).  The dosing of Latuda can be either be orally  of </a:t>
            </a:r>
            <a:r>
              <a:rPr lang="en-US" sz="1200" dirty="0" smtClean="0">
                <a:latin typeface="Times New Roman" pitchFamily="18" charset="0"/>
                <a:cs typeface="Times New Roman" pitchFamily="18" charset="0"/>
              </a:rPr>
              <a:t>20 PO qDay not exceeding 120 mg/day for adults</a:t>
            </a:r>
            <a:r>
              <a:rPr lang="en-US" sz="1200" baseline="0" dirty="0" smtClean="0">
                <a:latin typeface="Times New Roman" pitchFamily="18" charset="0"/>
                <a:cs typeface="Times New Roman" pitchFamily="18" charset="0"/>
              </a:rPr>
              <a:t> and </a:t>
            </a:r>
            <a:r>
              <a:rPr lang="en-US" sz="1200" dirty="0" smtClean="0">
                <a:latin typeface="Times New Roman" pitchFamily="18" charset="0"/>
                <a:cs typeface="Times New Roman" pitchFamily="18" charset="0"/>
              </a:rPr>
              <a:t>80mg/day for children or teenagers; or</a:t>
            </a:r>
            <a:r>
              <a:rPr lang="en-US" sz="1200" baseline="0" dirty="0" smtClean="0">
                <a:latin typeface="Times New Roman" pitchFamily="18" charset="0"/>
                <a:cs typeface="Times New Roman" pitchFamily="18" charset="0"/>
              </a:rPr>
              <a:t> co-administration with either CYP3A4 inhibitors  or CYP3A4 inducers. Common reactions are nausea, weight gain, drowsiness, insomnia, muscle stiffness, feeling restless, loss of appetite, fever, blurred vision and increase thirst. The clinician should monitor whether there is unusual non-controllable muscle movements, breast swelling, trouble swallowing, severe nervous system reaction and manic episodes after Latuda’s administration. For the patient education, the clinician have to instruct patients using this medication of avoiding eating grapefruit and drinking grapefruit juice , overdosing the medicine rather than prescribed , frequently checking their blood level, and informing the provider the current medication you are taking . The clinicians also have to education patients taking Latuda on the importance of telling their provider if they have a history of stroke or ischemic attack-related signs such as headache. </a:t>
            </a:r>
            <a:endParaRPr lang="en-US" dirty="0"/>
          </a:p>
        </p:txBody>
      </p:sp>
      <p:sp>
        <p:nvSpPr>
          <p:cNvPr id="4" name="Slide Number Placeholder 3"/>
          <p:cNvSpPr>
            <a:spLocks noGrp="1"/>
          </p:cNvSpPr>
          <p:nvPr>
            <p:ph type="sldNum" sz="quarter" idx="10"/>
          </p:nvPr>
        </p:nvSpPr>
        <p:spPr/>
        <p:txBody>
          <a:bodyPr/>
          <a:lstStyle/>
          <a:p>
            <a:fld id="{EBF0E295-EC7B-40B3-BE6E-411AA94F2CF0}"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Our first</a:t>
            </a:r>
            <a:r>
              <a:rPr lang="en-US" baseline="0" dirty="0" smtClean="0">
                <a:latin typeface="Times New Roman" pitchFamily="18" charset="0"/>
                <a:cs typeface="Times New Roman" pitchFamily="18" charset="0"/>
              </a:rPr>
              <a:t> case study on the appropriate use of Latuda involves a patient mainly complaining of experiencing hallucination and lack of sleep in the last two weeks. The patients also complains of feeling less motivated and interests in social activities, recently having a low sex drive, and frequently becoming abusive and violent at both home and his workplace. The history of presenting illness involves a 34 years old male patient, living with his wife and a has a history of a delusion, depression , </a:t>
            </a:r>
            <a:r>
              <a:rPr lang="en-US" dirty="0" smtClean="0">
                <a:latin typeface="Times New Roman" pitchFamily="18" charset="0"/>
                <a:cs typeface="Times New Roman" pitchFamily="18" charset="0"/>
              </a:rPr>
              <a:t>family disputes , work stress and financial constraints.</a:t>
            </a:r>
            <a:r>
              <a:rPr lang="en-US" baseline="0" dirty="0" smtClean="0">
                <a:latin typeface="Times New Roman" pitchFamily="18" charset="0"/>
                <a:cs typeface="Times New Roman" pitchFamily="18" charset="0"/>
              </a:rPr>
              <a:t> However, the patient does not complain directly of depression and delusion today and he is not under any current treatment and medications. Also, the patient lacks a history of sleep issues , is currently working as a technician in  a painting company and frequently drinks alcohol. The patient had a medical history positive for depression and delusion, with vitals signs such as a underweight (Wt 100 pounds), high blood pressure(120/85 mm Hg) and tachycardia(105 beats per minute).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psychiatric evaluation determined some abnormal items of the patient. For instance, the patient had a positive medical history of depression, stress, and Schizophrenia. The main mental exams indicated the patient had a flat affect, delusions, socially awkward, hallucinations,, circumstantial speech that is difficult to follow, disorganized thoughts and intact orientation. The patient has a social history of alcohol where he drinks three times a week. The assessment identified loss of appetite in the patient, among other challenges such as sleep problems, loss of interest in social activities, withdrawal from social situation , problems with concentration as well as feeling uncomfortable. Consequently, I diagnosed the patient with acute Schizophrenia   due to the above the patient showing positive- hallucinations, delusions, disorganize speech- and negative symptoms such as withdrawal from social situations, loss of interest in activities and flat affect.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For effective treatment of the patient, I prescribed that he should start taking 40 mg PO qDay ,  and can increase to a maximum of 160 mg/day after few days. However, I recommended for the patient to undergo several lab tests after 14 days. These includes complete Thyroid-stimulating hormone(TSH) test, Urinalysis(UA), Complete blood count (CBC) test, Comprehensive metabolic panel( CMP) test and Vitamin B12 test. </a:t>
            </a:r>
          </a:p>
          <a:p>
            <a:r>
              <a:rPr lang="en-US" dirty="0" smtClean="0">
                <a:latin typeface="Times New Roman" pitchFamily="18" charset="0"/>
                <a:cs typeface="Times New Roman" pitchFamily="18" charset="0"/>
              </a:rPr>
              <a:t>I recommended the patient to undertake individual psychotherapy and cognitive behavior therapy (CBT), which are effective at curbing the re-occurrence of depression and delusion in the patients as well as reducing the severity of hallucinations and treating Schizophrenia(Shirley, 2021). </a:t>
            </a:r>
          </a:p>
          <a:p>
            <a:r>
              <a:rPr lang="en-US" dirty="0" smtClean="0">
                <a:latin typeface="Times New Roman" pitchFamily="18" charset="0"/>
                <a:cs typeface="Times New Roman" pitchFamily="18" charset="0"/>
              </a:rPr>
              <a:t>We(me and the patient) talked about Schizophrenia , the causes and ways to identify the patient is recovering and improving, and the importance of attending the two types of psychotherapy for a 15 minutes sessions  consecutively in 14 days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Our </a:t>
            </a:r>
            <a:r>
              <a:rPr lang="en-US" dirty="0" smtClean="0">
                <a:latin typeface="Times New Roman" pitchFamily="18" charset="0"/>
                <a:cs typeface="Times New Roman" pitchFamily="18" charset="0"/>
              </a:rPr>
              <a:t>second case study on the inappropriate prescription and application of Latuda involve a patient complaining of recently experiencing decreased need for sleep , loss of appetite, self-hatred, having reckless sex, increased energy as well as unusual talkativeness in the last two weeks. The patient is an 42 years old female, married and living with the husband and presents with a complain of engaging in reckless sex, and has history of substance abuse, excessive spending and inflated self-image. However, the patient does not complain of hyper-sexuality and hyperactivity as well as  lacks history of sleep problem and loss of appetite. On top of the above, the patient is currently a housewife and excessively drinks alcohol. The patient has a medical history positive for depression, use of prednisone and hormonal imbalance with vital signs such as high blood pressure(140/93 mm Hg) , overweight(Wt 110) and increased heart rate(HR67)</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psychiatric evaluation determined the patient had a positive medical history for depression, and she is overweight, has a high blood pressure and increased heart rate. The patient also has a social history of drinking alcohol time times per week. The abnormal aspects identified includes the patient acting reckless evident through engaging in reckless sex and excessive drinking of alcohol. She has an elevated mood for she feels high and easily gets irritated. She also has encountered an decrease in her appetite for she is lately eating once per day, but very little food. She rarely sleeps and thus has insomnia. The assessment also identified the patient has lost 10 lbs of weight in the last 10 days due to her appetite loss and interrupted eating habits. She does not feel to sleep, and recently wakes up after a short period.</a:t>
            </a:r>
          </a:p>
          <a:p>
            <a:r>
              <a:rPr lang="en-US" dirty="0" smtClean="0"/>
              <a:t>Consequently, I diagnosed the patient with Bipolar 1 Disorder when ruling out using the patient's manic symptoms and episodes of depression. These includes- decreased need for sleep everyday, recent weight loss due to appetite loss, engagement in risk things through making poor decisions such as having reckless sex and excessive drinking of alcohol as well as easily getting irritated and feeling high. As a result, I prescribed for the patient to take escitalopram 10 mg PO qDay with Latuda 20 mg PO qDay .</a:t>
            </a:r>
          </a:p>
        </p:txBody>
      </p:sp>
      <p:sp>
        <p:nvSpPr>
          <p:cNvPr id="4" name="Slide Number Placeholder 3"/>
          <p:cNvSpPr>
            <a:spLocks noGrp="1"/>
          </p:cNvSpPr>
          <p:nvPr>
            <p:ph type="sldNum" sz="quarter" idx="10"/>
          </p:nvPr>
        </p:nvSpPr>
        <p:spPr/>
        <p:txBody>
          <a:bodyPr/>
          <a:lstStyle/>
          <a:p>
            <a:fld id="{EBF0E295-EC7B-40B3-BE6E-411AA94F2CF0}"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clinician recommends the patient to stop taking escitalopram 10 mg PO qDay to treat the Bipolar I Disorder and here is the reason-  the patient complains of no improvement in using escitalopram and quetiapine 300 mg/day to treat the condition. As such, the clinician recommends an increment of Latuda from 20 mg PO qDay  to 30 mg PO qDay  treat the acute depression episodes causing bipolar 1 disorder. Upon the increment of Latuda's dosage , the patient does not experience manic symptoms and episodes. However, the patient develops mild bilateral swelling on lower legs and ankles as well as recurrent edema. These contraindications results to the clinicians instructing the discontinuation of Latuda in this patient's prescription. After discontinuation, the bilateral pedal edema is completely resolved(Su et al.,2021) and there is no recurrence of edema.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The United States Food and Drug Administration has approved use of Latuda for Schizophrenia. Various studies vouches the efficient monotherapy use of Latuda to treat schizophrenia in adults(Tohen &amp; Nasrallah,  2015) </a:t>
            </a:r>
            <a:r>
              <a:rPr lang="en-US" baseline="0" dirty="0" smtClean="0">
                <a:latin typeface="Times New Roman" pitchFamily="18" charset="0"/>
                <a:cs typeface="Times New Roman" pitchFamily="18" charset="0"/>
              </a:rPr>
              <a:t> and teenagers above 13 </a:t>
            </a:r>
            <a:r>
              <a:rPr lang="en-US" dirty="0" smtClean="0">
                <a:latin typeface="Times New Roman" pitchFamily="18" charset="0"/>
                <a:cs typeface="Times New Roman" pitchFamily="18" charset="0"/>
              </a:rPr>
              <a:t>years(Shirley, 2021). The monotherapy</a:t>
            </a:r>
            <a:r>
              <a:rPr lang="en-US" baseline="0" dirty="0" smtClean="0">
                <a:latin typeface="Times New Roman" pitchFamily="18" charset="0"/>
                <a:cs typeface="Times New Roman" pitchFamily="18" charset="0"/>
              </a:rPr>
              <a:t> use of Latuda reduces </a:t>
            </a:r>
            <a:r>
              <a:rPr lang="en-US" dirty="0" smtClean="0">
                <a:latin typeface="Times New Roman" pitchFamily="18" charset="0"/>
                <a:cs typeface="Times New Roman" pitchFamily="18" charset="0"/>
              </a:rPr>
              <a:t>the risk of relapse in schizophrenia patients(Harvey, 2015). It also</a:t>
            </a:r>
            <a:r>
              <a:rPr lang="en-US" baseline="0" dirty="0" smtClean="0">
                <a:latin typeface="Times New Roman" pitchFamily="18" charset="0"/>
                <a:cs typeface="Times New Roman" pitchFamily="18" charset="0"/>
              </a:rPr>
              <a:t> i</a:t>
            </a:r>
            <a:r>
              <a:rPr lang="en-US" dirty="0" smtClean="0">
                <a:latin typeface="Times New Roman" pitchFamily="18" charset="0"/>
                <a:cs typeface="Times New Roman" pitchFamily="18" charset="0"/>
              </a:rPr>
              <a:t>mproves patient’s mood and behavior through rebalancing serotonin and dopamine(Molina-Carballo et al., 2016).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Similarly,</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suggests that when Latuda is used in adjunctive therapy with Escitalopram to treat Bipolar 1 Disorder, it results to the patient developing</a:t>
            </a:r>
            <a:r>
              <a:rPr lang="en-US" baseline="0" dirty="0" smtClean="0">
                <a:latin typeface="Times New Roman" pitchFamily="18" charset="0"/>
                <a:cs typeface="Times New Roman" pitchFamily="18" charset="0"/>
              </a:rPr>
              <a:t> m</a:t>
            </a:r>
            <a:r>
              <a:rPr lang="en-US" dirty="0" smtClean="0">
                <a:latin typeface="Times New Roman" pitchFamily="18" charset="0"/>
                <a:cs typeface="Times New Roman" pitchFamily="18" charset="0"/>
              </a:rPr>
              <a:t>ild bilateral swelling over their lower legs and ankles</a:t>
            </a:r>
            <a:r>
              <a:rPr lang="en-US" baseline="0" dirty="0" smtClean="0">
                <a:latin typeface="Times New Roman" pitchFamily="18" charset="0"/>
                <a:cs typeface="Times New Roman" pitchFamily="18" charset="0"/>
              </a:rPr>
              <a:t>  as well as recurrent edem</a:t>
            </a:r>
            <a:r>
              <a:rPr lang="en-US" dirty="0" smtClean="0">
                <a:latin typeface="Times New Roman" pitchFamily="18" charset="0"/>
                <a:cs typeface="Times New Roman" pitchFamily="18" charset="0"/>
              </a:rPr>
              <a:t>a(Su et al., 2021).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BF0E295-EC7B-40B3-BE6E-411AA94F2CF0}"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E4A28FBD-D826-4889-A38F-5A2B0E6D077D}"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E4A28FBD-D826-4889-A38F-5A2B0E6D077D}"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E4A28FBD-D826-4889-A38F-5A2B0E6D077D}"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E4A28FBD-D826-4889-A38F-5A2B0E6D077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6493987-6EB2-4887-9E99-F2FCBC9B228C}" type="datetimeFigureOut">
              <a:rPr lang="en-US" smtClean="0"/>
              <a:pPr/>
              <a:t>4/23/2022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E4A28FBD-D826-4889-A38F-5A2B0E6D077D}"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493987-6EB2-4887-9E99-F2FCBC9B228C}" type="datetimeFigureOut">
              <a:rPr lang="en-US" smtClean="0"/>
              <a:pPr/>
              <a:t>4/23/2022</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4A28FBD-D826-4889-A38F-5A2B0E6D077D}"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h.PNG"/>
          <p:cNvPicPr>
            <a:picLocks noChangeAspect="1"/>
          </p:cNvPicPr>
          <p:nvPr/>
        </p:nvPicPr>
        <p:blipFill>
          <a:blip r:embed="rId3">
            <a:lum bright="20000"/>
          </a:blip>
          <a:stretch>
            <a:fillRect/>
          </a:stretch>
        </p:blipFill>
        <p:spPr>
          <a:xfrm>
            <a:off x="1000100" y="0"/>
            <a:ext cx="8143900" cy="6858000"/>
          </a:xfrm>
          <a:prstGeom prst="rect">
            <a:avLst/>
          </a:prstGeom>
        </p:spPr>
      </p:pic>
      <p:sp>
        <p:nvSpPr>
          <p:cNvPr id="2" name="Title 1"/>
          <p:cNvSpPr>
            <a:spLocks noGrp="1"/>
          </p:cNvSpPr>
          <p:nvPr>
            <p:ph type="ctrTitle"/>
          </p:nvPr>
        </p:nvSpPr>
        <p:spPr>
          <a:xfrm>
            <a:off x="5214942" y="-214338"/>
            <a:ext cx="2428892" cy="3286148"/>
          </a:xfrm>
        </p:spPr>
        <p:txBody>
          <a:bodyPr>
            <a:noAutofit/>
          </a:bodyPr>
          <a:lstStyle/>
          <a:p>
            <a:pPr algn="ctr"/>
            <a:r>
              <a:rPr lang="en-US" sz="2800" b="1" dirty="0" smtClean="0">
                <a:effectLst/>
                <a:latin typeface="Times New Roman" pitchFamily="18" charset="0"/>
                <a:cs typeface="Times New Roman" pitchFamily="18" charset="0"/>
              </a:rPr>
              <a:t>Latuda in Treating Schizophrenia and Bipolar 1 Disorder  </a:t>
            </a:r>
            <a:br>
              <a:rPr lang="en-US" sz="2800" b="1" dirty="0" smtClean="0">
                <a:effectLst/>
                <a:latin typeface="Times New Roman" pitchFamily="18" charset="0"/>
                <a:cs typeface="Times New Roman" pitchFamily="18" charset="0"/>
              </a:rPr>
            </a:br>
            <a:endParaRPr lang="en-US" sz="2800" b="1" dirty="0">
              <a:effectLst/>
              <a:latin typeface="Times New Roman" pitchFamily="18" charset="0"/>
              <a:cs typeface="Times New Roman" pitchFamily="18" charset="0"/>
            </a:endParaRPr>
          </a:p>
        </p:txBody>
      </p:sp>
      <p:sp>
        <p:nvSpPr>
          <p:cNvPr id="4" name="Subtitle 3"/>
          <p:cNvSpPr>
            <a:spLocks noGrp="1"/>
          </p:cNvSpPr>
          <p:nvPr>
            <p:ph type="subTitle" idx="1"/>
          </p:nvPr>
        </p:nvSpPr>
        <p:spPr>
          <a:xfrm>
            <a:off x="928662" y="5715016"/>
            <a:ext cx="7406640" cy="1252534"/>
          </a:xfrm>
        </p:spPr>
        <p:txBody>
          <a:bodyPr>
            <a:normAutofit fontScale="92500" lnSpcReduction="10000"/>
          </a:bodyPr>
          <a:lstStyle/>
          <a:p>
            <a:r>
              <a:rPr lang="en-US" sz="1800" b="1" dirty="0" smtClean="0">
                <a:latin typeface="Arial Black" pitchFamily="34" charset="0"/>
              </a:rPr>
              <a:t>Name:</a:t>
            </a:r>
          </a:p>
          <a:p>
            <a:r>
              <a:rPr lang="en-US" sz="1800" b="1" dirty="0" smtClean="0">
                <a:latin typeface="Arial Black" pitchFamily="34" charset="0"/>
              </a:rPr>
              <a:t>Institutional Affiliation:</a:t>
            </a:r>
          </a:p>
          <a:p>
            <a:r>
              <a:rPr lang="en-US" sz="1800" b="1" dirty="0" smtClean="0">
                <a:latin typeface="Arial Black" pitchFamily="34" charset="0"/>
              </a:rPr>
              <a:t>Course:</a:t>
            </a:r>
          </a:p>
          <a:p>
            <a:r>
              <a:rPr lang="en-US" sz="1800" b="1" dirty="0" smtClean="0">
                <a:latin typeface="Arial Black" pitchFamily="34" charset="0"/>
              </a:rPr>
              <a:t>Date:</a:t>
            </a:r>
            <a:endParaRPr lang="en-US" sz="1800" b="1" dirty="0">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latin typeface="Times New Roman" pitchFamily="18" charset="0"/>
                <a:cs typeface="Times New Roman" pitchFamily="18" charset="0"/>
              </a:rPr>
              <a:t>Overall Encounter with Patient</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28662" y="1447800"/>
            <a:ext cx="8005026" cy="4800600"/>
          </a:xfrm>
        </p:spPr>
        <p:txBody>
          <a:bodyPr>
            <a:noAutofit/>
          </a:bodyPr>
          <a:lstStyle/>
          <a:p>
            <a:pPr>
              <a:buSzPct val="130000"/>
              <a:buFont typeface="Wingdings" pitchFamily="2" charset="2"/>
              <a:buChar char="S"/>
            </a:pPr>
            <a:r>
              <a:rPr lang="en-US" sz="1800" dirty="0" smtClean="0">
                <a:latin typeface="Times New Roman" pitchFamily="18" charset="0"/>
                <a:cs typeface="Times New Roman" pitchFamily="18" charset="0"/>
              </a:rPr>
              <a:t>I had a </a:t>
            </a:r>
          </a:p>
          <a:p>
            <a:pPr lvl="1">
              <a:buSzPct val="130000"/>
              <a:buFont typeface="Wingdings" pitchFamily="2" charset="2"/>
              <a:buChar char="ü"/>
            </a:pPr>
            <a:r>
              <a:rPr lang="en-US" sz="1800" dirty="0" smtClean="0">
                <a:latin typeface="Times New Roman" pitchFamily="18" charset="0"/>
                <a:cs typeface="Times New Roman" pitchFamily="18" charset="0"/>
              </a:rPr>
              <a:t>Positive encounter with the first patient</a:t>
            </a:r>
          </a:p>
          <a:p>
            <a:pPr lvl="1">
              <a:buSzPct val="130000"/>
              <a:buFont typeface="Wingdings" pitchFamily="2" charset="2"/>
              <a:buChar char="ü"/>
            </a:pPr>
            <a:r>
              <a:rPr lang="en-US" sz="1800" dirty="0" smtClean="0">
                <a:latin typeface="Times New Roman" pitchFamily="18" charset="0"/>
                <a:cs typeface="Times New Roman" pitchFamily="18" charset="0"/>
              </a:rPr>
              <a:t>Challenging encounter with the second patient since </a:t>
            </a:r>
          </a:p>
          <a:p>
            <a:pPr lvl="2">
              <a:buSzPct val="130000"/>
              <a:buFont typeface="Wingdings" pitchFamily="2" charset="2"/>
              <a:buChar char="v"/>
            </a:pPr>
            <a:r>
              <a:rPr lang="en-US" sz="1800" dirty="0" smtClean="0">
                <a:latin typeface="Times New Roman" pitchFamily="18" charset="0"/>
                <a:cs typeface="Times New Roman" pitchFamily="18" charset="0"/>
              </a:rPr>
              <a:t>She developed </a:t>
            </a:r>
          </a:p>
          <a:p>
            <a:pPr lvl="3">
              <a:buSzPct val="130000"/>
              <a:buFont typeface="Wingdings" pitchFamily="2" charset="2"/>
              <a:buChar char="Ø"/>
            </a:pPr>
            <a:r>
              <a:rPr lang="en-US" sz="1800" dirty="0" smtClean="0">
                <a:latin typeface="Times New Roman" pitchFamily="18" charset="0"/>
                <a:cs typeface="Times New Roman" pitchFamily="18" charset="0"/>
              </a:rPr>
              <a:t>mild bilateral swelling on lower legs and ankles  </a:t>
            </a:r>
          </a:p>
          <a:p>
            <a:pPr lvl="3">
              <a:buSzPct val="130000"/>
              <a:buFont typeface="Wingdings" pitchFamily="2" charset="2"/>
              <a:buChar char="Ø"/>
            </a:pPr>
            <a:r>
              <a:rPr lang="en-US" sz="1800" dirty="0" smtClean="0">
                <a:latin typeface="Times New Roman" pitchFamily="18" charset="0"/>
                <a:cs typeface="Times New Roman" pitchFamily="18" charset="0"/>
              </a:rPr>
              <a:t>recurrent edema</a:t>
            </a:r>
          </a:p>
          <a:p>
            <a:pPr>
              <a:buSzPct val="130000"/>
              <a:buFont typeface="Wingdings" pitchFamily="2" charset="2"/>
              <a:buChar char="S"/>
            </a:pPr>
            <a:r>
              <a:rPr lang="en-US" sz="1800" dirty="0" smtClean="0">
                <a:latin typeface="Times New Roman" pitchFamily="18" charset="0"/>
                <a:cs typeface="Times New Roman" pitchFamily="18" charset="0"/>
              </a:rPr>
              <a:t>The prescription changes were based on Latuda’s</a:t>
            </a:r>
          </a:p>
          <a:p>
            <a:pPr lvl="1">
              <a:buSzPct val="130000"/>
              <a:buFont typeface="Wingdings" pitchFamily="2" charset="2"/>
              <a:buChar char="ü"/>
            </a:pPr>
            <a:r>
              <a:rPr lang="en-US" sz="1800" dirty="0" smtClean="0">
                <a:latin typeface="Times New Roman" pitchFamily="18" charset="0"/>
                <a:cs typeface="Times New Roman" pitchFamily="18" charset="0"/>
              </a:rPr>
              <a:t>Benefits on schizophrenia and bipolar 1 disorder</a:t>
            </a:r>
          </a:p>
          <a:p>
            <a:pPr lvl="1">
              <a:buSzPct val="130000"/>
              <a:buFont typeface="Wingdings" pitchFamily="2" charset="2"/>
              <a:buChar char="ü"/>
            </a:pPr>
            <a:r>
              <a:rPr lang="en-US" sz="1800" dirty="0" smtClean="0">
                <a:latin typeface="Times New Roman" pitchFamily="18" charset="0"/>
                <a:cs typeface="Times New Roman" pitchFamily="18" charset="0"/>
              </a:rPr>
              <a:t>Resultant risks on Bipolar 1 disorder patient</a:t>
            </a:r>
          </a:p>
          <a:p>
            <a:pPr>
              <a:buSzPct val="130000"/>
              <a:buFont typeface="Wingdings" pitchFamily="2" charset="2"/>
              <a:buChar char="S"/>
            </a:pPr>
            <a:r>
              <a:rPr lang="en-US" sz="1800" dirty="0" smtClean="0">
                <a:latin typeface="Times New Roman" pitchFamily="18" charset="0"/>
                <a:cs typeface="Times New Roman" pitchFamily="18" charset="0"/>
              </a:rPr>
              <a:t>Prior to administrating the medication, I</a:t>
            </a:r>
          </a:p>
          <a:p>
            <a:pPr lvl="1">
              <a:buSzPct val="130000"/>
              <a:buFont typeface="Wingdings" pitchFamily="2" charset="2"/>
              <a:buChar char="ü"/>
            </a:pPr>
            <a:r>
              <a:rPr lang="en-US" sz="1800" dirty="0" smtClean="0">
                <a:latin typeface="Times New Roman" pitchFamily="18" charset="0"/>
                <a:cs typeface="Times New Roman" pitchFamily="18" charset="0"/>
              </a:rPr>
              <a:t>Conducted an extensive diagnosis</a:t>
            </a:r>
          </a:p>
          <a:p>
            <a:pPr lvl="1">
              <a:buSzPct val="130000"/>
              <a:buFont typeface="Wingdings" pitchFamily="2" charset="2"/>
              <a:buChar char="ü"/>
            </a:pPr>
            <a:r>
              <a:rPr lang="en-US" sz="1800" dirty="0" smtClean="0">
                <a:latin typeface="Times New Roman" pitchFamily="18" charset="0"/>
                <a:cs typeface="Times New Roman" pitchFamily="18" charset="0"/>
              </a:rPr>
              <a:t>Educated the patient on the medication’s benefits and possible risks</a:t>
            </a:r>
          </a:p>
          <a:p>
            <a:pPr>
              <a:buSzPct val="130000"/>
              <a:buFont typeface="Wingdings" pitchFamily="2" charset="2"/>
              <a:buChar char="S"/>
            </a:pPr>
            <a:r>
              <a:rPr lang="en-US" sz="1800" dirty="0" smtClean="0">
                <a:latin typeface="Times New Roman" pitchFamily="18" charset="0"/>
                <a:cs typeface="Times New Roman" pitchFamily="18" charset="0"/>
              </a:rPr>
              <a:t>After administering Latuda, I monitored the patient’s response to the medication</a:t>
            </a:r>
          </a:p>
          <a:p>
            <a:pPr>
              <a:buSzPct val="130000"/>
              <a:buFont typeface="Wingdings" pitchFamily="2" charset="2"/>
              <a:buChar char="S"/>
            </a:pPr>
            <a:r>
              <a:rPr lang="en-US" sz="1800" dirty="0" smtClean="0">
                <a:latin typeface="Times New Roman" pitchFamily="18" charset="0"/>
                <a:cs typeface="Times New Roman" pitchFamily="18" charset="0"/>
              </a:rPr>
              <a:t>I offered the patient verbal and written relevant education on Latuda</a:t>
            </a:r>
          </a:p>
        </p:txBody>
      </p:sp>
      <p:pic>
        <p:nvPicPr>
          <p:cNvPr id="4" name="Picture 3" descr="latuda.png"/>
          <p:cNvPicPr>
            <a:picLocks noChangeAspect="1"/>
          </p:cNvPicPr>
          <p:nvPr/>
        </p:nvPicPr>
        <p:blipFill>
          <a:blip r:embed="rId3"/>
          <a:stretch>
            <a:fillRect/>
          </a:stretch>
        </p:blipFill>
        <p:spPr>
          <a:xfrm>
            <a:off x="6419850" y="3286134"/>
            <a:ext cx="2724150" cy="14287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274638"/>
            <a:ext cx="8501122" cy="1143000"/>
          </a:xfrm>
        </p:spPr>
        <p:txBody>
          <a:bodyPr>
            <a:normAutofit/>
          </a:bodyPr>
          <a:lstStyle/>
          <a:p>
            <a:r>
              <a:rPr lang="en-US" b="1" dirty="0" smtClean="0">
                <a:effectLst/>
                <a:latin typeface="Times New Roman" pitchFamily="18" charset="0"/>
                <a:cs typeface="Times New Roman" pitchFamily="18" charset="0"/>
              </a:rPr>
              <a:t>Cultural Diversity and Application</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1000100" y="1447800"/>
            <a:ext cx="7933588" cy="4800600"/>
          </a:xfrm>
        </p:spPr>
        <p:txBody>
          <a:bodyPr>
            <a:noAutofit/>
          </a:bodyPr>
          <a:lstStyle/>
          <a:p>
            <a:pPr>
              <a:buSzPct val="130000"/>
              <a:buFont typeface="Wingdings" pitchFamily="2" charset="2"/>
              <a:buChar char="S"/>
            </a:pPr>
            <a:r>
              <a:rPr lang="en-US" sz="1600" dirty="0" smtClean="0">
                <a:latin typeface="Times New Roman" pitchFamily="18" charset="0"/>
                <a:cs typeface="Times New Roman" pitchFamily="18" charset="0"/>
              </a:rPr>
              <a:t>Cultural drivers that influences patient’s decision to acquire healthcare services. </a:t>
            </a:r>
          </a:p>
          <a:p>
            <a:pPr>
              <a:buSzPct val="130000"/>
              <a:buFont typeface="Wingdings" pitchFamily="2" charset="2"/>
              <a:buChar char="S"/>
            </a:pPr>
            <a:r>
              <a:rPr lang="en-US" sz="1600" dirty="0" smtClean="0">
                <a:latin typeface="Times New Roman" pitchFamily="18" charset="0"/>
                <a:cs typeface="Times New Roman" pitchFamily="18" charset="0"/>
              </a:rPr>
              <a:t>They includes the patient’s</a:t>
            </a:r>
          </a:p>
          <a:p>
            <a:pPr lvl="1">
              <a:buSzPct val="130000"/>
              <a:buFont typeface="Wingdings" pitchFamily="2" charset="2"/>
              <a:buChar char="ü"/>
            </a:pPr>
            <a:r>
              <a:rPr lang="en-US" sz="1600" dirty="0" smtClean="0">
                <a:latin typeface="Times New Roman" pitchFamily="18" charset="0"/>
                <a:cs typeface="Times New Roman" pitchFamily="18" charset="0"/>
              </a:rPr>
              <a:t>Culture </a:t>
            </a:r>
          </a:p>
          <a:p>
            <a:pPr lvl="1">
              <a:buSzPct val="130000"/>
              <a:buFont typeface="Wingdings" pitchFamily="2" charset="2"/>
              <a:buChar char="ü"/>
            </a:pPr>
            <a:r>
              <a:rPr lang="en-US" sz="1600" dirty="0" smtClean="0">
                <a:latin typeface="Times New Roman" pitchFamily="18" charset="0"/>
                <a:cs typeface="Times New Roman" pitchFamily="18" charset="0"/>
              </a:rPr>
              <a:t>Beliefs </a:t>
            </a:r>
          </a:p>
          <a:p>
            <a:pPr lvl="1">
              <a:buSzPct val="130000"/>
              <a:buFont typeface="Wingdings" pitchFamily="2" charset="2"/>
              <a:buChar char="ü"/>
            </a:pPr>
            <a:r>
              <a:rPr lang="en-US" sz="1600" dirty="0" smtClean="0">
                <a:latin typeface="Times New Roman" pitchFamily="18" charset="0"/>
                <a:cs typeface="Times New Roman" pitchFamily="18" charset="0"/>
              </a:rPr>
              <a:t>Language </a:t>
            </a:r>
          </a:p>
          <a:p>
            <a:pPr lvl="1">
              <a:buSzPct val="130000"/>
              <a:buFont typeface="Wingdings" pitchFamily="2" charset="2"/>
              <a:buChar char="ü"/>
            </a:pPr>
            <a:r>
              <a:rPr lang="en-US" sz="1600" dirty="0" smtClean="0">
                <a:latin typeface="Times New Roman" pitchFamily="18" charset="0"/>
                <a:cs typeface="Times New Roman" pitchFamily="18" charset="0"/>
              </a:rPr>
              <a:t>Norms/ ethics</a:t>
            </a:r>
          </a:p>
          <a:p>
            <a:pPr>
              <a:buSzPct val="130000"/>
              <a:buFont typeface="Wingdings" pitchFamily="2" charset="2"/>
              <a:buChar char="S"/>
            </a:pPr>
            <a:r>
              <a:rPr lang="en-US" sz="1600" dirty="0" smtClean="0">
                <a:latin typeface="Times New Roman" pitchFamily="18" charset="0"/>
                <a:cs typeface="Times New Roman" pitchFamily="18" charset="0"/>
              </a:rPr>
              <a:t>These drivers influences patient’s</a:t>
            </a:r>
          </a:p>
          <a:p>
            <a:pPr lvl="1">
              <a:buSzPct val="130000"/>
              <a:buFont typeface="Wingdings" pitchFamily="2" charset="2"/>
              <a:buChar char="ü"/>
            </a:pPr>
            <a:r>
              <a:rPr lang="en-US" sz="1600" dirty="0" smtClean="0">
                <a:latin typeface="Times New Roman" pitchFamily="18" charset="0"/>
                <a:cs typeface="Times New Roman" pitchFamily="18" charset="0"/>
              </a:rPr>
              <a:t>Response to symptoms</a:t>
            </a:r>
          </a:p>
          <a:p>
            <a:pPr lvl="1">
              <a:buSzPct val="130000"/>
              <a:buFont typeface="Wingdings" pitchFamily="2" charset="2"/>
              <a:buChar char="ü"/>
            </a:pPr>
            <a:r>
              <a:rPr lang="en-US" sz="1600" dirty="0" smtClean="0">
                <a:latin typeface="Times New Roman" pitchFamily="18" charset="0"/>
                <a:cs typeface="Times New Roman" pitchFamily="18" charset="0"/>
              </a:rPr>
              <a:t>Consideration of seeking healthcare/ medical help</a:t>
            </a:r>
          </a:p>
          <a:p>
            <a:pPr lvl="1">
              <a:buSzPct val="130000"/>
              <a:buFont typeface="Wingdings" pitchFamily="2" charset="2"/>
              <a:buChar char="ü"/>
            </a:pPr>
            <a:r>
              <a:rPr lang="en-US" sz="1600" dirty="0" smtClean="0">
                <a:latin typeface="Times New Roman" pitchFamily="18" charset="0"/>
                <a:cs typeface="Times New Roman" pitchFamily="18" charset="0"/>
              </a:rPr>
              <a:t>Accepting healthcare decision</a:t>
            </a:r>
          </a:p>
          <a:p>
            <a:pPr lvl="1">
              <a:buSzPct val="130000"/>
              <a:buFont typeface="Wingdings" pitchFamily="2" charset="2"/>
              <a:buChar char="ü"/>
            </a:pPr>
            <a:r>
              <a:rPr lang="en-US" sz="1600" dirty="0" smtClean="0">
                <a:latin typeface="Times New Roman" pitchFamily="18" charset="0"/>
                <a:cs typeface="Times New Roman" pitchFamily="18" charset="0"/>
              </a:rPr>
              <a:t>Taking of medications</a:t>
            </a:r>
          </a:p>
          <a:p>
            <a:pPr lvl="1">
              <a:buSzPct val="130000"/>
              <a:buFont typeface="Wingdings" pitchFamily="2" charset="2"/>
              <a:buChar char="ü"/>
            </a:pPr>
            <a:r>
              <a:rPr lang="en-US" sz="1600" dirty="0" smtClean="0">
                <a:latin typeface="Times New Roman" pitchFamily="18" charset="0"/>
                <a:cs typeface="Times New Roman" pitchFamily="18" charset="0"/>
              </a:rPr>
              <a:t>Variation in their perception to different healthcare services</a:t>
            </a:r>
          </a:p>
          <a:p>
            <a:pPr>
              <a:buSzPct val="130000"/>
              <a:buFont typeface="Wingdings" pitchFamily="2" charset="2"/>
              <a:buChar char="S"/>
            </a:pPr>
            <a:r>
              <a:rPr lang="en-US" sz="1600" dirty="0" smtClean="0">
                <a:latin typeface="Times New Roman" pitchFamily="18" charset="0"/>
                <a:cs typeface="Times New Roman" pitchFamily="18" charset="0"/>
              </a:rPr>
              <a:t>The cultural drivers should be applied to help </a:t>
            </a:r>
          </a:p>
          <a:p>
            <a:pPr lvl="1">
              <a:buSzPct val="130000"/>
              <a:buFont typeface="Wingdings" pitchFamily="2" charset="2"/>
              <a:buChar char="ü"/>
            </a:pPr>
            <a:r>
              <a:rPr lang="en-US" sz="1600" dirty="0" smtClean="0">
                <a:latin typeface="Times New Roman" pitchFamily="18" charset="0"/>
                <a:cs typeface="Times New Roman" pitchFamily="18" charset="0"/>
              </a:rPr>
              <a:t>Patients  understand the importance of different healthcare services</a:t>
            </a:r>
          </a:p>
          <a:p>
            <a:pPr lvl="1">
              <a:buSzPct val="130000"/>
              <a:buFont typeface="Wingdings" pitchFamily="2" charset="2"/>
              <a:buChar char="ü"/>
            </a:pPr>
            <a:r>
              <a:rPr lang="en-US" sz="1600" dirty="0" smtClean="0">
                <a:latin typeface="Times New Roman" pitchFamily="18" charset="0"/>
                <a:cs typeface="Times New Roman" pitchFamily="18" charset="0"/>
              </a:rPr>
              <a:t>Healthcare providers address patients’ psychological issues such as </a:t>
            </a:r>
          </a:p>
          <a:p>
            <a:pPr lvl="2">
              <a:buSzPct val="130000"/>
              <a:buFont typeface="Wingdings" pitchFamily="2" charset="2"/>
              <a:buChar char="v"/>
            </a:pPr>
            <a:r>
              <a:rPr lang="en-US" sz="1600" dirty="0" smtClean="0">
                <a:latin typeface="Times New Roman" pitchFamily="18" charset="0"/>
                <a:cs typeface="Times New Roman" pitchFamily="18" charset="0"/>
              </a:rPr>
              <a:t>Depression </a:t>
            </a:r>
          </a:p>
          <a:p>
            <a:pPr lvl="2">
              <a:buSzPct val="130000"/>
              <a:buFont typeface="Wingdings" pitchFamily="2" charset="2"/>
              <a:buChar char="v"/>
            </a:pPr>
            <a:r>
              <a:rPr lang="en-US" sz="1600" dirty="0" smtClean="0">
                <a:latin typeface="Times New Roman" pitchFamily="18" charset="0"/>
                <a:cs typeface="Times New Roman" pitchFamily="18" charset="0"/>
              </a:rPr>
              <a:t>Bipolar 1 Disorder</a:t>
            </a:r>
          </a:p>
        </p:txBody>
      </p:sp>
      <p:pic>
        <p:nvPicPr>
          <p:cNvPr id="4" name="Picture 3" descr="DIVER.jpg"/>
          <p:cNvPicPr>
            <a:picLocks noChangeAspect="1"/>
          </p:cNvPicPr>
          <p:nvPr/>
        </p:nvPicPr>
        <p:blipFill>
          <a:blip r:embed="rId3"/>
          <a:stretch>
            <a:fillRect/>
          </a:stretch>
        </p:blipFill>
        <p:spPr>
          <a:xfrm>
            <a:off x="5962682" y="2071678"/>
            <a:ext cx="3181350" cy="192882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latin typeface="Times New Roman" pitchFamily="18" charset="0"/>
                <a:cs typeface="Times New Roman" pitchFamily="18" charset="0"/>
              </a:rPr>
              <a:t>Summary Conclusion </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785786" y="1214422"/>
            <a:ext cx="8147902" cy="5033978"/>
          </a:xfrm>
        </p:spPr>
        <p:txBody>
          <a:bodyPr>
            <a:noAutofit/>
          </a:bodyPr>
          <a:lstStyle/>
          <a:p>
            <a:pPr>
              <a:buSzPct val="130000"/>
              <a:buFont typeface="Wingdings" pitchFamily="2" charset="2"/>
              <a:buChar char="S"/>
            </a:pPr>
            <a:r>
              <a:rPr lang="en-US" sz="1600" dirty="0" smtClean="0">
                <a:latin typeface="Times New Roman" pitchFamily="18" charset="0"/>
                <a:cs typeface="Times New Roman" pitchFamily="18" charset="0"/>
              </a:rPr>
              <a:t> I learnt that </a:t>
            </a:r>
          </a:p>
          <a:p>
            <a:pPr lvl="1">
              <a:buSzPct val="130000"/>
              <a:buFont typeface="Wingdings" pitchFamily="2" charset="2"/>
              <a:buChar char="ü"/>
            </a:pPr>
            <a:r>
              <a:rPr lang="en-US" sz="1600" dirty="0" smtClean="0">
                <a:latin typeface="Times New Roman" pitchFamily="18" charset="0"/>
                <a:cs typeface="Times New Roman" pitchFamily="18" charset="0"/>
              </a:rPr>
              <a:t>Medicines will have certain varying adverse effects to different patients, even when the medications are being used </a:t>
            </a:r>
          </a:p>
          <a:p>
            <a:pPr lvl="2">
              <a:buSzPct val="130000"/>
              <a:buFont typeface="Wingdings" pitchFamily="2" charset="2"/>
              <a:buChar char="v"/>
            </a:pPr>
            <a:r>
              <a:rPr lang="en-US" sz="1600" dirty="0" smtClean="0">
                <a:latin typeface="Times New Roman" pitchFamily="18" charset="0"/>
                <a:cs typeface="Times New Roman" pitchFamily="18" charset="0"/>
              </a:rPr>
              <a:t>To treat similar medical conditions</a:t>
            </a:r>
          </a:p>
          <a:p>
            <a:pPr lvl="1">
              <a:buSzPct val="130000"/>
              <a:buFont typeface="Wingdings" pitchFamily="2" charset="2"/>
              <a:buChar char="ü"/>
            </a:pPr>
            <a:r>
              <a:rPr lang="en-US" sz="1600" dirty="0" smtClean="0">
                <a:latin typeface="Times New Roman" pitchFamily="18" charset="0"/>
                <a:cs typeface="Times New Roman" pitchFamily="18" charset="0"/>
              </a:rPr>
              <a:t>Introducing  medicines to patients under other medications should </a:t>
            </a:r>
          </a:p>
          <a:p>
            <a:pPr lvl="2">
              <a:buSzPct val="130000"/>
              <a:buFont typeface="Wingdings" pitchFamily="2" charset="2"/>
              <a:buChar char="v"/>
            </a:pPr>
            <a:r>
              <a:rPr lang="en-US" sz="1600" dirty="0" smtClean="0">
                <a:latin typeface="Times New Roman" pitchFamily="18" charset="0"/>
                <a:cs typeface="Times New Roman" pitchFamily="18" charset="0"/>
              </a:rPr>
              <a:t>Assess the patient’s underlying conditions</a:t>
            </a:r>
          </a:p>
          <a:p>
            <a:pPr lvl="2">
              <a:buSzPct val="130000"/>
              <a:buFont typeface="Wingdings" pitchFamily="2" charset="2"/>
              <a:buChar char="v"/>
            </a:pPr>
            <a:r>
              <a:rPr lang="en-US" sz="1600" dirty="0" smtClean="0">
                <a:latin typeface="Times New Roman" pitchFamily="18" charset="0"/>
                <a:cs typeface="Times New Roman" pitchFamily="18" charset="0"/>
              </a:rPr>
              <a:t>Be followed by close monitoring</a:t>
            </a:r>
          </a:p>
          <a:p>
            <a:pPr lvl="1">
              <a:buSzPct val="130000"/>
              <a:buFont typeface="Wingdings" pitchFamily="2" charset="2"/>
              <a:buChar char="ü"/>
            </a:pPr>
            <a:r>
              <a:rPr lang="en-US" sz="1600" dirty="0" smtClean="0">
                <a:latin typeface="Times New Roman" pitchFamily="18" charset="0"/>
                <a:cs typeface="Times New Roman" pitchFamily="18" charset="0"/>
              </a:rPr>
              <a:t>Its important to </a:t>
            </a:r>
          </a:p>
          <a:p>
            <a:pPr lvl="2">
              <a:buSzPct val="130000"/>
              <a:buFont typeface="Wingdings" pitchFamily="2" charset="2"/>
              <a:buChar char="v"/>
            </a:pPr>
            <a:r>
              <a:rPr lang="en-US" sz="1600" dirty="0" smtClean="0">
                <a:latin typeface="Times New Roman" pitchFamily="18" charset="0"/>
                <a:cs typeface="Times New Roman" pitchFamily="18" charset="0"/>
              </a:rPr>
              <a:t>Educate patients on the prescribed medication </a:t>
            </a:r>
          </a:p>
          <a:p>
            <a:pPr lvl="2">
              <a:buSzPct val="130000"/>
              <a:buFont typeface="Wingdings" pitchFamily="2" charset="2"/>
              <a:buChar char="v"/>
            </a:pPr>
            <a:r>
              <a:rPr lang="en-US" sz="1600" dirty="0" smtClean="0">
                <a:latin typeface="Times New Roman" pitchFamily="18" charset="0"/>
                <a:cs typeface="Times New Roman" pitchFamily="18" charset="0"/>
              </a:rPr>
              <a:t>Listen to patient to understand their chief complaints </a:t>
            </a:r>
          </a:p>
          <a:p>
            <a:pPr lvl="1">
              <a:buSzPct val="130000"/>
              <a:buFont typeface="Wingdings" pitchFamily="2" charset="2"/>
              <a:buChar char="ü"/>
            </a:pPr>
            <a:r>
              <a:rPr lang="en-US" sz="1600" dirty="0" smtClean="0">
                <a:latin typeface="Times New Roman" pitchFamily="18" charset="0"/>
                <a:cs typeface="Times New Roman" pitchFamily="18" charset="0"/>
              </a:rPr>
              <a:t>Latuda can </a:t>
            </a:r>
          </a:p>
          <a:p>
            <a:pPr lvl="2">
              <a:buSzPct val="130000"/>
              <a:buFont typeface="Wingdings" pitchFamily="2" charset="2"/>
              <a:buChar char="v"/>
            </a:pPr>
            <a:r>
              <a:rPr lang="en-US" sz="1600" dirty="0" smtClean="0">
                <a:latin typeface="Times New Roman" pitchFamily="18" charset="0"/>
                <a:cs typeface="Times New Roman" pitchFamily="18" charset="0"/>
              </a:rPr>
              <a:t>be used to effectively treat schizophrenia and bipolar 1 disorder</a:t>
            </a:r>
          </a:p>
          <a:p>
            <a:pPr lvl="2">
              <a:buSzPct val="130000"/>
              <a:buFont typeface="Wingdings" pitchFamily="2" charset="2"/>
              <a:buChar char="v"/>
            </a:pPr>
            <a:r>
              <a:rPr lang="en-US" sz="1600" dirty="0" smtClean="0">
                <a:latin typeface="Times New Roman" pitchFamily="18" charset="0"/>
                <a:cs typeface="Times New Roman" pitchFamily="18" charset="0"/>
              </a:rPr>
              <a:t>Causes patients to develop adverse effects and complication such as developing</a:t>
            </a:r>
          </a:p>
          <a:p>
            <a:pPr lvl="3">
              <a:buSzPct val="130000"/>
              <a:buFont typeface="Wingdings" pitchFamily="2" charset="2"/>
              <a:buChar char="Ø"/>
            </a:pPr>
            <a:r>
              <a:rPr lang="en-US" sz="1600" dirty="0" smtClean="0">
                <a:latin typeface="Times New Roman" pitchFamily="18" charset="0"/>
                <a:cs typeface="Times New Roman" pitchFamily="18" charset="0"/>
              </a:rPr>
              <a:t>Mild bilateral swelling on lower legs and ankles  </a:t>
            </a:r>
          </a:p>
          <a:p>
            <a:pPr lvl="3">
              <a:buSzPct val="130000"/>
              <a:buFont typeface="Wingdings" pitchFamily="2" charset="2"/>
              <a:buChar char="Ø"/>
            </a:pPr>
            <a:r>
              <a:rPr lang="en-US" sz="1600" dirty="0" smtClean="0">
                <a:latin typeface="Times New Roman" pitchFamily="18" charset="0"/>
                <a:cs typeface="Times New Roman" pitchFamily="18" charset="0"/>
              </a:rPr>
              <a:t>Recurrent edema</a:t>
            </a:r>
          </a:p>
          <a:p>
            <a:pPr algn="ctr">
              <a:buClr>
                <a:srgbClr val="00B050"/>
              </a:buClr>
              <a:buSzPct val="130000"/>
              <a:buFont typeface="Times New Roman" pitchFamily="18" charset="0"/>
              <a:buChar char="⁂"/>
            </a:pPr>
            <a:r>
              <a:rPr lang="en-US" sz="2800" b="1" dirty="0" smtClean="0">
                <a:latin typeface="Viner Hand ITC" pitchFamily="66" charset="0"/>
                <a:cs typeface="Times New Roman" pitchFamily="18" charset="0"/>
              </a:rPr>
              <a:t>Thank You All </a:t>
            </a:r>
          </a:p>
          <a:p>
            <a:pPr>
              <a:buSzPct val="130000"/>
              <a:buFont typeface="Wingdings" pitchFamily="2" charset="2"/>
              <a:buChar char="S"/>
            </a:pPr>
            <a:endParaRPr lang="en-US" sz="1600" dirty="0" smtClean="0">
              <a:latin typeface="Times New Roman" pitchFamily="18" charset="0"/>
              <a:cs typeface="Times New Roman" pitchFamily="18" charset="0"/>
            </a:endParaRPr>
          </a:p>
        </p:txBody>
      </p:sp>
      <p:pic>
        <p:nvPicPr>
          <p:cNvPr id="4" name="Picture 3" descr="HJ.jpg"/>
          <p:cNvPicPr>
            <a:picLocks noChangeAspect="1"/>
          </p:cNvPicPr>
          <p:nvPr/>
        </p:nvPicPr>
        <p:blipFill>
          <a:blip r:embed="rId3"/>
          <a:stretch>
            <a:fillRect/>
          </a:stretch>
        </p:blipFill>
        <p:spPr>
          <a:xfrm>
            <a:off x="6500858" y="2786058"/>
            <a:ext cx="2643174" cy="150017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76" y="274638"/>
            <a:ext cx="7790712" cy="1143000"/>
          </a:xfrm>
        </p:spPr>
        <p:txBody>
          <a:bodyPr/>
          <a:lstStyle/>
          <a:p>
            <a:r>
              <a:rPr lang="en-US" b="1" dirty="0" smtClean="0">
                <a:effectLst/>
                <a:latin typeface="Times New Roman" pitchFamily="18" charset="0"/>
                <a:cs typeface="Times New Roman" pitchFamily="18" charset="0"/>
              </a:rPr>
              <a:t>References</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857224" y="1447800"/>
            <a:ext cx="8076464" cy="4800600"/>
          </a:xfrm>
        </p:spPr>
        <p:txBody>
          <a:bodyPr>
            <a:normAutofit fontScale="70000" lnSpcReduction="20000"/>
          </a:bodyPr>
          <a:lstStyle/>
          <a:p>
            <a:pPr>
              <a:buSzPct val="130000"/>
              <a:buFont typeface="Wingdings" pitchFamily="2" charset="2"/>
              <a:buChar char="S"/>
            </a:pPr>
            <a:r>
              <a:rPr lang="en-US" dirty="0" smtClean="0">
                <a:latin typeface="Times New Roman" pitchFamily="18" charset="0"/>
                <a:cs typeface="Times New Roman" pitchFamily="18" charset="0"/>
              </a:rPr>
              <a:t>Harvey, P. D. (2015). The clinical utility of lurasidone in 	schizophrenia: patient considerations. </a:t>
            </a:r>
            <a:r>
              <a:rPr lang="en-US" i="1" dirty="0" smtClean="0">
                <a:latin typeface="Times New Roman" pitchFamily="18" charset="0"/>
                <a:cs typeface="Times New Roman" pitchFamily="18" charset="0"/>
              </a:rPr>
              <a:t>Neuropsychiatric 	disease and treatment</a:t>
            </a:r>
            <a:r>
              <a:rPr lang="en-US" dirty="0" smtClean="0">
                <a:latin typeface="Times New Roman" pitchFamily="18" charset="0"/>
                <a:cs typeface="Times New Roman" pitchFamily="18" charset="0"/>
              </a:rPr>
              <a:t>, 11, 1103.</a:t>
            </a:r>
          </a:p>
          <a:p>
            <a:pPr>
              <a:buSzPct val="130000"/>
              <a:buFont typeface="Wingdings" pitchFamily="2" charset="2"/>
              <a:buChar char="S"/>
            </a:pPr>
            <a:r>
              <a:rPr lang="en-US" dirty="0" smtClean="0">
                <a:latin typeface="Times New Roman" pitchFamily="18" charset="0"/>
                <a:cs typeface="Times New Roman" pitchFamily="18" charset="0"/>
              </a:rPr>
              <a:t>Molina-Carballo, A., Checa-Ros, A., &amp; Muñoz-Hoyos, A. (2016). 	Treatments and compositions for attention deficit 	hyperactivity disorder: a patent review. </a:t>
            </a:r>
            <a:r>
              <a:rPr lang="en-US" i="1" dirty="0" smtClean="0">
                <a:latin typeface="Times New Roman" pitchFamily="18" charset="0"/>
                <a:cs typeface="Times New Roman" pitchFamily="18" charset="0"/>
              </a:rPr>
              <a:t>Expert Opinion on 	Therapeutic Patents</a:t>
            </a:r>
            <a:r>
              <a:rPr lang="en-US" dirty="0" smtClean="0">
                <a:latin typeface="Times New Roman" pitchFamily="18" charset="0"/>
                <a:cs typeface="Times New Roman" pitchFamily="18" charset="0"/>
              </a:rPr>
              <a:t>, 26(7), 799-814.</a:t>
            </a:r>
          </a:p>
          <a:p>
            <a:pPr>
              <a:buSzPct val="130000"/>
              <a:buFont typeface="Wingdings" pitchFamily="2" charset="2"/>
              <a:buChar char="S"/>
            </a:pPr>
            <a:r>
              <a:rPr lang="en-US" dirty="0" smtClean="0">
                <a:latin typeface="Times New Roman" pitchFamily="18" charset="0"/>
                <a:cs typeface="Times New Roman" pitchFamily="18" charset="0"/>
              </a:rPr>
              <a:t>Shirley, M. (2021). Lurasidone in schizophrenia in adolescents: a 	profile of its use. </a:t>
            </a:r>
            <a:r>
              <a:rPr lang="en-US" i="1" dirty="0" smtClean="0">
                <a:latin typeface="Times New Roman" pitchFamily="18" charset="0"/>
                <a:cs typeface="Times New Roman" pitchFamily="18" charset="0"/>
              </a:rPr>
              <a:t>Drugs &amp; Therapy Perspectives</a:t>
            </a:r>
            <a:r>
              <a:rPr lang="en-US" dirty="0" smtClean="0">
                <a:latin typeface="Times New Roman" pitchFamily="18" charset="0"/>
                <a:cs typeface="Times New Roman" pitchFamily="18" charset="0"/>
              </a:rPr>
              <a:t>, 37(8), 347-	353.</a:t>
            </a:r>
          </a:p>
          <a:p>
            <a:pPr>
              <a:buSzPct val="130000"/>
              <a:buFont typeface="Wingdings" pitchFamily="2" charset="2"/>
              <a:buChar char="S"/>
            </a:pPr>
            <a:r>
              <a:rPr lang="en-US" dirty="0" smtClean="0">
                <a:latin typeface="Times New Roman" pitchFamily="18" charset="0"/>
                <a:cs typeface="Times New Roman" pitchFamily="18" charset="0"/>
              </a:rPr>
              <a:t>Su, C. Y., Hsu, W. T., &amp; Lin, C. H. (2021). Bilateral pedal edema 	associated with lurasidone: a case report. </a:t>
            </a:r>
            <a:r>
              <a:rPr lang="en-US" i="1" dirty="0" smtClean="0">
                <a:latin typeface="Times New Roman" pitchFamily="18" charset="0"/>
                <a:cs typeface="Times New Roman" pitchFamily="18" charset="0"/>
              </a:rPr>
              <a:t>International 	Clinical Psychopharmacology, </a:t>
            </a:r>
            <a:r>
              <a:rPr lang="en-US" dirty="0" smtClean="0">
                <a:latin typeface="Times New Roman" pitchFamily="18" charset="0"/>
                <a:cs typeface="Times New Roman" pitchFamily="18" charset="0"/>
              </a:rPr>
              <a:t>36(1), 58-59.</a:t>
            </a:r>
          </a:p>
          <a:p>
            <a:pPr>
              <a:buSzPct val="130000"/>
              <a:buFont typeface="Wingdings" pitchFamily="2" charset="2"/>
              <a:buChar char="S"/>
            </a:pPr>
            <a:r>
              <a:rPr lang="en-US" dirty="0" smtClean="0">
                <a:latin typeface="Times New Roman" pitchFamily="18" charset="0"/>
                <a:cs typeface="Times New Roman" pitchFamily="18" charset="0"/>
              </a:rPr>
              <a:t>Tohen, M., &amp; Nasrallah, H. A. (2015). Bipolar depression: 	treatment with LATUDA monotherapy</a:t>
            </a:r>
            <a:r>
              <a:rPr lang="en-US" i="1" dirty="0" smtClean="0">
                <a:latin typeface="Times New Roman" pitchFamily="18" charset="0"/>
                <a:cs typeface="Times New Roman" pitchFamily="18" charset="0"/>
              </a:rPr>
              <a:t>. Current Psychiatry, 	14(4), SS1-SS1.</a:t>
            </a:r>
          </a:p>
          <a:p>
            <a:pPr>
              <a:buSzPct val="130000"/>
              <a:buFont typeface="Wingdings" pitchFamily="2" charset="2"/>
              <a:buChar char="S"/>
            </a:pP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76" y="0"/>
            <a:ext cx="7543824" cy="642918"/>
          </a:xfrm>
        </p:spPr>
        <p:txBody>
          <a:bodyPr>
            <a:normAutofit fontScale="90000"/>
          </a:bodyPr>
          <a:lstStyle/>
          <a:p>
            <a:r>
              <a:rPr lang="en-US" b="1" dirty="0" smtClean="0">
                <a:effectLst/>
                <a:latin typeface="Times New Roman" pitchFamily="18" charset="0"/>
                <a:cs typeface="Times New Roman" pitchFamily="18" charset="0"/>
              </a:rPr>
              <a:t>Medication Overview</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714348" y="571480"/>
            <a:ext cx="8429652" cy="6286520"/>
          </a:xfrm>
        </p:spPr>
        <p:txBody>
          <a:bodyPr>
            <a:noAutofit/>
          </a:bodyPr>
          <a:lstStyle/>
          <a:p>
            <a:pPr>
              <a:buSzPct val="130000"/>
              <a:buFont typeface="Wingdings" pitchFamily="2" charset="2"/>
              <a:buChar char="S"/>
            </a:pPr>
            <a:r>
              <a:rPr lang="en-US" sz="1800" dirty="0" smtClean="0">
                <a:latin typeface="Times New Roman" pitchFamily="18" charset="0"/>
                <a:cs typeface="Times New Roman" pitchFamily="18" charset="0"/>
              </a:rPr>
              <a:t>Latuda is an atypical  antipsychotic medication that changes the effects of chemicals in a patients’  brain, thus stabilizing the patients’ moods</a:t>
            </a:r>
          </a:p>
          <a:p>
            <a:pPr>
              <a:buSzPct val="130000"/>
              <a:buFont typeface="Wingdings" pitchFamily="2" charset="2"/>
              <a:buChar char="S"/>
            </a:pPr>
            <a:r>
              <a:rPr lang="en-US" sz="1800" dirty="0" smtClean="0">
                <a:latin typeface="Times New Roman" pitchFamily="18" charset="0"/>
                <a:cs typeface="Times New Roman" pitchFamily="18" charset="0"/>
              </a:rPr>
              <a:t>Indication- used to treat schizophrenia, bipolar disorder (Tohen &amp; Nasrallah, 2015) , renal impairment, hepatic impairment </a:t>
            </a:r>
          </a:p>
          <a:p>
            <a:pPr>
              <a:buSzPct val="130000"/>
              <a:buFont typeface="Wingdings" pitchFamily="2" charset="2"/>
              <a:buChar char="S"/>
            </a:pPr>
            <a:r>
              <a:rPr lang="en-US" sz="1800" dirty="0" smtClean="0">
                <a:latin typeface="Times New Roman" pitchFamily="18" charset="0"/>
                <a:cs typeface="Times New Roman" pitchFamily="18" charset="0"/>
              </a:rPr>
              <a:t>Interaction-   with strong CYP3A4 inhibitors and inducers  thus  increase risk of death in patients with dementia-related conditions</a:t>
            </a:r>
            <a:r>
              <a:rPr lang="en-US" sz="1800" dirty="0" smtClean="0"/>
              <a:t> (Shirley, 2021).</a:t>
            </a:r>
            <a:endParaRPr lang="en-US" sz="1800" dirty="0" smtClean="0">
              <a:latin typeface="Times New Roman" pitchFamily="18" charset="0"/>
              <a:cs typeface="Times New Roman" pitchFamily="18" charset="0"/>
            </a:endParaRPr>
          </a:p>
          <a:p>
            <a:pPr>
              <a:buSzPct val="130000"/>
              <a:buFont typeface="Wingdings" pitchFamily="2" charset="2"/>
              <a:buChar char="S"/>
            </a:pPr>
            <a:r>
              <a:rPr lang="en-US" sz="1800" dirty="0" smtClean="0">
                <a:latin typeface="Times New Roman" pitchFamily="18" charset="0"/>
                <a:cs typeface="Times New Roman" pitchFamily="18" charset="0"/>
              </a:rPr>
              <a:t>Dosing – </a:t>
            </a:r>
          </a:p>
          <a:p>
            <a:pPr lvl="1">
              <a:buSzPct val="130000"/>
              <a:buFont typeface="Wingdings" pitchFamily="2" charset="2"/>
              <a:buChar char="v"/>
            </a:pPr>
            <a:r>
              <a:rPr lang="en-US" sz="1800" dirty="0" smtClean="0">
                <a:latin typeface="Times New Roman" pitchFamily="18" charset="0"/>
                <a:cs typeface="Times New Roman" pitchFamily="18" charset="0"/>
              </a:rPr>
              <a:t>oral dosage of 20 PO qDay not exceeding </a:t>
            </a:r>
          </a:p>
          <a:p>
            <a:pPr lvl="2">
              <a:buSzPct val="130000"/>
              <a:buFont typeface="Wingdings" pitchFamily="2" charset="2"/>
              <a:buChar char="v"/>
            </a:pPr>
            <a:r>
              <a:rPr lang="en-US" sz="1800" dirty="0" smtClean="0">
                <a:latin typeface="Times New Roman" pitchFamily="18" charset="0"/>
                <a:cs typeface="Times New Roman" pitchFamily="18" charset="0"/>
              </a:rPr>
              <a:t>120 mg/day for adults</a:t>
            </a:r>
          </a:p>
          <a:p>
            <a:pPr lvl="2">
              <a:buSzPct val="130000"/>
              <a:buFont typeface="Wingdings" pitchFamily="2" charset="2"/>
              <a:buChar char="v"/>
            </a:pPr>
            <a:r>
              <a:rPr lang="en-US" sz="1800" dirty="0" smtClean="0">
                <a:latin typeface="Times New Roman" pitchFamily="18" charset="0"/>
                <a:cs typeface="Times New Roman" pitchFamily="18" charset="0"/>
              </a:rPr>
              <a:t> 80mg/day for children or teenagers</a:t>
            </a:r>
          </a:p>
          <a:p>
            <a:pPr lvl="1">
              <a:buSzPct val="130000"/>
              <a:buFont typeface="Wingdings" pitchFamily="2" charset="2"/>
              <a:buChar char="ü"/>
            </a:pPr>
            <a:r>
              <a:rPr lang="en-US" sz="1800" dirty="0" smtClean="0">
                <a:latin typeface="Times New Roman" pitchFamily="18" charset="0"/>
                <a:cs typeface="Times New Roman" pitchFamily="18" charset="0"/>
              </a:rPr>
              <a:t>Co-administration with  CYP3A4 inhibitors or inducers</a:t>
            </a:r>
          </a:p>
          <a:p>
            <a:pPr>
              <a:buSzPct val="130000"/>
              <a:buFont typeface="Wingdings" pitchFamily="2" charset="2"/>
              <a:buChar char="S"/>
            </a:pPr>
            <a:r>
              <a:rPr lang="en-US" sz="1800" dirty="0" smtClean="0">
                <a:latin typeface="Times New Roman" pitchFamily="18" charset="0"/>
                <a:cs typeface="Times New Roman" pitchFamily="18" charset="0"/>
              </a:rPr>
              <a:t>Common Reactions- nausea, weight gain, drowsiness, insomnia, muscle stiffness, feeling restless,  loss of appetite, fever, blurred vision  and increase thirst</a:t>
            </a:r>
          </a:p>
          <a:p>
            <a:pPr>
              <a:buSzPct val="130000"/>
              <a:buFont typeface="Wingdings" pitchFamily="2" charset="2"/>
              <a:buChar char="S"/>
            </a:pPr>
            <a:r>
              <a:rPr lang="en-US" sz="1800" dirty="0" smtClean="0">
                <a:latin typeface="Times New Roman" pitchFamily="18" charset="0"/>
                <a:cs typeface="Times New Roman" pitchFamily="18" charset="0"/>
              </a:rPr>
              <a:t>Safety/ Monitoring – unusual non-controllable muscle movements, breast swelling, trouble swallowing, severe nervous system reaction and manic episodes after administration of the  medicine</a:t>
            </a:r>
          </a:p>
          <a:p>
            <a:pPr>
              <a:buSzPct val="130000"/>
              <a:buFont typeface="Wingdings" pitchFamily="2" charset="2"/>
              <a:buChar char="S"/>
            </a:pPr>
            <a:r>
              <a:rPr lang="en-US" sz="1800" dirty="0" smtClean="0">
                <a:latin typeface="Times New Roman" pitchFamily="18" charset="0"/>
                <a:cs typeface="Times New Roman" pitchFamily="18" charset="0"/>
              </a:rPr>
              <a:t>Patient Education: avoid  drinking grapefruit juice, eating grapefruit, and overdosing the medicine,  keep checking your blood levels, and tell your provider the drugs you are taking and if you are experience or have a history of stroke or ischemic attack –related signs like headache</a:t>
            </a:r>
          </a:p>
          <a:p>
            <a:pPr>
              <a:buSzPct val="130000"/>
              <a:buFont typeface="Wingdings" pitchFamily="2" charset="2"/>
              <a:buChar char="S"/>
            </a:pPr>
            <a:endParaRPr lang="en-US" sz="1800" dirty="0" smtClean="0">
              <a:latin typeface="Times New Roman" pitchFamily="18" charset="0"/>
              <a:cs typeface="Times New Roman" pitchFamily="18" charset="0"/>
            </a:endParaRPr>
          </a:p>
          <a:p>
            <a:pPr>
              <a:buSzPct val="130000"/>
              <a:buFont typeface="Wingdings" pitchFamily="2" charset="2"/>
              <a:buChar char="S"/>
            </a:pPr>
            <a:endParaRPr lang="en-US" sz="1800" dirty="0" smtClean="0">
              <a:latin typeface="Times New Roman" pitchFamily="18" charset="0"/>
              <a:cs typeface="Times New Roman" pitchFamily="18" charset="0"/>
            </a:endParaRPr>
          </a:p>
          <a:p>
            <a:pPr>
              <a:buSzPct val="130000"/>
              <a:buFont typeface="Wingdings" pitchFamily="2" charset="2"/>
              <a:buChar char="S"/>
            </a:pPr>
            <a:endParaRPr lang="en-US" sz="1800" dirty="0">
              <a:latin typeface="Times New Roman" pitchFamily="18" charset="0"/>
              <a:cs typeface="Times New Roman" pitchFamily="18" charset="0"/>
            </a:endParaRPr>
          </a:p>
        </p:txBody>
      </p:sp>
      <p:pic>
        <p:nvPicPr>
          <p:cNvPr id="4" name="Picture 3" descr="latuda.png"/>
          <p:cNvPicPr>
            <a:picLocks noChangeAspect="1"/>
          </p:cNvPicPr>
          <p:nvPr/>
        </p:nvPicPr>
        <p:blipFill>
          <a:blip r:embed="rId3"/>
          <a:stretch>
            <a:fillRect/>
          </a:stretch>
        </p:blipFill>
        <p:spPr>
          <a:xfrm>
            <a:off x="6786578" y="2500306"/>
            <a:ext cx="2357454" cy="13113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274638"/>
            <a:ext cx="8143900" cy="1143000"/>
          </a:xfrm>
        </p:spPr>
        <p:txBody>
          <a:bodyPr>
            <a:normAutofit fontScale="90000"/>
          </a:bodyPr>
          <a:lstStyle/>
          <a:p>
            <a:r>
              <a:rPr lang="en-US" b="1" dirty="0" smtClean="0">
                <a:effectLst/>
                <a:latin typeface="Times New Roman" pitchFamily="18" charset="0"/>
                <a:cs typeface="Times New Roman" pitchFamily="18" charset="0"/>
              </a:rPr>
              <a:t>Case One- Appropriate Application of Latuda</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28662" y="1447800"/>
            <a:ext cx="8005026" cy="4800600"/>
          </a:xfrm>
        </p:spPr>
        <p:txBody>
          <a:bodyPr>
            <a:normAutofit/>
          </a:bodyPr>
          <a:lstStyle/>
          <a:p>
            <a:pPr>
              <a:buSzPct val="130000"/>
              <a:buFont typeface="Wingdings" pitchFamily="2" charset="2"/>
              <a:buChar char="S"/>
            </a:pPr>
            <a:r>
              <a:rPr lang="en-US" sz="2000" b="1" dirty="0" smtClean="0">
                <a:latin typeface="Times New Roman" pitchFamily="18" charset="0"/>
                <a:cs typeface="Times New Roman" pitchFamily="18" charset="0"/>
              </a:rPr>
              <a:t>Chief Complain</a:t>
            </a:r>
            <a:r>
              <a:rPr lang="en-US" sz="2000" dirty="0" smtClean="0">
                <a:latin typeface="Times New Roman" pitchFamily="18" charset="0"/>
                <a:cs typeface="Times New Roman" pitchFamily="18" charset="0"/>
              </a:rPr>
              <a:t>: </a:t>
            </a:r>
          </a:p>
          <a:p>
            <a:pPr lvl="2">
              <a:buSzPct val="130000"/>
              <a:buFont typeface="Wingdings" pitchFamily="2" charset="2"/>
              <a:buChar char="ü"/>
            </a:pPr>
            <a:r>
              <a:rPr lang="en-US" sz="2000" dirty="0" smtClean="0">
                <a:latin typeface="Times New Roman" pitchFamily="18" charset="0"/>
                <a:cs typeface="Times New Roman" pitchFamily="18" charset="0"/>
              </a:rPr>
              <a:t>Pt.c/o “have been experiencing hallucination  and lack of sleep in the last two weeks, feels less motivated and interested in social activities, low sex drive, and frequently becomes abusive and violent”</a:t>
            </a:r>
          </a:p>
          <a:p>
            <a:pPr>
              <a:buSzPct val="130000"/>
              <a:buFont typeface="Wingdings" pitchFamily="2" charset="2"/>
              <a:buChar char="S"/>
            </a:pPr>
            <a:r>
              <a:rPr lang="en-US" sz="2000" b="1" dirty="0" smtClean="0">
                <a:latin typeface="Times New Roman" pitchFamily="18" charset="0"/>
                <a:cs typeface="Times New Roman" pitchFamily="18" charset="0"/>
              </a:rPr>
              <a:t>HPI</a:t>
            </a:r>
            <a:r>
              <a:rPr lang="en-US" sz="2000" dirty="0" smtClean="0">
                <a:latin typeface="Times New Roman" pitchFamily="18" charset="0"/>
                <a:cs typeface="Times New Roman" pitchFamily="18" charset="0"/>
              </a:rPr>
              <a:t>:</a:t>
            </a:r>
          </a:p>
          <a:p>
            <a:pPr lvl="2">
              <a:buSzPct val="130000"/>
              <a:buFont typeface="Courier New" pitchFamily="49" charset="0"/>
              <a:buChar char="֎"/>
            </a:pPr>
            <a:r>
              <a:rPr lang="en-US" sz="2000" dirty="0" smtClean="0">
                <a:latin typeface="Times New Roman" pitchFamily="18" charset="0"/>
                <a:cs typeface="Times New Roman" pitchFamily="18" charset="0"/>
              </a:rPr>
              <a:t> 34 y/o married male, lives with his wife, has a hx of delusion,  depression , family disputes , work stress and financial constraints, no c/o  depression and delusion, not under any current tx, lacks hx of sleep issues, currently works as a technician in a painting company and drinks alcohol.</a:t>
            </a:r>
          </a:p>
          <a:p>
            <a:pPr>
              <a:buSzPct val="130000"/>
              <a:buFont typeface="Wingdings" pitchFamily="2" charset="2"/>
              <a:buChar char="S"/>
            </a:pPr>
            <a:r>
              <a:rPr lang="en-US" sz="2000" dirty="0" smtClean="0">
                <a:latin typeface="Times New Roman" pitchFamily="18" charset="0"/>
                <a:cs typeface="Times New Roman" pitchFamily="18" charset="0"/>
              </a:rPr>
              <a:t>Medical history positive for depression, delusion , Wt 100, BP 120/85 mm Hg, HR 70</a:t>
            </a:r>
          </a:p>
          <a:p>
            <a:pPr>
              <a:buSzPct val="130000"/>
              <a:buFont typeface="Wingdings" pitchFamily="2" charset="2"/>
              <a:buChar char="S"/>
            </a:pPr>
            <a:endParaRPr lang="en-US"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274638"/>
            <a:ext cx="8143900" cy="1143000"/>
          </a:xfrm>
        </p:spPr>
        <p:txBody>
          <a:bodyPr>
            <a:normAutofit fontScale="90000"/>
          </a:bodyPr>
          <a:lstStyle/>
          <a:p>
            <a:r>
              <a:rPr lang="en-US" b="1" dirty="0" smtClean="0">
                <a:effectLst/>
                <a:latin typeface="Times New Roman" pitchFamily="18" charset="0"/>
                <a:cs typeface="Times New Roman" pitchFamily="18" charset="0"/>
              </a:rPr>
              <a:t>Psychiatric Evaluation of the Patient</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857224" y="1447800"/>
            <a:ext cx="8076464" cy="4800600"/>
          </a:xfrm>
        </p:spPr>
        <p:txBody>
          <a:bodyPr>
            <a:noAutofit/>
          </a:bodyPr>
          <a:lstStyle/>
          <a:p>
            <a:pPr>
              <a:buSzPct val="130000"/>
              <a:buFont typeface="Wingdings" pitchFamily="2" charset="2"/>
              <a:buChar char="S"/>
            </a:pPr>
            <a:r>
              <a:rPr lang="en-US" sz="1600" dirty="0" smtClean="0">
                <a:latin typeface="Times New Roman" pitchFamily="18" charset="0"/>
                <a:cs typeface="Times New Roman" pitchFamily="18" charset="0"/>
              </a:rPr>
              <a:t>Medical history positive for depression, stress, and Schizophrenia</a:t>
            </a:r>
          </a:p>
          <a:p>
            <a:pPr>
              <a:buSzPct val="130000"/>
              <a:buFont typeface="Wingdings" pitchFamily="2" charset="2"/>
              <a:buChar char="S"/>
            </a:pPr>
            <a:r>
              <a:rPr lang="en-US" sz="1600" dirty="0" smtClean="0">
                <a:latin typeface="Times New Roman" pitchFamily="18" charset="0"/>
                <a:cs typeface="Times New Roman" pitchFamily="18" charset="0"/>
              </a:rPr>
              <a:t>MME: </a:t>
            </a:r>
          </a:p>
          <a:p>
            <a:pPr lvl="2">
              <a:buSzPct val="130000"/>
              <a:buFont typeface="Times New Roman" pitchFamily="18" charset="0"/>
              <a:buChar char="⸙"/>
            </a:pPr>
            <a:r>
              <a:rPr lang="en-US" sz="1600" dirty="0" smtClean="0">
                <a:latin typeface="Times New Roman" pitchFamily="18" charset="0"/>
                <a:cs typeface="Times New Roman" pitchFamily="18" charset="0"/>
              </a:rPr>
              <a:t>Flat affect, delusions, socially awkward, hallucinations,, circumstantial speech that is difficult to follow, disorganized thoughts and intact orientation </a:t>
            </a:r>
          </a:p>
          <a:p>
            <a:pPr>
              <a:buSzPct val="130000"/>
              <a:buFont typeface="Wingdings" pitchFamily="2" charset="2"/>
              <a:buChar char="S"/>
            </a:pPr>
            <a:r>
              <a:rPr lang="en-US" sz="1600" dirty="0" smtClean="0">
                <a:latin typeface="Times New Roman" pitchFamily="18" charset="0"/>
                <a:cs typeface="Times New Roman" pitchFamily="18" charset="0"/>
              </a:rPr>
              <a:t>Social history drinks ETOH 3x/week</a:t>
            </a:r>
          </a:p>
          <a:p>
            <a:pPr>
              <a:buSzPct val="130000"/>
              <a:buFont typeface="Wingdings" pitchFamily="2" charset="2"/>
              <a:buChar char="S"/>
            </a:pPr>
            <a:r>
              <a:rPr lang="en-US" sz="1600" dirty="0" smtClean="0">
                <a:latin typeface="Times New Roman" pitchFamily="18" charset="0"/>
                <a:cs typeface="Times New Roman" pitchFamily="18" charset="0"/>
              </a:rPr>
              <a:t>Loss of appetite, sleep problems, loss of interest in social activities, withdrawal from social situation , problems with concentration and  feeling uncomfortable.</a:t>
            </a:r>
          </a:p>
          <a:p>
            <a:pPr>
              <a:buSzPct val="130000"/>
              <a:buFont typeface="Wingdings" pitchFamily="2" charset="2"/>
              <a:buChar char="S"/>
            </a:pPr>
            <a:r>
              <a:rPr lang="en-US" sz="1600" dirty="0" smtClean="0">
                <a:latin typeface="Times New Roman" pitchFamily="18" charset="0"/>
                <a:cs typeface="Times New Roman" pitchFamily="18" charset="0"/>
              </a:rPr>
              <a:t>Diagnosis: </a:t>
            </a:r>
          </a:p>
          <a:p>
            <a:pPr lvl="2">
              <a:buSzPct val="130000"/>
              <a:buFont typeface="Wingdings" pitchFamily="2" charset="2"/>
              <a:buChar char="M"/>
            </a:pPr>
            <a:r>
              <a:rPr lang="en-US" sz="1600" dirty="0" smtClean="0">
                <a:latin typeface="Times New Roman" pitchFamily="18" charset="0"/>
                <a:cs typeface="Times New Roman" pitchFamily="18" charset="0"/>
              </a:rPr>
              <a:t>Acute Schizophrenia r/o with positive and negative symptoms</a:t>
            </a:r>
          </a:p>
          <a:p>
            <a:pPr>
              <a:buSzPct val="130000"/>
              <a:buFont typeface="Wingdings" pitchFamily="2" charset="2"/>
              <a:buChar char="S"/>
            </a:pPr>
            <a:r>
              <a:rPr lang="en-US" sz="1600" dirty="0" smtClean="0">
                <a:latin typeface="Times New Roman" pitchFamily="18" charset="0"/>
                <a:cs typeface="Times New Roman" pitchFamily="18" charset="0"/>
              </a:rPr>
              <a:t>Positive symptoms includes</a:t>
            </a:r>
          </a:p>
          <a:p>
            <a:pPr lvl="1">
              <a:buSzPct val="130000"/>
              <a:buFont typeface="Wingdings" pitchFamily="2" charset="2"/>
              <a:buChar char="ü"/>
            </a:pPr>
            <a:r>
              <a:rPr lang="en-US" sz="1600" dirty="0" smtClean="0">
                <a:latin typeface="Times New Roman" pitchFamily="18" charset="0"/>
                <a:cs typeface="Times New Roman" pitchFamily="18" charset="0"/>
              </a:rPr>
              <a:t>Hallucinations</a:t>
            </a:r>
          </a:p>
          <a:p>
            <a:pPr lvl="1">
              <a:buSzPct val="130000"/>
              <a:buFont typeface="Wingdings" pitchFamily="2" charset="2"/>
              <a:buChar char="ü"/>
            </a:pPr>
            <a:r>
              <a:rPr lang="en-US" sz="1600" dirty="0" smtClean="0">
                <a:latin typeface="Times New Roman" pitchFamily="18" charset="0"/>
                <a:cs typeface="Times New Roman" pitchFamily="18" charset="0"/>
              </a:rPr>
              <a:t>Delusions</a:t>
            </a:r>
          </a:p>
          <a:p>
            <a:pPr lvl="1">
              <a:buSzPct val="130000"/>
              <a:buFont typeface="Wingdings" pitchFamily="2" charset="2"/>
              <a:buChar char="ü"/>
            </a:pPr>
            <a:r>
              <a:rPr lang="en-US" sz="1600" dirty="0" smtClean="0">
                <a:latin typeface="Times New Roman" pitchFamily="18" charset="0"/>
                <a:cs typeface="Times New Roman" pitchFamily="18" charset="0"/>
              </a:rPr>
              <a:t>Disorganize speech </a:t>
            </a:r>
          </a:p>
          <a:p>
            <a:pPr>
              <a:buSzPct val="130000"/>
              <a:buFont typeface="Wingdings" pitchFamily="2" charset="2"/>
              <a:buChar char="S"/>
            </a:pPr>
            <a:r>
              <a:rPr lang="en-US" sz="1600" dirty="0" smtClean="0">
                <a:latin typeface="Times New Roman" pitchFamily="18" charset="0"/>
                <a:cs typeface="Times New Roman" pitchFamily="18" charset="0"/>
              </a:rPr>
              <a:t>Negative symptoms includes</a:t>
            </a:r>
          </a:p>
          <a:p>
            <a:pPr lvl="1">
              <a:buSzPct val="130000"/>
              <a:buFont typeface="Wingdings" pitchFamily="2" charset="2"/>
              <a:buChar char="ü"/>
            </a:pPr>
            <a:r>
              <a:rPr lang="en-US" sz="1600" dirty="0" smtClean="0">
                <a:latin typeface="Times New Roman" pitchFamily="18" charset="0"/>
                <a:cs typeface="Times New Roman" pitchFamily="18" charset="0"/>
              </a:rPr>
              <a:t>Withdrawal from social situations</a:t>
            </a:r>
          </a:p>
          <a:p>
            <a:pPr lvl="1">
              <a:buSzPct val="130000"/>
              <a:buFont typeface="Wingdings" pitchFamily="2" charset="2"/>
              <a:buChar char="ü"/>
            </a:pPr>
            <a:r>
              <a:rPr lang="en-US" sz="1600" dirty="0" smtClean="0">
                <a:latin typeface="Times New Roman" pitchFamily="18" charset="0"/>
                <a:cs typeface="Times New Roman" pitchFamily="18" charset="0"/>
              </a:rPr>
              <a:t>Loss of interest in activities and flat affect</a:t>
            </a:r>
            <a:endParaRPr lang="en-US" sz="1600" dirty="0">
              <a:latin typeface="Times New Roman" pitchFamily="18" charset="0"/>
              <a:cs typeface="Times New Roman" pitchFamily="18" charset="0"/>
            </a:endParaRPr>
          </a:p>
        </p:txBody>
      </p:sp>
      <p:pic>
        <p:nvPicPr>
          <p:cNvPr id="4" name="Picture 3" descr="latuda.png"/>
          <p:cNvPicPr>
            <a:picLocks noChangeAspect="1"/>
          </p:cNvPicPr>
          <p:nvPr/>
        </p:nvPicPr>
        <p:blipFill>
          <a:blip r:embed="rId3"/>
          <a:stretch>
            <a:fillRect/>
          </a:stretch>
        </p:blipFill>
        <p:spPr>
          <a:xfrm>
            <a:off x="6215074" y="4929198"/>
            <a:ext cx="2724150" cy="14287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latin typeface="Times New Roman" pitchFamily="18" charset="0"/>
                <a:cs typeface="Times New Roman" pitchFamily="18" charset="0"/>
              </a:rPr>
              <a:t>Treatment  and Justification</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714348" y="1447800"/>
            <a:ext cx="6572296" cy="5053034"/>
          </a:xfrm>
        </p:spPr>
        <p:txBody>
          <a:bodyPr>
            <a:normAutofit lnSpcReduction="10000"/>
          </a:bodyPr>
          <a:lstStyle/>
          <a:p>
            <a:pPr>
              <a:buSzPct val="130000"/>
              <a:buFont typeface="Wingdings" pitchFamily="2" charset="2"/>
              <a:buChar char="S"/>
            </a:pPr>
            <a:r>
              <a:rPr lang="en-US" sz="2200" dirty="0" smtClean="0">
                <a:latin typeface="Times New Roman" pitchFamily="18" charset="0"/>
                <a:cs typeface="Times New Roman" pitchFamily="18" charset="0"/>
              </a:rPr>
              <a:t>Start with Latuda 40 mg PO qDay , but can increase to a maximum of 160 mg/day after few days.</a:t>
            </a:r>
          </a:p>
          <a:p>
            <a:pPr>
              <a:buSzPct val="130000"/>
              <a:buFont typeface="Wingdings" pitchFamily="2" charset="2"/>
              <a:buChar char="S"/>
            </a:pPr>
            <a:r>
              <a:rPr lang="en-US" sz="2200" dirty="0" smtClean="0">
                <a:latin typeface="Times New Roman" pitchFamily="18" charset="0"/>
                <a:cs typeface="Times New Roman" pitchFamily="18" charset="0"/>
              </a:rPr>
              <a:t>Labs: TSH, UA, CBC, CMP, and Vitamin B12.</a:t>
            </a:r>
          </a:p>
          <a:p>
            <a:pPr>
              <a:buSzPct val="130000"/>
              <a:buFont typeface="Wingdings" pitchFamily="2" charset="2"/>
              <a:buChar char="S"/>
            </a:pPr>
            <a:r>
              <a:rPr lang="en-US" sz="2200" dirty="0" smtClean="0">
                <a:latin typeface="Times New Roman" pitchFamily="18" charset="0"/>
                <a:cs typeface="Times New Roman" pitchFamily="18" charset="0"/>
              </a:rPr>
              <a:t>Referral to individual psychotherapy and cognitive behavior therapy (CBT)</a:t>
            </a:r>
          </a:p>
          <a:p>
            <a:pPr>
              <a:buSzPct val="130000"/>
              <a:buFont typeface="Wingdings" pitchFamily="2" charset="2"/>
              <a:buChar char="S"/>
            </a:pPr>
            <a:r>
              <a:rPr lang="en-US" sz="2200" dirty="0" smtClean="0">
                <a:latin typeface="Times New Roman" pitchFamily="18" charset="0"/>
                <a:cs typeface="Times New Roman" pitchFamily="18" charset="0"/>
              </a:rPr>
              <a:t>Patient has a past history of  depression and delusion , and Latuda is effective in curbing their re-occurrence, reducing the severity of hallucinations and treating Schizophrenia (Shirley, 2021) </a:t>
            </a:r>
          </a:p>
          <a:p>
            <a:pPr>
              <a:buSzPct val="130000"/>
              <a:buFont typeface="Wingdings" pitchFamily="2" charset="2"/>
              <a:buChar char="S"/>
            </a:pPr>
            <a:r>
              <a:rPr lang="en-US" sz="2200" dirty="0" smtClean="0">
                <a:latin typeface="Times New Roman" pitchFamily="18" charset="0"/>
                <a:cs typeface="Times New Roman" pitchFamily="18" charset="0"/>
              </a:rPr>
              <a:t>We talked about  Schizophrenia , the causes and ways to identify the patient is recovering and improving, and the importance of attending the two types of psychotherapy for a 15 minutes sessions  consecutively in 14 days</a:t>
            </a:r>
          </a:p>
          <a:p>
            <a:pPr>
              <a:buSzPct val="130000"/>
              <a:buNone/>
            </a:pPr>
            <a:endParaRPr lang="en-US" sz="2200" dirty="0" smtClean="0">
              <a:latin typeface="Times New Roman" pitchFamily="18" charset="0"/>
              <a:cs typeface="Times New Roman" pitchFamily="18" charset="0"/>
            </a:endParaRPr>
          </a:p>
        </p:txBody>
      </p:sp>
      <p:pic>
        <p:nvPicPr>
          <p:cNvPr id="5" name="Picture 4" descr="latuda.png"/>
          <p:cNvPicPr>
            <a:picLocks noChangeAspect="1"/>
          </p:cNvPicPr>
          <p:nvPr/>
        </p:nvPicPr>
        <p:blipFill>
          <a:blip r:embed="rId3"/>
          <a:stretch>
            <a:fillRect/>
          </a:stretch>
        </p:blipFill>
        <p:spPr>
          <a:xfrm>
            <a:off x="7072362" y="1714488"/>
            <a:ext cx="2071670" cy="164307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274638"/>
            <a:ext cx="8143900" cy="1143000"/>
          </a:xfrm>
        </p:spPr>
        <p:txBody>
          <a:bodyPr>
            <a:normAutofit fontScale="90000"/>
          </a:bodyPr>
          <a:lstStyle/>
          <a:p>
            <a:r>
              <a:rPr lang="en-US" b="1" dirty="0" smtClean="0">
                <a:effectLst/>
                <a:latin typeface="Times New Roman" pitchFamily="18" charset="0"/>
                <a:cs typeface="Times New Roman" pitchFamily="18" charset="0"/>
              </a:rPr>
              <a:t>Case Two-  Inappropriate application of Latuda</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24660" y="1571612"/>
            <a:ext cx="8219340" cy="4800600"/>
          </a:xfrm>
        </p:spPr>
        <p:txBody>
          <a:bodyPr>
            <a:noAutofit/>
          </a:bodyPr>
          <a:lstStyle/>
          <a:p>
            <a:pPr>
              <a:buSzPct val="130000"/>
              <a:buFont typeface="Wingdings" pitchFamily="2" charset="2"/>
              <a:buChar char="S"/>
            </a:pPr>
            <a:r>
              <a:rPr lang="en-US" sz="2200" b="1" dirty="0" smtClean="0">
                <a:latin typeface="Times New Roman" pitchFamily="18" charset="0"/>
                <a:cs typeface="Times New Roman" pitchFamily="18" charset="0"/>
              </a:rPr>
              <a:t>Chief Complaint</a:t>
            </a:r>
            <a:r>
              <a:rPr lang="en-US" sz="2200" dirty="0" smtClean="0">
                <a:latin typeface="Times New Roman" pitchFamily="18" charset="0"/>
                <a:cs typeface="Times New Roman" pitchFamily="18" charset="0"/>
              </a:rPr>
              <a:t>: </a:t>
            </a:r>
          </a:p>
          <a:p>
            <a:pPr lvl="2">
              <a:buSzPct val="130000"/>
              <a:buFont typeface="Times New Roman" pitchFamily="18" charset="0"/>
              <a:buChar char="⸙"/>
            </a:pPr>
            <a:r>
              <a:rPr lang="en-US" sz="2200" dirty="0" smtClean="0">
                <a:latin typeface="Times New Roman" pitchFamily="18" charset="0"/>
                <a:cs typeface="Times New Roman" pitchFamily="18" charset="0"/>
              </a:rPr>
              <a:t>Pt. c/o “ has recently been experiencing decreased need for sleep, loss of appetite, self-hatred, having reckless sex, increased energy as well as unusual talkativeness in the last two weeks”</a:t>
            </a:r>
          </a:p>
          <a:p>
            <a:pPr>
              <a:buSzPct val="130000"/>
              <a:buFont typeface="Wingdings" pitchFamily="2" charset="2"/>
              <a:buChar char="S"/>
            </a:pPr>
            <a:r>
              <a:rPr lang="en-US" sz="2200" b="1" dirty="0" smtClean="0">
                <a:latin typeface="Times New Roman" pitchFamily="18" charset="0"/>
                <a:cs typeface="Times New Roman" pitchFamily="18" charset="0"/>
              </a:rPr>
              <a:t>HPI:</a:t>
            </a:r>
          </a:p>
          <a:p>
            <a:pPr lvl="2">
              <a:buSzPct val="130000"/>
              <a:buFont typeface="Courier New" pitchFamily="49" charset="0"/>
              <a:buChar char="֎"/>
            </a:pPr>
            <a:r>
              <a:rPr lang="en-US" sz="2200" dirty="0" smtClean="0">
                <a:latin typeface="Times New Roman" pitchFamily="18" charset="0"/>
                <a:cs typeface="Times New Roman" pitchFamily="18" charset="0"/>
              </a:rPr>
              <a:t> 42 years married female living with her husband presents with c/o of engaging in reckless sex , has hx of substance abuse, excessive spending and inflated self-image, no c/o of hyper-sexuality and hyperactivity and lacks hx of sleep problems and loss of appetite , currently a housewife and excessively drinks alcohol.</a:t>
            </a:r>
          </a:p>
          <a:p>
            <a:pPr>
              <a:buSzPct val="130000"/>
              <a:buFont typeface="Wingdings" pitchFamily="2" charset="2"/>
              <a:buChar char="S"/>
            </a:pPr>
            <a:r>
              <a:rPr lang="en-US" sz="2200" dirty="0" smtClean="0">
                <a:latin typeface="Times New Roman" pitchFamily="18" charset="0"/>
                <a:cs typeface="Times New Roman" pitchFamily="18" charset="0"/>
              </a:rPr>
              <a:t>Medical history positive for depression , use of prednisone,  hormonal imbalance and disorder,  BP 140/93 mm Hg, Wt 110, HR 67</a:t>
            </a:r>
          </a:p>
          <a:p>
            <a:pPr>
              <a:buSzPct val="130000"/>
              <a:buFont typeface="Wingdings" pitchFamily="2" charset="2"/>
              <a:buChar char="S"/>
            </a:pPr>
            <a:endParaRPr lang="en-US" sz="22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Psychiatric Evaluation of the Patient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a:buSzPct val="130000"/>
              <a:buFont typeface="Wingdings" pitchFamily="2" charset="2"/>
              <a:buChar char="S"/>
            </a:pPr>
            <a:r>
              <a:rPr lang="en-US" dirty="0" smtClean="0">
                <a:latin typeface="Times New Roman" pitchFamily="18" charset="0"/>
                <a:cs typeface="Times New Roman" pitchFamily="18" charset="0"/>
              </a:rPr>
              <a:t>Medical history: Positive for depression, she is overweight, has a high blood pressure and increased heart rate</a:t>
            </a:r>
          </a:p>
          <a:p>
            <a:pPr>
              <a:buSzPct val="130000"/>
              <a:buFont typeface="Wingdings" pitchFamily="2" charset="2"/>
              <a:buChar char="S"/>
            </a:pPr>
            <a:r>
              <a:rPr lang="en-US" dirty="0" smtClean="0">
                <a:latin typeface="Times New Roman" pitchFamily="18" charset="0"/>
                <a:cs typeface="Times New Roman" pitchFamily="18" charset="0"/>
              </a:rPr>
              <a:t> Social history drinks ETOH 10x plus/week</a:t>
            </a:r>
          </a:p>
          <a:p>
            <a:pPr>
              <a:buSzPct val="130000"/>
              <a:buFont typeface="Wingdings" pitchFamily="2" charset="2"/>
              <a:buChar char="S"/>
            </a:pPr>
            <a:r>
              <a:rPr lang="en-US" dirty="0" smtClean="0">
                <a:latin typeface="Times New Roman" pitchFamily="18" charset="0"/>
                <a:cs typeface="Times New Roman" pitchFamily="18" charset="0"/>
              </a:rPr>
              <a:t>c/o acting recklessly , engaging in reckless sex and excessive drinking of alcohol. c/o elevated mood, feeling high and easily irritable. c/o loss of appetite-only eats once per day , but very little food. c/o insomnia rarely sleeps.</a:t>
            </a:r>
          </a:p>
          <a:p>
            <a:pPr>
              <a:buSzPct val="130000"/>
              <a:buFont typeface="Wingdings" pitchFamily="2" charset="2"/>
              <a:buChar char="S"/>
            </a:pPr>
            <a:r>
              <a:rPr lang="en-US" dirty="0" smtClean="0">
                <a:latin typeface="Times New Roman" pitchFamily="18" charset="0"/>
                <a:cs typeface="Times New Roman" pitchFamily="18" charset="0"/>
              </a:rPr>
              <a:t>Weight loss of 10 lbs in last 10 days , appetite loss. Does not feel to sleep, and wakes up after a short period.</a:t>
            </a:r>
          </a:p>
          <a:p>
            <a:pPr>
              <a:buSzPct val="130000"/>
              <a:buFont typeface="Wingdings" pitchFamily="2" charset="2"/>
              <a:buChar char="S"/>
            </a:pPr>
            <a:r>
              <a:rPr lang="en-US" dirty="0" smtClean="0">
                <a:latin typeface="Times New Roman" pitchFamily="18" charset="0"/>
                <a:cs typeface="Times New Roman" pitchFamily="18" charset="0"/>
              </a:rPr>
              <a:t>Diagnosis: Bipolar 1 Disorder r/o with manic symptoms and episodes of depression</a:t>
            </a:r>
          </a:p>
          <a:p>
            <a:pPr>
              <a:buSzPct val="130000"/>
              <a:buFont typeface="Wingdings" pitchFamily="2" charset="2"/>
              <a:buChar char="S"/>
            </a:pPr>
            <a:r>
              <a:rPr lang="en-US" dirty="0" smtClean="0">
                <a:latin typeface="Times New Roman" pitchFamily="18" charset="0"/>
                <a:cs typeface="Times New Roman" pitchFamily="18" charset="0"/>
              </a:rPr>
              <a:t>Decreased need for sleep everyday .  Recent weight loss due to appetite loss. Engagement in risk things through making poor decisions such as having reckless sex and excessive drinking of alcohol. Easily irritated and feeling high</a:t>
            </a:r>
          </a:p>
          <a:p>
            <a:pPr>
              <a:buSzPct val="130000"/>
              <a:buFont typeface="Wingdings" pitchFamily="2" charset="2"/>
              <a:buChar char="S"/>
            </a:pPr>
            <a:r>
              <a:rPr lang="en-US" dirty="0" smtClean="0">
                <a:latin typeface="Times New Roman" pitchFamily="18" charset="0"/>
                <a:cs typeface="Times New Roman" pitchFamily="18" charset="0"/>
              </a:rPr>
              <a:t>Taking escitalopram 10 mg PO qDay with Latuda 20 mg PO qDay </a:t>
            </a:r>
          </a:p>
          <a:p>
            <a:pPr>
              <a:buSzPct val="130000"/>
              <a:buFont typeface="Wingdings" pitchFamily="2" charset="2"/>
              <a:buChar char="S"/>
            </a:pP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latin typeface="Times New Roman" pitchFamily="18" charset="0"/>
                <a:cs typeface="Times New Roman" pitchFamily="18" charset="0"/>
              </a:rPr>
              <a:t>Treatment  and Justification</a:t>
            </a:r>
            <a:endParaRPr lang="en-US" b="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1071538" y="1447800"/>
            <a:ext cx="7862150" cy="4800600"/>
          </a:xfrm>
        </p:spPr>
        <p:txBody>
          <a:bodyPr>
            <a:normAutofit/>
          </a:bodyPr>
          <a:lstStyle/>
          <a:p>
            <a:pPr>
              <a:buSzPct val="130000"/>
              <a:buFont typeface="Wingdings" pitchFamily="2" charset="2"/>
              <a:buChar char="S"/>
            </a:pPr>
            <a:r>
              <a:rPr lang="en-US" sz="2400" dirty="0" smtClean="0">
                <a:latin typeface="Times New Roman" pitchFamily="18" charset="0"/>
                <a:cs typeface="Times New Roman" pitchFamily="18" charset="0"/>
              </a:rPr>
              <a:t>Stop escitalopram 10 mg PO qDay for Bipolar 1 disorder , c/o of no improvement in using escitalopram and quetiapine 300 mg/day</a:t>
            </a:r>
          </a:p>
          <a:p>
            <a:pPr>
              <a:buSzPct val="130000"/>
              <a:buFont typeface="Wingdings" pitchFamily="2" charset="2"/>
              <a:buChar char="S"/>
            </a:pPr>
            <a:r>
              <a:rPr lang="en-US" sz="2400" dirty="0" smtClean="0">
                <a:latin typeface="Times New Roman" pitchFamily="18" charset="0"/>
                <a:cs typeface="Times New Roman" pitchFamily="18" charset="0"/>
              </a:rPr>
              <a:t>Increase Latuda  from 20 mg PO qDay  to 30 mg PO qDay for bipolar 1 disorder and  acute depression episodes, no longer has manic symptoms and episodes</a:t>
            </a:r>
          </a:p>
          <a:p>
            <a:pPr>
              <a:buSzPct val="130000"/>
              <a:buFont typeface="Wingdings" pitchFamily="2" charset="2"/>
              <a:buChar char="S"/>
            </a:pPr>
            <a:r>
              <a:rPr lang="en-US" sz="2400" dirty="0" smtClean="0">
                <a:latin typeface="Times New Roman" pitchFamily="18" charset="0"/>
                <a:cs typeface="Times New Roman" pitchFamily="18" charset="0"/>
              </a:rPr>
              <a:t>Patient develops mild bilateral swelling on lower legs and ankles  as well as recurrent edema. Due to these contraindications, use of Latuda is discontinued. Consequently</a:t>
            </a:r>
          </a:p>
          <a:p>
            <a:pPr lvl="1">
              <a:buSzPct val="130000"/>
              <a:buFont typeface="Wingdings" pitchFamily="2" charset="2"/>
              <a:buChar char="ü"/>
            </a:pPr>
            <a:r>
              <a:rPr lang="en-US" sz="2400" dirty="0" smtClean="0">
                <a:latin typeface="Times New Roman" pitchFamily="18" charset="0"/>
                <a:cs typeface="Times New Roman" pitchFamily="18" charset="0"/>
              </a:rPr>
              <a:t>Bilateral pedal edema completely ends (Su et al.,2021)</a:t>
            </a:r>
          </a:p>
          <a:p>
            <a:pPr lvl="1">
              <a:buSzPct val="130000"/>
              <a:buFont typeface="Wingdings" pitchFamily="2" charset="2"/>
              <a:buChar char="ü"/>
            </a:pPr>
            <a:r>
              <a:rPr lang="en-US" sz="2400" dirty="0" smtClean="0">
                <a:latin typeface="Times New Roman" pitchFamily="18" charset="0"/>
                <a:cs typeface="Times New Roman" pitchFamily="18" charset="0"/>
              </a:rPr>
              <a:t>No recurrence of edema again </a:t>
            </a:r>
          </a:p>
          <a:p>
            <a:pPr>
              <a:buSzPct val="130000"/>
              <a:buFont typeface="Wingdings" pitchFamily="2" charset="2"/>
              <a:buChar char="S"/>
            </a:pPr>
            <a:endParaRPr lang="en-US" sz="2400" dirty="0" smtClean="0">
              <a:latin typeface="Times New Roman" pitchFamily="18" charset="0"/>
              <a:cs typeface="Times New Roman" pitchFamily="18" charset="0"/>
            </a:endParaRPr>
          </a:p>
          <a:p>
            <a:pPr>
              <a:buSzPct val="130000"/>
              <a:buFont typeface="Wingdings" pitchFamily="2" charset="2"/>
              <a:buChar char="S"/>
            </a:pPr>
            <a:endParaRPr lang="en-US" sz="2400" dirty="0" smtClean="0">
              <a:latin typeface="Times New Roman" pitchFamily="18" charset="0"/>
              <a:cs typeface="Times New Roman" pitchFamily="18" charset="0"/>
            </a:endParaRPr>
          </a:p>
          <a:p>
            <a:pPr>
              <a:buSzPct val="130000"/>
              <a:buFont typeface="Wingdings" pitchFamily="2" charset="2"/>
              <a:buChar char="S"/>
            </a:pPr>
            <a:endParaRPr lang="en-US"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Evidence-Based Decision</a:t>
            </a:r>
            <a:endParaRPr lang="en-US" b="1" dirty="0">
              <a:effectLst/>
            </a:endParaRPr>
          </a:p>
        </p:txBody>
      </p:sp>
      <p:sp>
        <p:nvSpPr>
          <p:cNvPr id="4" name="Content Placeholder 3"/>
          <p:cNvSpPr>
            <a:spLocks noGrp="1"/>
          </p:cNvSpPr>
          <p:nvPr>
            <p:ph sz="half" idx="1"/>
          </p:nvPr>
        </p:nvSpPr>
        <p:spPr>
          <a:xfrm>
            <a:off x="1214414" y="1524000"/>
            <a:ext cx="3878794" cy="5048272"/>
          </a:xfrm>
        </p:spPr>
        <p:txBody>
          <a:bodyPr>
            <a:noAutofit/>
          </a:bodyPr>
          <a:lstStyle/>
          <a:p>
            <a:pPr>
              <a:buNone/>
            </a:pPr>
            <a:r>
              <a:rPr lang="en-US" sz="2000" b="1" u="sng" dirty="0" smtClean="0">
                <a:latin typeface="Times New Roman" pitchFamily="18" charset="0"/>
                <a:cs typeface="Times New Roman" pitchFamily="18" charset="0"/>
              </a:rPr>
              <a:t>Monotherapy  of Latuda in Schizophrenia</a:t>
            </a:r>
          </a:p>
          <a:p>
            <a:pPr>
              <a:buSzPct val="130000"/>
              <a:buFont typeface="Wingdings" pitchFamily="2" charset="2"/>
              <a:buChar char="S"/>
            </a:pPr>
            <a:r>
              <a:rPr lang="en-US" sz="1600" dirty="0" smtClean="0">
                <a:latin typeface="Times New Roman" pitchFamily="18" charset="0"/>
                <a:cs typeface="Times New Roman" pitchFamily="18" charset="0"/>
              </a:rPr>
              <a:t>The United States Food and Drug Administration has approved use of Latuda for Schizophrenia</a:t>
            </a:r>
          </a:p>
          <a:p>
            <a:pPr>
              <a:buSzPct val="130000"/>
              <a:buFont typeface="Wingdings" pitchFamily="2" charset="2"/>
              <a:buChar char="S"/>
            </a:pPr>
            <a:r>
              <a:rPr lang="en-US" sz="1600" dirty="0" smtClean="0">
                <a:latin typeface="Times New Roman" pitchFamily="18" charset="0"/>
                <a:cs typeface="Times New Roman" pitchFamily="18" charset="0"/>
              </a:rPr>
              <a:t>Various studies vouches the efficient use of Latuda to treat schizophrenia in </a:t>
            </a:r>
          </a:p>
          <a:p>
            <a:pPr lvl="1">
              <a:buSzPct val="130000"/>
              <a:buFont typeface="Wingdings" pitchFamily="2" charset="2"/>
              <a:buChar char="ü"/>
            </a:pPr>
            <a:r>
              <a:rPr lang="en-US" sz="1600" dirty="0" smtClean="0">
                <a:latin typeface="Times New Roman" pitchFamily="18" charset="0"/>
                <a:cs typeface="Times New Roman" pitchFamily="18" charset="0"/>
              </a:rPr>
              <a:t>Adults(Tohen &amp; Nasrallah,  2015)</a:t>
            </a:r>
          </a:p>
          <a:p>
            <a:pPr lvl="1">
              <a:buSzPct val="130000"/>
              <a:buFont typeface="Wingdings" pitchFamily="2" charset="2"/>
              <a:buChar char="ü"/>
            </a:pPr>
            <a:r>
              <a:rPr lang="en-US" sz="1600" dirty="0" smtClean="0">
                <a:latin typeface="Times New Roman" pitchFamily="18" charset="0"/>
                <a:cs typeface="Times New Roman" pitchFamily="18" charset="0"/>
              </a:rPr>
              <a:t>Teenagers above 13 years(Shirley, 2021)</a:t>
            </a:r>
          </a:p>
          <a:p>
            <a:pPr>
              <a:buSzPct val="130000"/>
              <a:buFont typeface="Wingdings" pitchFamily="2" charset="2"/>
              <a:buChar char="S"/>
            </a:pPr>
            <a:r>
              <a:rPr lang="en-US" sz="1600" dirty="0" smtClean="0">
                <a:latin typeface="Times New Roman" pitchFamily="18" charset="0"/>
                <a:cs typeface="Times New Roman" pitchFamily="18" charset="0"/>
              </a:rPr>
              <a:t>Use of Latuda </a:t>
            </a:r>
          </a:p>
          <a:p>
            <a:pPr lvl="1">
              <a:buSzPct val="130000"/>
              <a:buFont typeface="Wingdings" pitchFamily="2" charset="2"/>
              <a:buChar char="ü"/>
            </a:pPr>
            <a:r>
              <a:rPr lang="en-US" sz="1600" dirty="0" smtClean="0">
                <a:latin typeface="Times New Roman" pitchFamily="18" charset="0"/>
                <a:cs typeface="Times New Roman" pitchFamily="18" charset="0"/>
              </a:rPr>
              <a:t>Reduces the risk of relapse in schizophrenia patients(Harvey, 2015)</a:t>
            </a:r>
          </a:p>
          <a:p>
            <a:pPr lvl="1">
              <a:buSzPct val="130000"/>
              <a:buFont typeface="Wingdings" pitchFamily="2" charset="2"/>
              <a:buChar char="ü"/>
            </a:pPr>
            <a:r>
              <a:rPr lang="en-US" sz="1600" dirty="0" smtClean="0">
                <a:latin typeface="Times New Roman" pitchFamily="18" charset="0"/>
                <a:cs typeface="Times New Roman" pitchFamily="18" charset="0"/>
              </a:rPr>
              <a:t>Improves patient’s mood and behavior through rebalancing serotonin and dopamine(Molina-Carballo et al., 2016)</a:t>
            </a:r>
          </a:p>
        </p:txBody>
      </p:sp>
      <p:sp>
        <p:nvSpPr>
          <p:cNvPr id="5" name="Content Placeholder 4"/>
          <p:cNvSpPr>
            <a:spLocks noGrp="1"/>
          </p:cNvSpPr>
          <p:nvPr>
            <p:ph sz="half" idx="2"/>
          </p:nvPr>
        </p:nvSpPr>
        <p:spPr>
          <a:xfrm>
            <a:off x="5276088" y="1524000"/>
            <a:ext cx="3657600" cy="4976834"/>
          </a:xfrm>
        </p:spPr>
        <p:txBody>
          <a:bodyPr>
            <a:noAutofit/>
          </a:bodyPr>
          <a:lstStyle/>
          <a:p>
            <a:pPr>
              <a:buNone/>
            </a:pPr>
            <a:r>
              <a:rPr lang="en-US" sz="2000" b="1" u="sng" dirty="0" smtClean="0">
                <a:latin typeface="Times New Roman" pitchFamily="18" charset="0"/>
                <a:cs typeface="Times New Roman" pitchFamily="18" charset="0"/>
              </a:rPr>
              <a:t>Adjunctive therapy of Latuda for Bipolar 1 Disorder</a:t>
            </a:r>
          </a:p>
          <a:p>
            <a:pPr>
              <a:buSzPct val="130000"/>
              <a:buFont typeface="Wingdings" pitchFamily="2" charset="2"/>
              <a:buChar char="S"/>
            </a:pPr>
            <a:r>
              <a:rPr lang="en-US" sz="1800" dirty="0" smtClean="0">
                <a:latin typeface="Times New Roman" pitchFamily="18" charset="0"/>
                <a:cs typeface="Times New Roman" pitchFamily="18" charset="0"/>
              </a:rPr>
              <a:t>Existing literature suggests that when Latuda is used in adjunctive therapy with Escitalopram to treat Bipolar 1 Disorder, it results to the patient developing</a:t>
            </a:r>
          </a:p>
          <a:p>
            <a:pPr lvl="1">
              <a:buSzPct val="130000"/>
              <a:buFont typeface="Wingdings" pitchFamily="2" charset="2"/>
              <a:buChar char="ü"/>
            </a:pPr>
            <a:r>
              <a:rPr lang="en-US" sz="1800" dirty="0" smtClean="0">
                <a:latin typeface="Times New Roman" pitchFamily="18" charset="0"/>
                <a:cs typeface="Times New Roman" pitchFamily="18" charset="0"/>
              </a:rPr>
              <a:t>Mild bilateral swelling over their lower</a:t>
            </a:r>
          </a:p>
          <a:p>
            <a:pPr lvl="2">
              <a:buSzPct val="130000"/>
              <a:buFont typeface="Wingdings" pitchFamily="2" charset="2"/>
              <a:buChar char="v"/>
            </a:pPr>
            <a:r>
              <a:rPr lang="en-US" sz="1800" dirty="0" smtClean="0">
                <a:latin typeface="Times New Roman" pitchFamily="18" charset="0"/>
                <a:cs typeface="Times New Roman" pitchFamily="18" charset="0"/>
              </a:rPr>
              <a:t>Legs</a:t>
            </a:r>
          </a:p>
          <a:p>
            <a:pPr lvl="2">
              <a:buSzPct val="130000"/>
              <a:buFont typeface="Wingdings" pitchFamily="2" charset="2"/>
              <a:buChar char="v"/>
            </a:pPr>
            <a:r>
              <a:rPr lang="en-US" sz="1800" dirty="0" smtClean="0">
                <a:latin typeface="Times New Roman" pitchFamily="18" charset="0"/>
                <a:cs typeface="Times New Roman" pitchFamily="18" charset="0"/>
              </a:rPr>
              <a:t>Ankles</a:t>
            </a:r>
          </a:p>
          <a:p>
            <a:pPr lvl="1">
              <a:buSzPct val="130000"/>
              <a:buFont typeface="Wingdings" pitchFamily="2" charset="2"/>
              <a:buChar char="ü"/>
            </a:pPr>
            <a:r>
              <a:rPr lang="en-US" sz="1800" dirty="0" smtClean="0">
                <a:latin typeface="Times New Roman" pitchFamily="18" charset="0"/>
                <a:cs typeface="Times New Roman" pitchFamily="18" charset="0"/>
              </a:rPr>
              <a:t>Recurrent edema(Su et al., 2021)</a:t>
            </a:r>
          </a:p>
          <a:p>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770</TotalTime>
  <Words>2995</Words>
  <Application>Microsoft Office PowerPoint</Application>
  <PresentationFormat>On-screen Show (4:3)</PresentationFormat>
  <Paragraphs>165</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Latuda in Treating Schizophrenia and Bipolar 1 Disorder   </vt:lpstr>
      <vt:lpstr>Medication Overview</vt:lpstr>
      <vt:lpstr>Case One- Appropriate Application of Latuda</vt:lpstr>
      <vt:lpstr>Psychiatric Evaluation of the Patient</vt:lpstr>
      <vt:lpstr>Treatment  and Justification</vt:lpstr>
      <vt:lpstr>Case Two-  Inappropriate application of Latuda</vt:lpstr>
      <vt:lpstr>Psychiatric Evaluation of the Patient</vt:lpstr>
      <vt:lpstr>Treatment  and Justification</vt:lpstr>
      <vt:lpstr>Evidence-Based Decision</vt:lpstr>
      <vt:lpstr>Overall Encounter with Patient</vt:lpstr>
      <vt:lpstr>Cultural Diversity and Application</vt:lpstr>
      <vt:lpstr>Summary Conclusion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643</cp:revision>
  <dcterms:created xsi:type="dcterms:W3CDTF">2022-04-20T09:09:03Z</dcterms:created>
  <dcterms:modified xsi:type="dcterms:W3CDTF">2022-04-23T10:01:32Z</dcterms:modified>
</cp:coreProperties>
</file>