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 autoAdjust="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3EE3FC-2CA2-4210-A88C-0EF5A7756BF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D89CF-1F10-49DA-B20F-36C4F7E3F68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28C331-4FE1-4B01-B9EB-D11F873AD9D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EBE97-C4D0-4EFB-B0AA-CEA8F5EDAB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0311-0B87-4E82-A6C2-934E3D3EC9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A0AEB-EB72-4DAE-9C9C-3264123C468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24974-F584-421E-8C17-99FFC3BFF50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DE1FC3-7D31-463A-A927-32C1CD96AA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D392F1-7CFA-44B5-A2A4-8FF439742E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DF92C-7DB5-48E2-AF4D-FB468816A1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885E4-B2B8-4AD4-B9FF-CC68380A56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DF7510A-EF31-4B78-AE2F-195D959C49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438400"/>
            <a:ext cx="8839200" cy="914400"/>
          </a:xfrm>
        </p:spPr>
        <p:txBody>
          <a:bodyPr/>
          <a:lstStyle/>
          <a:p>
            <a:pPr algn="ctr" eaLnBrk="1" hangingPunct="1"/>
            <a:r>
              <a:rPr lang="en-US" b="1" dirty="0"/>
              <a:t>Chapter 18</a:t>
            </a:r>
            <a:endParaRPr lang="en-US" sz="32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114800"/>
            <a:ext cx="8839200" cy="1371600"/>
          </a:xfrm>
        </p:spPr>
        <p:txBody>
          <a:bodyPr/>
          <a:lstStyle/>
          <a:p>
            <a:pPr algn="ctr" eaLnBrk="1" hangingPunct="1"/>
            <a:r>
              <a:rPr lang="en-US" sz="3600" dirty="0">
                <a:cs typeface="Times New Roman" pitchFamily="18" charset="0"/>
              </a:rPr>
              <a:t>Using Research in Evidence-Based Nursing Practice</a:t>
            </a:r>
          </a:p>
        </p:txBody>
      </p:sp>
      <p:sp>
        <p:nvSpPr>
          <p:cNvPr id="2" name="Rectangle 1"/>
          <p:cNvSpPr/>
          <p:nvPr/>
        </p:nvSpPr>
        <p:spPr>
          <a:xfrm>
            <a:off x="3499430" y="76200"/>
            <a:ext cx="21451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NRS-433V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Three Models for Evidence-Based Nursing Practice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>
                <a:cs typeface="Times New Roman" pitchFamily="18" charset="0"/>
              </a:rPr>
              <a:t>The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Stetler Model </a:t>
            </a:r>
            <a:r>
              <a:rPr lang="en-US" sz="3200" dirty="0">
                <a:cs typeface="Times New Roman" pitchFamily="18" charset="0"/>
              </a:rPr>
              <a:t>of research utilization to promote evidence-based practice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The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IOWA Model </a:t>
            </a:r>
            <a:r>
              <a:rPr lang="en-US" sz="3200" dirty="0">
                <a:cs typeface="Times New Roman" pitchFamily="18" charset="0"/>
              </a:rPr>
              <a:t>of evidence-based practice to promote quality care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The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Ottawa Model </a:t>
            </a:r>
            <a:r>
              <a:rPr lang="en-US" sz="3200" dirty="0">
                <a:cs typeface="Times New Roman" pitchFamily="18" charset="0"/>
              </a:rPr>
              <a:t>of Research Use (OMRU)</a:t>
            </a:r>
            <a:endParaRPr lang="en-US" sz="3200" u="sng" dirty="0">
              <a:cs typeface="Times New Roman" pitchFamily="18" charset="0"/>
            </a:endParaRPr>
          </a:p>
          <a:p>
            <a:pPr eaLnBrk="1" hangingPunct="1"/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Major Activities/Steps in Using Research in Nursing Practice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>
                <a:cs typeface="Times New Roman" pitchFamily="18" charset="0"/>
              </a:rPr>
              <a:t>Select a topic or problem </a:t>
            </a:r>
          </a:p>
          <a:p>
            <a:pPr lvl="1" eaLnBrk="1" hangingPunct="1"/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Knowledge-focused triggers</a:t>
            </a:r>
          </a:p>
          <a:p>
            <a:pPr lvl="1" eaLnBrk="1" hangingPunct="1"/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Problem-focused triggers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Assemble and evaluate evidence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Use integrative reviews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Search for other evidence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Evaluate evidence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771"/>
            <a:ext cx="9144000" cy="664029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Major </a:t>
            </a:r>
            <a:r>
              <a:rPr lang="en-US" sz="2000" b="1" dirty="0">
                <a:solidFill>
                  <a:schemeClr val="bg1"/>
                </a:solidFill>
                <a:cs typeface="Times New Roman" pitchFamily="18" charset="0"/>
              </a:rPr>
              <a:t>Activities/Steps</a:t>
            </a:r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 in Using Research in Nursing Practice </a:t>
            </a:r>
            <a:r>
              <a:rPr lang="en-US" sz="2000" b="1" dirty="0">
                <a:solidFill>
                  <a:schemeClr val="bg1"/>
                </a:solidFill>
                <a:cs typeface="Times New Roman" pitchFamily="18" charset="0"/>
              </a:rPr>
              <a:t>(cont’d)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3914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>
                <a:cs typeface="Times New Roman" pitchFamily="18" charset="0"/>
              </a:rPr>
              <a:t>Assess implementation potential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Assess transferability of innovation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Evaluate feasibility of adopting innovation in new setting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Assess costs and benefits of innovation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Develop, implement, and evaluate the innovation</a:t>
            </a:r>
            <a:endParaRPr lang="en-US" sz="32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29"/>
            <a:ext cx="8229600" cy="68942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Research Integration and Synthesis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3200" dirty="0">
                <a:cs typeface="Times New Roman" pitchFamily="18" charset="0"/>
              </a:rPr>
              <a:t>Forms of integrative reviews:</a:t>
            </a:r>
          </a:p>
          <a:p>
            <a:pPr lvl="1" eaLnBrk="1" hangingPunct="1"/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Narrative, qualitative integration </a:t>
            </a:r>
            <a:r>
              <a:rPr lang="en-US" sz="2800" dirty="0">
                <a:cs typeface="Times New Roman" pitchFamily="18" charset="0"/>
              </a:rPr>
              <a:t>(traditional review of quantitative or qualitative results)</a:t>
            </a:r>
          </a:p>
          <a:p>
            <a:pPr lvl="1" eaLnBrk="1" hangingPunct="1"/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Meta-analysis</a:t>
            </a:r>
            <a:r>
              <a:rPr lang="en-US" sz="2800" dirty="0">
                <a:cs typeface="Times New Roman" pitchFamily="18" charset="0"/>
              </a:rPr>
              <a:t> (statistical integration of results)</a:t>
            </a:r>
          </a:p>
          <a:p>
            <a:pPr lvl="1" eaLnBrk="1" hangingPunct="1"/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Meta-synthesis</a:t>
            </a:r>
            <a:r>
              <a:rPr lang="en-US" sz="2800" dirty="0">
                <a:cs typeface="Times New Roman" pitchFamily="18" charset="0"/>
              </a:rPr>
              <a:t> (theoretical integration of qualitative findings)</a:t>
            </a:r>
            <a:endParaRPr lang="en-US" sz="28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Steps in Conducting an Integrative Review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/>
          <a:lstStyle/>
          <a:p>
            <a:pPr eaLnBrk="1" hangingPunct="1"/>
            <a:r>
              <a:rPr lang="en-US" sz="3200" dirty="0">
                <a:cs typeface="Times New Roman" pitchFamily="18" charset="0"/>
              </a:rPr>
              <a:t>Define research problem or hypotheses to be tested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Select sample of studies to be included in the review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Extract and record data from research reports</a:t>
            </a:r>
          </a:p>
          <a:p>
            <a:pPr eaLnBrk="1" hangingPunct="1"/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Steps in Conducting an Integrative Review </a:t>
            </a: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(continued)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>
                <a:cs typeface="Times New Roman" pitchFamily="18" charset="0"/>
              </a:rPr>
              <a:t>Determine quality of the evidence (e.g., quality ratings to weight findings)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Analyze the data (i.e., cumulative findings)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In meta-analysis, calculate an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effect size</a:t>
            </a:r>
            <a:endParaRPr lang="en-US" sz="2800" dirty="0">
              <a:solidFill>
                <a:srgbClr val="3BF775"/>
              </a:solidFill>
              <a:cs typeface="Times New Roman" pitchFamily="18" charset="0"/>
            </a:endParaRP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Write up integrative review</a:t>
            </a:r>
            <a:endParaRPr lang="en-US" sz="3200" dirty="0"/>
          </a:p>
          <a:p>
            <a:pPr eaLnBrk="1" hangingPunct="1">
              <a:buFontTx/>
              <a:buNone/>
            </a:pPr>
            <a:endParaRPr lang="en-US" sz="3600" dirty="0">
              <a:cs typeface="Times New Roman" pitchFamily="18" charset="0"/>
            </a:endParaRPr>
          </a:p>
          <a:p>
            <a:pPr eaLnBrk="1" hangingPunct="1"/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629" y="0"/>
            <a:ext cx="9144000" cy="685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Research Utilization Versus Evidence-Based Practice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Research utilization</a:t>
            </a:r>
            <a:r>
              <a:rPr lang="en-US" sz="3200" b="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(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RU</a:t>
            </a:r>
            <a:r>
              <a:rPr lang="en-US" sz="3200" b="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)</a:t>
            </a:r>
            <a:r>
              <a:rPr lang="en-US" sz="3200" b="0" i="1" dirty="0">
                <a:solidFill>
                  <a:srgbClr val="186EC4"/>
                </a:solidFill>
                <a:cs typeface="Times New Roman" pitchFamily="18" charset="0"/>
              </a:rPr>
              <a:t> 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The use of study findings in a practical application unrelated to the original research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Evidence-based practice</a:t>
            </a:r>
            <a:r>
              <a:rPr lang="en-US" sz="3200" b="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(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EBP</a:t>
            </a:r>
            <a:r>
              <a:rPr lang="en-US" sz="3200" b="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Basing clinical decisions on best possible evidence—especially high-quality research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Schema of How RU and EBP Are Interrelated</a:t>
            </a:r>
          </a:p>
        </p:txBody>
      </p:sp>
      <p:pic>
        <p:nvPicPr>
          <p:cNvPr id="5123" name="Picture 7" descr="18-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1595"/>
            <a:ext cx="8229600" cy="3394010"/>
          </a:xfrm>
          <a:noFill/>
        </p:spPr>
      </p:pic>
      <p:sp>
        <p:nvSpPr>
          <p:cNvPr id="2" name="Rectangle 1"/>
          <p:cNvSpPr/>
          <p:nvPr/>
        </p:nvSpPr>
        <p:spPr>
          <a:xfrm>
            <a:off x="3657600" y="1364343"/>
            <a:ext cx="182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cs typeface="Times New Roman" pitchFamily="18" charset="0"/>
              </a:rPr>
              <a:t>Figure 18-1 </a:t>
            </a:r>
            <a:br>
              <a:rPr lang="en-US" b="1" dirty="0">
                <a:cs typeface="Times New Roman" pitchFamily="18" charset="0"/>
              </a:rPr>
            </a:b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29"/>
            <a:ext cx="8229600" cy="68942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Types of Research Utilization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/>
          <a:lstStyle/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Instrumental</a:t>
            </a:r>
            <a:r>
              <a:rPr lang="en-US" sz="3200" i="1" dirty="0">
                <a:cs typeface="Times New Roman" pitchFamily="18" charset="0"/>
              </a:rPr>
              <a:t> (direct)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utilization</a:t>
            </a:r>
            <a:endParaRPr lang="en-US" sz="3200" dirty="0">
              <a:cs typeface="Times New Roman" pitchFamily="18" charset="0"/>
            </a:endParaRP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Conceptual</a:t>
            </a:r>
            <a:r>
              <a:rPr lang="en-US" sz="3200" i="1" dirty="0">
                <a:cs typeface="Times New Roman" pitchFamily="18" charset="0"/>
              </a:rPr>
              <a:t> (indirect)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utilization</a:t>
            </a:r>
            <a:endParaRPr lang="en-US" sz="3200" dirty="0">
              <a:cs typeface="Times New Roman" pitchFamily="18" charset="0"/>
            </a:endParaRP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Persuasive utilization</a:t>
            </a:r>
            <a:endParaRPr lang="en-US" sz="3200" i="1" dirty="0">
              <a:solidFill>
                <a:schemeClr val="accent1">
                  <a:lumMod val="75000"/>
                </a:schemeClr>
              </a:solidFill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Stages of Adoption of an Innovation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Awareness</a:t>
            </a: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Persuasion</a:t>
            </a: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Occasional use</a:t>
            </a: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Regular use</a:t>
            </a:r>
            <a:endParaRPr lang="en-US" sz="3200" i="1" dirty="0">
              <a:solidFill>
                <a:schemeClr val="accent1">
                  <a:lumMod val="75000"/>
                </a:schemeClr>
              </a:solidFill>
            </a:endParaRPr>
          </a:p>
          <a:p>
            <a:pPr eaLnBrk="1" hangingPunct="1"/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Key Proponents of the Evidence-based Practice Movement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Archie Cochrane 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Efforts led to development of Cochrane Center in Oxford and the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Cochrane Collaboration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Proposed an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evidence hierarchy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for weighing evidence</a:t>
            </a: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David Sackett </a:t>
            </a:r>
          </a:p>
          <a:p>
            <a:pPr lvl="1" eaLnBrk="1" hangingPunct="1"/>
            <a:r>
              <a:rPr lang="en-US" sz="2800" dirty="0">
                <a:cs typeface="Times New Roman" pitchFamily="18" charset="0"/>
              </a:rPr>
              <a:t>EBP pioneer at McMaster Medical School</a:t>
            </a:r>
            <a:endParaRPr lang="en-US" sz="2800" dirty="0"/>
          </a:p>
          <a:p>
            <a:pPr eaLnBrk="1" hangingPunct="1"/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Six-Level Evidence Hierarchy (Stetler)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Levels of evidence (from strongest to weakest):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Meta-analyses of controlled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Individual experimental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Quasi-experimental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Nonexperimental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Program evaluations, RU studies, quality improvement projects, case reports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Opinions of respected authorities and expert committees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Barriers to RU and EBP in Nursing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/>
          <a:lstStyle/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Research-related barriers</a:t>
            </a: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Nurse-related barriers</a:t>
            </a: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Organizational barriers</a:t>
            </a:r>
          </a:p>
          <a:p>
            <a:pPr eaLnBrk="1" hangingPunct="1"/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Barriers related to the nursing profession</a:t>
            </a:r>
            <a:endParaRPr lang="en-US" sz="3200" i="1" dirty="0">
              <a:solidFill>
                <a:schemeClr val="accent1">
                  <a:lumMod val="75000"/>
                </a:schemeClr>
              </a:solidFill>
            </a:endParaRPr>
          </a:p>
          <a:p>
            <a:pPr eaLnBrk="1" hangingPunct="1"/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cs typeface="Times New Roman" pitchFamily="18" charset="0"/>
              </a:rPr>
              <a:t>Strategies for Nurses to Play a Role in RU/EBP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15200" cy="4572000"/>
          </a:xfrm>
        </p:spPr>
        <p:txBody>
          <a:bodyPr/>
          <a:lstStyle/>
          <a:p>
            <a:pPr eaLnBrk="1" hangingPunct="1"/>
            <a:r>
              <a:rPr lang="en-US" sz="3200" dirty="0">
                <a:cs typeface="Times New Roman" pitchFamily="18" charset="0"/>
              </a:rPr>
              <a:t>Read widely and critically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Attend professional conferences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Learn to expect evidence indicating that a procedure is effective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Become involved in a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journal club</a:t>
            </a:r>
          </a:p>
          <a:p>
            <a:pPr eaLnBrk="1" hangingPunct="1"/>
            <a:r>
              <a:rPr lang="en-US" sz="3200" dirty="0">
                <a:cs typeface="Times New Roman" pitchFamily="18" charset="0"/>
              </a:rPr>
              <a:t>Pursue and participate in RU/EBP projects</a:t>
            </a:r>
            <a:endParaRPr lang="en-US" sz="3200" dirty="0"/>
          </a:p>
          <a:p>
            <a:pPr eaLnBrk="1" hangingPunct="1"/>
            <a:endParaRPr lang="en-US" sz="3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3">
      <a:dk1>
        <a:sysClr val="windowText" lastClr="000000"/>
      </a:dk1>
      <a:lt1>
        <a:sysClr val="window" lastClr="FFFFFF"/>
      </a:lt1>
      <a:dk2>
        <a:srgbClr val="4E4D51"/>
      </a:dk2>
      <a:lt2>
        <a:srgbClr val="C9C2D1"/>
      </a:lt2>
      <a:accent1>
        <a:srgbClr val="7030A0"/>
      </a:accent1>
      <a:accent2>
        <a:srgbClr val="B1A6DE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FDC2B66788A044965A7B8958E6244A" ma:contentTypeVersion="1259" ma:contentTypeDescription="Create a new document." ma:contentTypeScope="" ma:versionID="646631f20d54bed2e69d412d0691797c">
  <xsd:schema xmlns:xsd="http://www.w3.org/2001/XMLSchema" xmlns:xs="http://www.w3.org/2001/XMLSchema" xmlns:p="http://schemas.microsoft.com/office/2006/metadata/properties" xmlns:ns1="http://schemas.microsoft.com/sharepoint/v3" xmlns:ns2="d6188da8-f31e-469a-aed4-03a23c44e36a" xmlns:ns3="37d47695-dda2-48a2-87bc-2a1f7ac7fedc" targetNamespace="http://schemas.microsoft.com/office/2006/metadata/properties" ma:root="true" ma:fieldsID="a5c5979c6f6f9ec5c0301c354a42d4b0" ns1:_="" ns2:_="" ns3:_="">
    <xsd:import namespace="http://schemas.microsoft.com/sharepoint/v3"/>
    <xsd:import namespace="d6188da8-f31e-469a-aed4-03a23c44e36a"/>
    <xsd:import namespace="37d47695-dda2-48a2-87bc-2a1f7ac7fe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188da8-f31e-469a-aed4-03a23c44e3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6f79346d-4f46-4bf1-b4df-486c6d391f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47695-dda2-48a2-87bc-2a1f7ac7fedc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bea8f4f-161d-469c-9cf2-f7071433846c}" ma:internalName="TaxCatchAll" ma:showField="CatchAllData" ma:web="37d47695-dda2-48a2-87bc-2a1f7ac7fe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6188da8-f31e-469a-aed4-03a23c44e36a">
      <Terms xmlns="http://schemas.microsoft.com/office/infopath/2007/PartnerControls"/>
    </lcf76f155ced4ddcb4097134ff3c332f>
    <TaxCatchAll xmlns="37d47695-dda2-48a2-87bc-2a1f7ac7fed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70306F-E98E-440E-85D9-F15D82AF67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6188da8-f31e-469a-aed4-03a23c44e36a"/>
    <ds:schemaRef ds:uri="37d47695-dda2-48a2-87bc-2a1f7ac7fe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C944F6-8962-4460-909F-79D3D5D7DB9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6188da8-f31e-469a-aed4-03a23c44e36a"/>
    <ds:schemaRef ds:uri="37d47695-dda2-48a2-87bc-2a1f7ac7fedc"/>
  </ds:schemaRefs>
</ds:datastoreItem>
</file>

<file path=customXml/itemProps3.xml><?xml version="1.0" encoding="utf-8"?>
<ds:datastoreItem xmlns:ds="http://schemas.openxmlformats.org/officeDocument/2006/customXml" ds:itemID="{9BF9CE13-4336-4A4E-ADCE-C141089304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137</TotalTime>
  <Words>455</Words>
  <Application>Microsoft Office PowerPoint</Application>
  <PresentationFormat>On-screen Show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Tahoma</vt:lpstr>
      <vt:lpstr>Clarity</vt:lpstr>
      <vt:lpstr>Chapter 18</vt:lpstr>
      <vt:lpstr>Research Utilization Versus Evidence-Based Practice</vt:lpstr>
      <vt:lpstr>Schema of How RU and EBP Are Interrelated</vt:lpstr>
      <vt:lpstr>Types of Research Utilization</vt:lpstr>
      <vt:lpstr>Stages of Adoption of an Innovation</vt:lpstr>
      <vt:lpstr>Key Proponents of the Evidence-based Practice Movement</vt:lpstr>
      <vt:lpstr>Six-Level Evidence Hierarchy (Stetler)</vt:lpstr>
      <vt:lpstr>Barriers to RU and EBP in Nursing</vt:lpstr>
      <vt:lpstr>Strategies for Nurses to Play a Role in RU/EBP</vt:lpstr>
      <vt:lpstr>Three Models for Evidence-Based Nursing Practice</vt:lpstr>
      <vt:lpstr>Major Activities/Steps in Using Research in Nursing Practice</vt:lpstr>
      <vt:lpstr>Major Activities/Steps in Using Research in Nursing Practice (cont’d)</vt:lpstr>
      <vt:lpstr>Research Integration and Synthesis</vt:lpstr>
      <vt:lpstr>Steps in Conducting an Integrative Review</vt:lpstr>
      <vt:lpstr>Steps in Conducting an Integrative Review (continued)</vt:lpstr>
    </vt:vector>
  </TitlesOfParts>
  <Company>Humanalysis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18</dc:title>
  <dc:creator>Denise Polit</dc:creator>
  <cp:keywords/>
  <cp:lastModifiedBy>Yeruknesh Endalamaw</cp:lastModifiedBy>
  <cp:revision>21</cp:revision>
  <dcterms:created xsi:type="dcterms:W3CDTF">2004-11-15T16:16:49Z</dcterms:created>
  <dcterms:modified xsi:type="dcterms:W3CDTF">2023-05-13T12:02:45Z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Department">
    <vt:lpwstr>3;#Academic Program and Course Development|59abafec-cbf5-4238-a796-a3b74278f4db</vt:lpwstr>
  </property>
  <property fmtid="{D5CDD505-2E9C-101B-9397-08002B2CF9AE}" pid="3" name="TaxKeyword">
    <vt:lpwstr/>
  </property>
  <property fmtid="{D5CDD505-2E9C-101B-9397-08002B2CF9AE}" pid="4" name="DocumentType">
    <vt:lpwstr>72;#Course Development|533941c5-78f9-4b70-9343-0feaf09f5b89</vt:lpwstr>
  </property>
  <property fmtid="{D5CDD505-2E9C-101B-9397-08002B2CF9AE}" pid="5" name="ContentTypeId">
    <vt:lpwstr>0x010100B9FDC2B66788A044965A7B8958E6244A</vt:lpwstr>
  </property>
  <property fmtid="{D5CDD505-2E9C-101B-9397-08002B2CF9AE}" pid="6" name="SecurityClassification">
    <vt:lpwstr>2;#Internal|98311b30-b9e9-4d4f-9f64-0688c0d4a234</vt:lpwstr>
  </property>
  <property fmtid="{D5CDD505-2E9C-101B-9397-08002B2CF9AE}" pid="7" name="DocumentSubject">
    <vt:lpwstr>2560;#NRS-433V|a965dc1a-effb-470d-a989-8eba2482eb9a</vt:lpwstr>
  </property>
  <property fmtid="{D5CDD505-2E9C-101B-9397-08002B2CF9AE}" pid="8" name="DocumentBusinessValue">
    <vt:lpwstr>1;#Normal|581d4866-74cc-43f1-bef1-bb304cbfeaa5</vt:lpwstr>
  </property>
  <property fmtid="{D5CDD505-2E9C-101B-9397-08002B2CF9AE}" pid="9" name="DocumentStatus">
    <vt:lpwstr/>
  </property>
  <property fmtid="{D5CDD505-2E9C-101B-9397-08002B2CF9AE}" pid="10" name="DocumentCategory">
    <vt:lpwstr/>
  </property>
</Properties>
</file>