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4"/>
    <p:sldMasterId id="2147483675" r:id="rId5"/>
  </p:sldMasterIdLst>
  <p:notesMasterIdLst>
    <p:notesMasterId r:id="rId31"/>
  </p:notesMasterIdLst>
  <p:sldIdLst>
    <p:sldId id="256" r:id="rId6"/>
    <p:sldId id="257" r:id="rId7"/>
    <p:sldId id="283" r:id="rId8"/>
    <p:sldId id="284" r:id="rId9"/>
    <p:sldId id="290" r:id="rId10"/>
    <p:sldId id="291" r:id="rId11"/>
    <p:sldId id="292" r:id="rId12"/>
    <p:sldId id="285" r:id="rId13"/>
    <p:sldId id="293" r:id="rId14"/>
    <p:sldId id="294"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Economica" panose="020B060402020202020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Raleway"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Opioid refills" id="{95C10A70-AF82-47EE-9644-6A110F669989}">
          <p14:sldIdLst>
            <p14:sldId id="256"/>
            <p14:sldId id="257"/>
            <p14:sldId id="283"/>
            <p14:sldId id="284"/>
            <p14:sldId id="290"/>
            <p14:sldId id="291"/>
            <p14:sldId id="292"/>
            <p14:sldId id="285"/>
            <p14:sldId id="293"/>
            <p14:sldId id="294"/>
            <p14:sldId id="258"/>
            <p14:sldId id="259"/>
            <p14:sldId id="260"/>
            <p14:sldId id="261"/>
            <p14:sldId id="262"/>
            <p14:sldId id="263"/>
            <p14:sldId id="264"/>
            <p14:sldId id="265"/>
            <p14:sldId id="266"/>
            <p14:sldId id="267"/>
            <p14:sldId id="268"/>
            <p14:sldId id="269"/>
            <p14:sldId id="270"/>
            <p14:sldId id="271"/>
            <p14:sldId id="27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8"/>
    <p:restoredTop sz="67143" autoAdjust="0"/>
  </p:normalViewPr>
  <p:slideViewPr>
    <p:cSldViewPr snapToGrid="0">
      <p:cViewPr varScale="1">
        <p:scale>
          <a:sx n="76" d="100"/>
          <a:sy n="76" d="100"/>
        </p:scale>
        <p:origin x="167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3.xml"/><Relationship Id="rId51"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5.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ba41c1652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didactic and interactive session follows the discussion of the 3 patient vignettes. The patients were seeing there primary care physician for the first time, as their physician in the practice recently retired. Each of the three patients had requested an early refill of their opioid medication prescribed for the treatment of chronic pain.</a:t>
            </a:r>
            <a:endParaRPr/>
          </a:p>
        </p:txBody>
      </p:sp>
      <p:sp>
        <p:nvSpPr>
          <p:cNvPr id="167" name="Google Shape;167;geba41c1652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Arial" charset="0"/>
                <a:ea typeface="ＭＳ Ｐゴシック" charset="0"/>
                <a:cs typeface="ＭＳ Ｐゴシック" charset="0"/>
              </a:rPr>
              <a:t>Suggested script/talking points:</a:t>
            </a:r>
          </a:p>
          <a:p>
            <a:r>
              <a:rPr lang="en-US" b="1" dirty="0"/>
              <a:t>Risk stratification should contribute to clinical decision-making regarding the safe and effective prescribing of opioid analgesics</a:t>
            </a:r>
          </a:p>
          <a:p>
            <a:pPr lvl="1"/>
            <a:r>
              <a:rPr kumimoji="0" lang="en-US" sz="1800" b="1" i="0" u="none" strike="noStrike" kern="1200" cap="none" spc="0" normalizeH="0" baseline="0" noProof="0" dirty="0">
                <a:ln>
                  <a:noFill/>
                </a:ln>
                <a:solidFill>
                  <a:prstClr val="black"/>
                </a:solidFill>
                <a:effectLst/>
                <a:uLnTx/>
                <a:uFillTx/>
                <a:latin typeface="Calibri"/>
                <a:ea typeface="+mn-ea"/>
                <a:cs typeface="+mn-cs"/>
              </a:rPr>
              <a:t>High Risk </a:t>
            </a:r>
          </a:p>
          <a:p>
            <a:pPr lvl="2"/>
            <a:r>
              <a:rPr lang="en-US" kern="1200" dirty="0">
                <a:solidFill>
                  <a:prstClr val="black"/>
                </a:solidFill>
                <a:latin typeface="Calibri"/>
                <a:ea typeface="+mn-ea"/>
                <a:cs typeface="+mn-cs"/>
              </a:rPr>
              <a:t>Consideration should likely be given to referring to a pain specialist for additional evaluation and/or /co-management </a:t>
            </a:r>
          </a:p>
          <a:p>
            <a:pPr lvl="2"/>
            <a:r>
              <a:rPr kumimoji="0" lang="en-US" i="0" u="none" strike="noStrike" kern="1200" cap="none" spc="0" normalizeH="0" baseline="0" noProof="0" dirty="0">
                <a:ln>
                  <a:noFill/>
                </a:ln>
                <a:solidFill>
                  <a:prstClr val="black"/>
                </a:solidFill>
                <a:effectLst/>
                <a:uLnTx/>
                <a:uFillTx/>
                <a:latin typeface="Calibri"/>
                <a:ea typeface="+mn-ea"/>
                <a:cs typeface="+mn-cs"/>
              </a:rPr>
              <a:t>Co-prescribing of naloxone should be considered</a:t>
            </a:r>
          </a:p>
          <a:p>
            <a:pPr lvl="2"/>
            <a:r>
              <a:rPr kumimoji="0" lang="en-US" i="0" u="none" strike="noStrike" kern="1200" cap="none" spc="0" normalizeH="0" baseline="0" noProof="0" dirty="0">
                <a:ln>
                  <a:noFill/>
                </a:ln>
                <a:solidFill>
                  <a:prstClr val="black"/>
                </a:solidFill>
                <a:effectLst/>
                <a:uLnTx/>
                <a:uFillTx/>
                <a:latin typeface="Calibri"/>
                <a:ea typeface="+mn-ea"/>
                <a:cs typeface="+mn-cs"/>
              </a:rPr>
              <a:t>Rationale for provision of opioids or not should be documented</a:t>
            </a:r>
          </a:p>
          <a:p>
            <a:pPr lvl="1"/>
            <a:r>
              <a:rPr kumimoji="0" lang="en-US" b="1" i="0" u="none" strike="noStrike" kern="1200" cap="none" spc="0" normalizeH="0" baseline="0" noProof="0" dirty="0">
                <a:ln>
                  <a:noFill/>
                </a:ln>
                <a:solidFill>
                  <a:prstClr val="black"/>
                </a:solidFill>
                <a:effectLst/>
                <a:uLnTx/>
                <a:uFillTx/>
                <a:latin typeface="Calibri"/>
                <a:ea typeface="+mn-ea"/>
                <a:cs typeface="+mn-cs"/>
              </a:rPr>
              <a:t>Moderate Risk</a:t>
            </a:r>
          </a:p>
          <a:p>
            <a:pPr lvl="2"/>
            <a:r>
              <a:rPr kumimoji="0" lang="en-US" b="0" i="0" u="none" strike="noStrike" kern="1200" cap="none" spc="0" normalizeH="0" baseline="0" noProof="0" dirty="0">
                <a:ln>
                  <a:noFill/>
                </a:ln>
                <a:solidFill>
                  <a:prstClr val="black"/>
                </a:solidFill>
                <a:effectLst/>
                <a:uLnTx/>
                <a:uFillTx/>
                <a:latin typeface="Calibri"/>
                <a:ea typeface="+mn-ea"/>
                <a:cs typeface="+mn-cs"/>
              </a:rPr>
              <a:t>Increase monitoring for aberrant drug-related behaviors and vigilance if evidence of any “red-flag” behavior(s) are exhibited</a:t>
            </a:r>
          </a:p>
          <a:p>
            <a:pPr lvl="2"/>
            <a:r>
              <a:rPr kumimoji="0" lang="en-US" b="0" i="0" u="none" strike="noStrike" kern="1200" cap="none" spc="0" normalizeH="0" baseline="0" noProof="0" dirty="0">
                <a:ln>
                  <a:noFill/>
                </a:ln>
                <a:solidFill>
                  <a:prstClr val="black"/>
                </a:solidFill>
                <a:effectLst/>
                <a:uLnTx/>
                <a:uFillTx/>
                <a:latin typeface="Calibri"/>
                <a:ea typeface="+mn-ea"/>
                <a:cs typeface="+mn-cs"/>
              </a:rPr>
              <a:t>Co-prescribing of naloxone should be considered and documentation of rationale for provision of naloxone or not should be documented in the medical record</a:t>
            </a:r>
          </a:p>
          <a:p>
            <a:pPr lvl="1"/>
            <a:r>
              <a:rPr kumimoji="0" lang="en-US" b="1" i="0" u="none" strike="noStrike" kern="1200" cap="none" spc="0" normalizeH="0" baseline="0" noProof="0" dirty="0">
                <a:ln>
                  <a:noFill/>
                </a:ln>
                <a:solidFill>
                  <a:prstClr val="black"/>
                </a:solidFill>
                <a:effectLst/>
                <a:uLnTx/>
                <a:uFillTx/>
                <a:latin typeface="Calibri"/>
                <a:ea typeface="+mn-ea"/>
                <a:cs typeface="+mn-cs"/>
              </a:rPr>
              <a:t>Low Risk</a:t>
            </a: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lvl="2"/>
            <a:r>
              <a:rPr kumimoji="0" lang="en-US" b="0" i="0" u="none" strike="noStrike" kern="1200" cap="none" spc="0" normalizeH="0" baseline="0" noProof="0" dirty="0">
                <a:ln>
                  <a:noFill/>
                </a:ln>
                <a:solidFill>
                  <a:prstClr val="black"/>
                </a:solidFill>
                <a:effectLst/>
                <a:uLnTx/>
                <a:uFillTx/>
                <a:latin typeface="Calibri"/>
                <a:ea typeface="+mn-ea"/>
                <a:cs typeface="+mn-cs"/>
              </a:rPr>
              <a:t>May be safely managed in a non-expert setting with vigilance for any sign of /or increase potential for aberrant drug-related behavior</a:t>
            </a:r>
          </a:p>
          <a:p>
            <a:pPr lvl="2"/>
            <a:r>
              <a:rPr kumimoji="0" lang="en-US" b="0" i="0" u="none" strike="noStrike" kern="1200" cap="none" spc="0" normalizeH="0" baseline="0" noProof="0" dirty="0">
                <a:ln>
                  <a:noFill/>
                </a:ln>
                <a:solidFill>
                  <a:prstClr val="black"/>
                </a:solidFill>
                <a:effectLst/>
                <a:uLnTx/>
                <a:uFillTx/>
                <a:latin typeface="Calibri"/>
                <a:ea typeface="+mn-ea"/>
                <a:cs typeface="+mn-cs"/>
              </a:rPr>
              <a:t>Co-prescribing of naloxone should be considered and documentation of rationale for provision or not should be documented in the medical record</a:t>
            </a:r>
          </a:p>
          <a:p>
            <a:pPr marL="158750" indent="0">
              <a:buNone/>
            </a:pPr>
            <a:endParaRPr lang="en-US" dirty="0"/>
          </a:p>
        </p:txBody>
      </p:sp>
    </p:spTree>
    <p:extLst>
      <p:ext uri="{BB962C8B-B14F-4D97-AF65-F5344CB8AC3E}">
        <p14:creationId xmlns:p14="http://schemas.microsoft.com/office/powerpoint/2010/main" val="3321156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ba41c1652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ba41c1652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in general, shared goals held by physicians, including students entering medical school, namely restoring and/or preserving health and preventing disease. Discuss the meaning of health as it relates to the aspirations of those in the medical profession as an introduction to understanding that despite these shared goals even physicians stereotype and have implicit biases that may impact patient care and health.</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ba41c1652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eba41c1652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the definitions of health disparities and the social determinants of health emphasizing that different variables may have a negative impact on health. This includes one’s lived experiences as defined by the social determinants of health. The focus of this presentation will be on the negative impact that blindspots, stigma, and implicit bias may have on the interactions between the provider and patient, medical decision-making and outcomes using chronic opioid use or substance use disorder (SUD) as an example of a patient population that is often stigmatized within the healthcare profession and may have negative health effects from providers’ implicit biases.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ba41c1652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ba41c165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key report, </a:t>
            </a:r>
            <a:r>
              <a:rPr lang="en" i="1" dirty="0"/>
              <a:t>Unequal treatment - Confronting Social and Ethnic Disparities in Health Care</a:t>
            </a:r>
            <a:r>
              <a:rPr lang="en" dirty="0"/>
              <a:t>, spotlighted for the first time on a broad scale, the contribution of discrimination on health disparities. The report went further to underscore how healthcare providers, based on their own bias, stereotyping and clinical uncertainty may contribute to health disparity.</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ba41c1652_0_9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ba41c1652_0_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images scenario is used to highlight how certain words or concepts lead to automatic associations. For this scenario ask the students to form a picture in their head of the person they are imagining after stating each category one at a time, 1.) Politician, 2.) Ivy league graduate, 3.) Married for &gt;10 years. After the students have formed an image ask “What gender, what race or ethnicity did you imagine?” A discussion may ensue regarding similarities of the image the students imagined, commonly white, male. This does not necessarily indicate prejudice but does indicate how the use of stereotypes based on categorization of concepts in our culture influences one’s attitudes and perceptions.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ee94ba9e9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ee94ba9e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with the students how unconscious thoughts, those below the level of awareness, may influence decision-making, including decisions in healthcare and can negatively impact health disparity. Social scientists have used the term blindspots to refer to these hidden attitudes.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ba41c1652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ba41c1652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Reinforce that </a:t>
            </a:r>
            <a:r>
              <a:rPr lang="en" dirty="0" err="1"/>
              <a:t>blindspots</a:t>
            </a:r>
            <a:r>
              <a:rPr lang="en" dirty="0"/>
              <a:t> are common by providing examples of common beliefs that many people share but are not always accurate. For example, particularly in the U.S. there is a belief in meritocracy, yet there are occasions when an individual may have success because someone put in a good word for them, or they knew one of the board members and were asked to speak at Grand Rounds. In medicine, most physicians believe they have egalitarian motives yet as this slide reveals all people have beliefs and attitudes based on general stereotypes that are not always true for individuals.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ba41c1652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ba41c1652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is presented to demonstrate how subjectivity affects decision-making for prescription of pain medication, specifically opioid medications. This is influenced by race and ethnicity for both treatment of pain in the emergency room and in out-patient clinics for varying types of pain. Commonly, Black/African American and Hispanics/Latinos are undertreated for pain when it is subjective, i.e. cannot be seen as in long-bone fractures.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ba41c1652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ba41c1652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This slide highlights the multiple factors associated with the underestimation of pain in patients. One study (Hoffman, et al. 2016) discusses how false beliefs about biological racial differences can lead to inaccurate assessment of pain and treatment. Further, the literature demonstrates that physicians have negative attitudes about working with patients with SUDs which may be related to an increase in diagnostic errors due to cognitive overload. This leads to stigma of marginalized populations. </a:t>
            </a:r>
            <a:r>
              <a:rPr lang="en-US" sz="1100" b="0" i="0" u="none" strike="noStrike" cap="none" dirty="0">
                <a:solidFill>
                  <a:srgbClr val="000000"/>
                </a:solidFill>
                <a:effectLst/>
                <a:latin typeface="Arial"/>
                <a:ea typeface="Arial"/>
                <a:cs typeface="Arial"/>
                <a:sym typeface="Arial"/>
              </a:rPr>
              <a:t>Stigma is described by Cook (2014) as “occurring when a label associated with a negative stereotype is attached to a characteristic, (race, disease) causing people with this characteristic to be seen as separate from and lower in status than others and thus, as legitimate targets of discrimination.” </a:t>
            </a:r>
            <a:r>
              <a:rPr lang="en" dirty="0"/>
              <a:t>Trust has also been shown to be affected in primary care providers based on race even when other variables have been controlled for.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These factors, bias, stigma, negative attitudes and trust impact communication between the provider and patient and impact health disparity.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Cook, J.E., Purdie-</a:t>
            </a:r>
            <a:r>
              <a:rPr lang="en-US" dirty="0" err="1"/>
              <a:t>Vaughns</a:t>
            </a:r>
            <a:r>
              <a:rPr lang="en-US" dirty="0"/>
              <a:t>, V., Meyer, I.H., &amp; Busch, J.T.A. (2014). Intervening within and across levels: A multilevel approach to stigma and public health. Social Science &amp; Medicine, 103, 101-109.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ba41c1652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ba41c1652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Categorization of the outside world into internal mental images is a natural process with evolutionary roots developed centuries ago to determine friend from foe, safety from flight or fight responses. This social categorization of groups is essential to efficient decision-making. Categorization develops from our lived experiences but may lead to the formation of stereotypes, or the overgeneralization of individuals based on their group associations. This process may lead to prejudice and biased responses that affect our behavior and responses. This process may contradict one’s explicit beliefs.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ba41c1652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ba41c1652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concepts of bias and the impact of bias were introduced in the previous presentation of the 3 patient vignettes. This presentation will build on that discussion and explore how bias develops and how stigma impacts patients with chronic pain treated with opioids or in patients with substance use disorder. Finally, an introduction of strategies to counteract the impact of bias on health disparity will be examined.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bbff38299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ebbff38299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natural process of categorization that influences stereotype formation also affects the development of unconscious attitudes that may be biased and conflict with one’s conscious beliefs. </a:t>
            </a:r>
            <a:r>
              <a:rPr lang="en-US" dirty="0"/>
              <a:t>Stereotypes, or the mental pictures formed in one’s head, influence how people are identified and may be based on many attributes such as race, age, and sexual orientation. These stereotypes develop at a young age, are influenced by one’s culture and may lead to prejudice or bias affecting how an individual is perceived. For example, thinking that very tall male teenagers and young men are likely basketball players is a bias that may lead to unfair treatment of an individual. Such a preconceived notion not based on factual knowledge or actual experience is thought of as a prejudice. Stereotypes are not without error, we know that all tall young men are not in fact basketball players, yet our initial (unconscious) reactions contradict our explicit beliefs. In medicine, these unconscious attitudes, i.e., blind spots and implicit biases can conflict with our generally held egalitarian goals and lead to disparate treatment and outcomes for our patients.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bbff38299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bbff38299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many types of biases. Explicit biases are those that are identifiable and therefore controllable. Importantly, the person is aware that they hold a certain bias and can modify its  expression based on other values or how they want to be perceived by others. Implicit biases occur outside the level of consciousness and are automatically activated. Therefore, these type of biases are difficult to control or adjust. These unknown biases may affect interactions between physicians and their patients and have a negative impact on outcomes. Refer to the previous discussion about the under recognition of pain based on race that leads to undertreatment of pain in certain populations.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bbff38299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ebbff38299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Many unconscious cognitive biases exist. Discuss the different examples of cognitive bias that may influence decision-making in health care outlined in this slide. Expectancy bias or the </a:t>
            </a:r>
          </a:p>
          <a:p>
            <a:pPr marL="0" lvl="0" indent="0" algn="l" rtl="0">
              <a:spcBef>
                <a:spcPts val="0"/>
              </a:spcBef>
              <a:spcAft>
                <a:spcPts val="0"/>
              </a:spcAft>
              <a:buNone/>
            </a:pPr>
            <a:r>
              <a:rPr lang="en-US" dirty="0"/>
              <a:t>stereotyping of</a:t>
            </a:r>
            <a:r>
              <a:rPr lang="en" dirty="0"/>
              <a:t> an individual into a certain social category may cause diagnostic error. For example, a disheveled, incoherent patient is seen in the ER. They are known to be homeless and to have a history of substance use disorder (SUD). Triage reports that the patient likely has a drug overdose. The examining physician notes that the patient is incoherent and has a history of SUD confirming the initial triage evaluation of pos</a:t>
            </a:r>
            <a:r>
              <a:rPr lang="en-US" dirty="0"/>
              <a:t>s</a:t>
            </a:r>
            <a:r>
              <a:rPr lang="en" dirty="0" err="1"/>
              <a:t>ible</a:t>
            </a:r>
            <a:r>
              <a:rPr lang="en" dirty="0"/>
              <a:t> drug overdose. </a:t>
            </a:r>
            <a:r>
              <a:rPr lang="en-US" dirty="0"/>
              <a:t>The physician is </a:t>
            </a:r>
            <a:r>
              <a:rPr lang="en" dirty="0"/>
              <a:t>surprised when the blood sugar on the chemistry panel comes back at &gt;500 mg/dl and the toxicology screen in negative.. Attribution bias may have led to the initial missed diagnosis. A patient’s personal characteristics, in this case a homeless patient with a known </a:t>
            </a:r>
            <a:r>
              <a:rPr lang="en-US" dirty="0"/>
              <a:t>history</a:t>
            </a:r>
            <a:r>
              <a:rPr lang="en" dirty="0"/>
              <a:t> of SUD, influenced the </a:t>
            </a:r>
            <a:r>
              <a:rPr lang="en" dirty="0" err="1"/>
              <a:t>diagnos</a:t>
            </a:r>
            <a:r>
              <a:rPr lang="en-US" dirty="0" err="1"/>
              <a:t>ti</a:t>
            </a:r>
            <a:r>
              <a:rPr lang="en" dirty="0"/>
              <a:t>c reasoning of the examining physician.</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bbff38299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ebbff38299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Summarize and review the factors that lead to unconscious bias formation as an ubiquitous process even in health providers with egalitarian beliefs in one’s ability to treat all patients equally. Review that categorizing one’s world is necessary to efficiently make decisions throughout the course of the day and this leads to stereotyping or overgeneralizations of social groups. Stereotypes can vary based on culture and experience. Prejudice and bias may develop and occur similarly in the general population and healthcare providers. Importantly, unconscious bias may conflict with generally held values. Unconscious attitudes may negatively impact physician-patient communication and decision making in health care and impact health disparity.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bbff38299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bbff38299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slide introduces some of the strategies to decrease the impact of implicit bias on individual and institutional levels. Education and raising awareness regarding the ubiquitous nature of categorization and stereotype and bias formation is a first step to decreasing the contribution of implicit bias in health care. Perspective-taking has been demonstrated to increase empathy and decrease bias. For </a:t>
            </a:r>
            <a:r>
              <a:rPr lang="en-US" dirty="0"/>
              <a:t>example,</a:t>
            </a:r>
            <a:r>
              <a:rPr lang="en" dirty="0"/>
              <a:t> in a 2011 study by </a:t>
            </a:r>
            <a:r>
              <a:rPr lang="en" dirty="0" err="1"/>
              <a:t>Drwecki</a:t>
            </a:r>
            <a:r>
              <a:rPr lang="en" dirty="0"/>
              <a:t> and colleagues, a simple perspective-taking intervention decreased pain treatment differences by nurses viewing vignettes of white and black patients. Individuation is another technique to reduce implicit bias by getting to know the person as an individual rather than as a stereotype. Institutions can also acknowledge the importance and value of addressing organizational bias to increase diversity and create an environment to address the negative impact on health disparity. </a:t>
            </a:r>
            <a:r>
              <a:rPr lang="en-US" dirty="0"/>
              <a:t>E</a:t>
            </a:r>
            <a:r>
              <a:rPr lang="en" dirty="0" err="1"/>
              <a:t>xamples</a:t>
            </a:r>
            <a:r>
              <a:rPr lang="en" dirty="0"/>
              <a:t> include the many institutions that now have offices of Diversity, Equity and Inclusion or have initiated bias training programs prior to hiring new faculty, (See reference below.)</a:t>
            </a:r>
          </a:p>
          <a:p>
            <a:pPr marL="0" lvl="0" indent="0" algn="l" rtl="0">
              <a:spcBef>
                <a:spcPts val="0"/>
              </a:spcBef>
              <a:spcAft>
                <a:spcPts val="0"/>
              </a:spcAft>
              <a:buNone/>
            </a:pPr>
            <a:endParaRPr lang="en" dirty="0"/>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Carnes, M., Devine, P. G., Baier </a:t>
            </a:r>
            <a:r>
              <a:rPr lang="en-US" sz="1100" b="0" i="0" u="none" strike="noStrike" cap="none" dirty="0" err="1">
                <a:solidFill>
                  <a:srgbClr val="000000"/>
                </a:solidFill>
                <a:effectLst/>
                <a:latin typeface="Arial"/>
                <a:ea typeface="Arial"/>
                <a:cs typeface="Arial"/>
                <a:sym typeface="Arial"/>
              </a:rPr>
              <a:t>Manwell</a:t>
            </a:r>
            <a:r>
              <a:rPr lang="en-US" sz="1100" b="0" i="0" u="none" strike="noStrike" cap="none" dirty="0">
                <a:solidFill>
                  <a:srgbClr val="000000"/>
                </a:solidFill>
                <a:effectLst/>
                <a:latin typeface="Arial"/>
                <a:ea typeface="Arial"/>
                <a:cs typeface="Arial"/>
                <a:sym typeface="Arial"/>
              </a:rPr>
              <a:t>, L., </a:t>
            </a:r>
            <a:r>
              <a:rPr lang="en-US" sz="1100" b="0" i="0" u="none" strike="noStrike" cap="none" dirty="0" err="1">
                <a:solidFill>
                  <a:srgbClr val="000000"/>
                </a:solidFill>
                <a:effectLst/>
                <a:latin typeface="Arial"/>
                <a:ea typeface="Arial"/>
                <a:cs typeface="Arial"/>
                <a:sym typeface="Arial"/>
              </a:rPr>
              <a:t>Byars</a:t>
            </a:r>
            <a:r>
              <a:rPr lang="en-US" sz="1100" b="0" i="0" u="none" strike="noStrike" cap="none" dirty="0">
                <a:solidFill>
                  <a:srgbClr val="000000"/>
                </a:solidFill>
                <a:effectLst/>
                <a:latin typeface="Arial"/>
                <a:ea typeface="Arial"/>
                <a:cs typeface="Arial"/>
                <a:sym typeface="Arial"/>
              </a:rPr>
              <a:t>-Winston, A., Fine, E., Ford, C. E., </a:t>
            </a:r>
            <a:r>
              <a:rPr lang="en-US" sz="1100" b="0" i="0" u="none" strike="noStrike" cap="none" dirty="0" err="1">
                <a:solidFill>
                  <a:srgbClr val="000000"/>
                </a:solidFill>
                <a:effectLst/>
                <a:latin typeface="Arial"/>
                <a:ea typeface="Arial"/>
                <a:cs typeface="Arial"/>
                <a:sym typeface="Arial"/>
              </a:rPr>
              <a:t>Forscher</a:t>
            </a:r>
            <a:r>
              <a:rPr lang="en-US" sz="1100" b="0" i="0" u="none" strike="noStrike" cap="none" dirty="0">
                <a:solidFill>
                  <a:srgbClr val="000000"/>
                </a:solidFill>
                <a:effectLst/>
                <a:latin typeface="Arial"/>
                <a:ea typeface="Arial"/>
                <a:cs typeface="Arial"/>
                <a:sym typeface="Arial"/>
              </a:rPr>
              <a:t>, P., Isaac, C., </a:t>
            </a:r>
            <a:r>
              <a:rPr lang="en-US" sz="1100" b="0" i="0" u="none" strike="noStrike" cap="none" dirty="0" err="1">
                <a:solidFill>
                  <a:srgbClr val="000000"/>
                </a:solidFill>
                <a:effectLst/>
                <a:latin typeface="Arial"/>
                <a:ea typeface="Arial"/>
                <a:cs typeface="Arial"/>
                <a:sym typeface="Arial"/>
              </a:rPr>
              <a:t>Kaatz</a:t>
            </a:r>
            <a:r>
              <a:rPr lang="en-US" sz="1100" b="0" i="0" u="none" strike="noStrike" cap="none" dirty="0">
                <a:solidFill>
                  <a:srgbClr val="000000"/>
                </a:solidFill>
                <a:effectLst/>
                <a:latin typeface="Arial"/>
                <a:ea typeface="Arial"/>
                <a:cs typeface="Arial"/>
                <a:sym typeface="Arial"/>
              </a:rPr>
              <a:t>, A., </a:t>
            </a:r>
            <a:r>
              <a:rPr lang="en-US" sz="1100" b="0" i="0" u="none" strike="noStrike" cap="none" dirty="0" err="1">
                <a:solidFill>
                  <a:srgbClr val="000000"/>
                </a:solidFill>
                <a:effectLst/>
                <a:latin typeface="Arial"/>
                <a:ea typeface="Arial"/>
                <a:cs typeface="Arial"/>
                <a:sym typeface="Arial"/>
              </a:rPr>
              <a:t>Magua</a:t>
            </a:r>
            <a:r>
              <a:rPr lang="en-US" sz="1100" b="0" i="0" u="none" strike="noStrike" cap="none" dirty="0">
                <a:solidFill>
                  <a:srgbClr val="000000"/>
                </a:solidFill>
                <a:effectLst/>
                <a:latin typeface="Arial"/>
                <a:ea typeface="Arial"/>
                <a:cs typeface="Arial"/>
                <a:sym typeface="Arial"/>
              </a:rPr>
              <a:t>, W., </a:t>
            </a:r>
            <a:r>
              <a:rPr lang="en-US" sz="1100" b="0" i="0" u="none" strike="noStrike" cap="none" dirty="0" err="1">
                <a:solidFill>
                  <a:srgbClr val="000000"/>
                </a:solidFill>
                <a:effectLst/>
                <a:latin typeface="Arial"/>
                <a:ea typeface="Arial"/>
                <a:cs typeface="Arial"/>
                <a:sym typeface="Arial"/>
              </a:rPr>
              <a:t>Palta</a:t>
            </a:r>
            <a:r>
              <a:rPr lang="en-US" sz="1100" b="0" i="0" u="none" strike="noStrike" cap="none" dirty="0">
                <a:solidFill>
                  <a:srgbClr val="000000"/>
                </a:solidFill>
                <a:effectLst/>
                <a:latin typeface="Arial"/>
                <a:ea typeface="Arial"/>
                <a:cs typeface="Arial"/>
                <a:sym typeface="Arial"/>
              </a:rPr>
              <a:t>, M., &amp; Sheridan, J. (2015). The effect of an intervention to break the gender bias habit for faculty at one institution: a cluster randomized, controlled trial. </a:t>
            </a:r>
            <a:r>
              <a:rPr lang="en-US" sz="1100" b="0" i="1" u="none" strike="noStrike" cap="none" dirty="0">
                <a:solidFill>
                  <a:srgbClr val="000000"/>
                </a:solidFill>
                <a:effectLst/>
                <a:latin typeface="Arial"/>
                <a:ea typeface="Arial"/>
                <a:cs typeface="Arial"/>
                <a:sym typeface="Arial"/>
              </a:rPr>
              <a:t>Academic medicine : journal of the Association of American Medical Colleges</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a:solidFill>
                  <a:srgbClr val="000000"/>
                </a:solidFill>
                <a:effectLst/>
                <a:latin typeface="Arial"/>
                <a:ea typeface="Arial"/>
                <a:cs typeface="Arial"/>
                <a:sym typeface="Arial"/>
              </a:rPr>
              <a:t>90</a:t>
            </a:r>
            <a:r>
              <a:rPr lang="en-US" sz="1100" b="0" i="0" u="none" strike="noStrike" cap="none" dirty="0">
                <a:solidFill>
                  <a:srgbClr val="000000"/>
                </a:solidFill>
                <a:effectLst/>
                <a:latin typeface="Arial"/>
                <a:ea typeface="Arial"/>
                <a:cs typeface="Arial"/>
                <a:sym typeface="Arial"/>
              </a:rPr>
              <a:t>(2), 221–230. </a:t>
            </a:r>
          </a:p>
          <a:p>
            <a:pPr marL="0" lvl="0" indent="0" algn="l" rtl="0">
              <a:spcBef>
                <a:spcPts val="0"/>
              </a:spcBef>
              <a:spcAft>
                <a:spcPts val="0"/>
              </a:spcAft>
              <a:buNone/>
            </a:pPr>
            <a:r>
              <a:rPr lang="en-US" sz="1100" b="0" i="0" u="none" strike="noStrike" cap="none" dirty="0" err="1">
                <a:solidFill>
                  <a:srgbClr val="000000"/>
                </a:solidFill>
                <a:effectLst/>
                <a:latin typeface="Arial"/>
                <a:ea typeface="Arial"/>
                <a:cs typeface="Arial"/>
                <a:sym typeface="Arial"/>
              </a:rPr>
              <a:t>Drwecki</a:t>
            </a:r>
            <a:r>
              <a:rPr lang="en-US" sz="1100" b="0" i="0" u="none" strike="noStrike" cap="none" dirty="0">
                <a:solidFill>
                  <a:srgbClr val="000000"/>
                </a:solidFill>
                <a:effectLst/>
                <a:latin typeface="Arial"/>
                <a:ea typeface="Arial"/>
                <a:cs typeface="Arial"/>
                <a:sym typeface="Arial"/>
              </a:rPr>
              <a:t> BB, Moore CF, Ward SE, </a:t>
            </a:r>
            <a:r>
              <a:rPr lang="en-US" sz="1100" b="0" i="0" u="none" strike="noStrike" cap="none" dirty="0" err="1">
                <a:solidFill>
                  <a:srgbClr val="000000"/>
                </a:solidFill>
                <a:effectLst/>
                <a:latin typeface="Arial"/>
                <a:ea typeface="Arial"/>
                <a:cs typeface="Arial"/>
                <a:sym typeface="Arial"/>
              </a:rPr>
              <a:t>Prkachin</a:t>
            </a:r>
            <a:r>
              <a:rPr lang="en-US" sz="1100" b="0" i="0" u="none" strike="noStrike" cap="none" dirty="0">
                <a:solidFill>
                  <a:srgbClr val="000000"/>
                </a:solidFill>
                <a:effectLst/>
                <a:latin typeface="Arial"/>
                <a:ea typeface="Arial"/>
                <a:cs typeface="Arial"/>
                <a:sym typeface="Arial"/>
              </a:rPr>
              <a:t> KM. Reducing racial disparities in pain treatment: the role of empathy and perspective-taking. Pain. 2011 May;152(5):1001-1006</a:t>
            </a:r>
            <a:endParaRPr lang="en"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bbff38299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bbff38299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Arial" charset="0"/>
                <a:ea typeface="ＭＳ Ｐゴシック" charset="0"/>
                <a:cs typeface="ＭＳ Ｐゴシック" charset="0"/>
              </a:rPr>
              <a:t>Suggested script/talking points: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In 2016, the Centers for Disease Control and Prevention (CDC) published guidelines primary care clinicians who are prescribing opioids for chronic pain outside of active cancer treatment, palliative care, and end-of-life care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The guideline addresses:</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When to initiate or continue opioids for chronic pain</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Opioid selection, dosage, duration, follow-up, and discontinuation;</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Assessing risk and addressing harms of opioid use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The CDC obtained input from experts, stakeholders, the public, peer reviewers, and a federally chartered advisory committee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In these guidelines, the CDC recognized that it is important that patients receive appropriate pain treatment with careful consideration of the benefits and risks of treatment options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This guideline was intended to improve communication between clinicians and patients about the risks and benefits of opioid therapy for chronic pain, improve the safety and effectiveness of pain treatment, and reduce the risks associated with long-term opioid therapy, including opioid use disorder, overdose, and death</a:t>
            </a:r>
          </a:p>
          <a:p>
            <a:pPr marL="158750" indent="0">
              <a:buNone/>
            </a:pPr>
            <a:endParaRPr lang="en-US" dirty="0"/>
          </a:p>
        </p:txBody>
      </p:sp>
    </p:spTree>
    <p:extLst>
      <p:ext uri="{BB962C8B-B14F-4D97-AF65-F5344CB8AC3E}">
        <p14:creationId xmlns:p14="http://schemas.microsoft.com/office/powerpoint/2010/main" val="183846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Arial" charset="0"/>
                <a:ea typeface="ＭＳ Ｐゴシック" charset="0"/>
                <a:cs typeface="ＭＳ Ｐゴシック" charset="0"/>
              </a:rPr>
              <a:t>Suggested script/talking points:</a:t>
            </a:r>
          </a:p>
          <a:p>
            <a:r>
              <a:rPr lang="en-US" b="1" dirty="0"/>
              <a:t>The CDC Guidelines include 12 distinct recommendations:</a:t>
            </a:r>
          </a:p>
          <a:p>
            <a:pPr lvl="1"/>
            <a:r>
              <a:rPr lang="en-US" b="1" dirty="0"/>
              <a:t>Nonpharmacologic therapy and nonopioid pharmacologic therapy are preferred for chronic pain</a:t>
            </a:r>
          </a:p>
          <a:p>
            <a:pPr lvl="2"/>
            <a:r>
              <a:rPr lang="en-US" dirty="0"/>
              <a:t>Clinicians should consider opioid therapy only if expected benefits for both pain and function are anticipated to outweigh risks to the patient. If opioids are used, they should be combined with nonpharmacologic therapy and nonopioid pharmacologic therapy, as appropriate</a:t>
            </a:r>
          </a:p>
          <a:p>
            <a:pPr lvl="1"/>
            <a:r>
              <a:rPr lang="en-US" b="1" dirty="0"/>
              <a:t>Before starting opioid therapy for chronic pain, clinicians should establish treatment goals with all patients</a:t>
            </a:r>
          </a:p>
          <a:p>
            <a:pPr lvl="2"/>
            <a:r>
              <a:rPr lang="en-US" dirty="0"/>
              <a:t>Including realistic goals for pain and function and should consider how therapy will be discontinued if benefits do not outweigh risks</a:t>
            </a:r>
          </a:p>
          <a:p>
            <a:pPr lvl="2"/>
            <a:r>
              <a:rPr lang="en-US" dirty="0"/>
              <a:t>Clinicians should continue opioid therapy only if there is clinically meaningful improvement in pain and function that outweighs risks to patient safety</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1" i="0" u="none" strike="noStrike" baseline="0" dirty="0">
                <a:solidFill>
                  <a:srgbClr val="000000"/>
                </a:solidFill>
              </a:rPr>
              <a:t>Before starting and periodically during opioid therapy, clinicians should discuss with patients known risks and realistic benefits of opioid therapy and patient and clinician responsibilities for managing therapy</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1" i="0" u="none" strike="noStrike" baseline="0" dirty="0">
                <a:solidFill>
                  <a:srgbClr val="000000"/>
                </a:solidFill>
              </a:rPr>
              <a:t>When starting opioid therapy for chronic pain, clinicians should prescribe immediate-release opioids instead of extended-release/long-acting (ER/LA) opioids	</a:t>
            </a:r>
          </a:p>
          <a:p>
            <a:pPr marL="158750" indent="0">
              <a:buNone/>
            </a:pPr>
            <a:endParaRPr lang="en-US" dirty="0"/>
          </a:p>
        </p:txBody>
      </p:sp>
    </p:spTree>
    <p:extLst>
      <p:ext uri="{BB962C8B-B14F-4D97-AF65-F5344CB8AC3E}">
        <p14:creationId xmlns:p14="http://schemas.microsoft.com/office/powerpoint/2010/main" val="44104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Arial" charset="0"/>
                <a:ea typeface="ＭＳ Ｐゴシック" charset="0"/>
                <a:cs typeface="ＭＳ Ｐゴシック" charset="0"/>
              </a:rPr>
              <a:t>Suggested script/talking points: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1" i="0" u="none" strike="noStrike" baseline="0" dirty="0">
                <a:solidFill>
                  <a:srgbClr val="000000"/>
                </a:solidFill>
              </a:rPr>
              <a:t>When opioids are started, clinicians should prescribe the lowest effective dosage:</a:t>
            </a:r>
            <a:endParaRPr lang="en-US" sz="1800" b="0" i="0" u="none" strike="noStrike" baseline="0" dirty="0">
              <a:solidFill>
                <a:srgbClr val="000000"/>
              </a:solidFill>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0" i="0" u="none" strike="noStrike" baseline="0" dirty="0">
                <a:solidFill>
                  <a:srgbClr val="000000"/>
                </a:solidFill>
              </a:rPr>
              <a:t>Clinicians should use caution when prescribing opioids at any dosage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0" i="0" u="none" strike="noStrike" baseline="0" dirty="0">
                <a:solidFill>
                  <a:srgbClr val="000000"/>
                </a:solidFill>
              </a:rPr>
              <a:t>Clinicians should carefully reassess evidence of individual benefits and risks when increasing dosage to ≥50 morphine milligram equivalents (MME)/day</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0" i="0" u="none" strike="noStrike" baseline="0" dirty="0">
                <a:solidFill>
                  <a:srgbClr val="000000"/>
                </a:solidFill>
              </a:rPr>
              <a:t>Clinicians should avoid increasing dosage to ≥90 MME/day or carefully justify a decision to titrate dosage to ≥90 MME/day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1" i="0" u="none" strike="noStrike" baseline="0" dirty="0">
                <a:solidFill>
                  <a:srgbClr val="000000"/>
                </a:solidFill>
              </a:rPr>
              <a:t>When opioids are used for acute pain, clinicians should prescribe the lowest effective dose of immediate-release opioids and should prescribe no greater quantity than needed for the expected duration of pain severe enough to require opioids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0" i="0" u="none" strike="noStrike" baseline="0" dirty="0">
                <a:solidFill>
                  <a:srgbClr val="000000"/>
                </a:solidFill>
              </a:rPr>
              <a:t>Three days or less will often be sufficient; more than seven days will rarely be needed</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Clinicians should evaluate benefits and harms with patients within 1 to 4 weeks of starting opioid therapy for chronic pain or of dose escalation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Clinicians should evaluate benefits and harms of continued opioid therapy with patients every 3 months or more frequently</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If benefits do not outweigh harms of continued opioid therapy clinicians should optimize other therapies and work with patients to taper opioids to lower dosages or to taper and discontinue opioids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Before starting and periodically during continuation of opioid therapy, clinicians should evaluate risk factors for opioid-related harms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Clinicians should incorporate into the management plan strategies to mitigate risk</a:t>
            </a:r>
            <a:r>
              <a:rPr lang="en-US" sz="1100" b="0" i="0" kern="1200" dirty="0">
                <a:solidFill>
                  <a:schemeClr val="tx1"/>
                </a:solidFill>
                <a:effectLst/>
                <a:latin typeface="Arial" charset="0"/>
                <a:ea typeface="ＭＳ Ｐゴシック" charset="0"/>
                <a:cs typeface="ＭＳ Ｐゴシック" charset="0"/>
              </a:rPr>
              <a:t>:</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Including considering offering naloxone when factors that increase risk for opioid overdose, such as:</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History of overdose</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History of substance use disorder</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Higher opioid dosages (≥50 MME/day)</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Concurrent benzodiazepine use, are present</a:t>
            </a:r>
          </a:p>
          <a:p>
            <a:pPr marL="158750" indent="0">
              <a:buNone/>
            </a:pPr>
            <a:endParaRPr lang="en-US" dirty="0"/>
          </a:p>
        </p:txBody>
      </p:sp>
    </p:spTree>
    <p:extLst>
      <p:ext uri="{BB962C8B-B14F-4D97-AF65-F5344CB8AC3E}">
        <p14:creationId xmlns:p14="http://schemas.microsoft.com/office/powerpoint/2010/main" val="212264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Arial" charset="0"/>
                <a:ea typeface="ＭＳ Ｐゴシック" charset="0"/>
                <a:cs typeface="ＭＳ Ｐゴシック" charset="0"/>
              </a:rPr>
              <a:t>Suggested script/talking points: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Clinicians should review the patient’s history of controlled substance prescriptions using state prescription drug monitoring program (PDMP) data to determine whether the patient is receiving opioid dosages or dangerous combinations that put them at high risk for overdose</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Clinicians should review PDMP data when starting opioid therapy for chronic pain and periodically during opioid therapy for chronic pain, ranging from every prescription to every 3 months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When prescribing opioids for chronic pain, clinicians should use urine drug testing before starting opioid therapy</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And consider urine drug testing at least annually to assess for prescribed medications as well as other controlled prescription drugs and illicit drugs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Clinicians should avoid prescribing opioid pain medication and benzodiazepines concurrently whenever possible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Clinicians should offer or arrange evidence-based treatment (usually medication-assisted treatment with buprenorphine or methadone in combination with behavioral therapies) for patients with opioid use disorder</a:t>
            </a:r>
          </a:p>
          <a:p>
            <a:pPr marL="158750" indent="0">
              <a:buNone/>
            </a:pPr>
            <a:endParaRPr lang="en-US" dirty="0"/>
          </a:p>
        </p:txBody>
      </p:sp>
    </p:spTree>
    <p:extLst>
      <p:ext uri="{BB962C8B-B14F-4D97-AF65-F5344CB8AC3E}">
        <p14:creationId xmlns:p14="http://schemas.microsoft.com/office/powerpoint/2010/main" val="167688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Arial" charset="0"/>
                <a:ea typeface="ＭＳ Ｐゴシック" charset="0"/>
                <a:cs typeface="ＭＳ Ｐゴシック" charset="0"/>
              </a:rPr>
              <a:t>Suggested script/talking points: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It is important to remember that the CDC Guidelines are intended for the prescribing of opioid analgesics for chronic pain treatment in a Primary Care, non-expert clinical setting</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These are guidelines and not mandates</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Although many state medical boards have adopted these guidelines as policy, making them mandated practice guidelines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While these guidelines were intended to address the use of opioid analgesics for the treatment of chronic pain, many use this as recommendations for the use of opioids to treat acute pain as well.</a:t>
            </a:r>
          </a:p>
          <a:p>
            <a:pPr marL="158750" indent="0">
              <a:buNone/>
            </a:pPr>
            <a:endParaRPr lang="en-US" dirty="0"/>
          </a:p>
        </p:txBody>
      </p:sp>
    </p:spTree>
    <p:extLst>
      <p:ext uri="{BB962C8B-B14F-4D97-AF65-F5344CB8AC3E}">
        <p14:creationId xmlns:p14="http://schemas.microsoft.com/office/powerpoint/2010/main" val="271583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Arial" charset="0"/>
                <a:ea typeface="ＭＳ Ｐゴシック" charset="0"/>
                <a:cs typeface="ＭＳ Ｐゴシック" charset="0"/>
              </a:rPr>
              <a:t>Suggested script/talking points:</a:t>
            </a:r>
          </a:p>
          <a:p>
            <a:r>
              <a:rPr lang="en-US" b="1" dirty="0"/>
              <a:t>In addition to the CDC Guidelines, the Federation of State Medical Boards have developed core recommendations for the appropriate prescribing of opioid analgesic therapy</a:t>
            </a:r>
          </a:p>
          <a:p>
            <a:pPr lvl="1"/>
            <a:r>
              <a:rPr lang="en-US" b="0" dirty="0"/>
              <a:t>According to these recommendations, opioid prescribing will be considered to be </a:t>
            </a:r>
            <a:r>
              <a:rPr lang="en-US" b="1" i="1" u="sng" dirty="0"/>
              <a:t>inappropriate</a:t>
            </a:r>
            <a:r>
              <a:rPr lang="en-US" b="0" i="0" dirty="0"/>
              <a:t> if:</a:t>
            </a:r>
          </a:p>
          <a:p>
            <a:pPr lvl="2"/>
            <a:r>
              <a:rPr lang="en-US" b="0" dirty="0"/>
              <a:t>There is inadequate attention paid to and documentation of pre-prescribing assessment and risk of aberrant drug-related behavior(s)</a:t>
            </a:r>
          </a:p>
          <a:p>
            <a:pPr lvl="2"/>
            <a:r>
              <a:rPr lang="en-US" b="0" dirty="0"/>
              <a:t>There is inadequate attention paid to and documentation of monitoring for continuing monitoring for the development or potential for development of aberrant drug-related behaviors and use of available tools to assist in this process</a:t>
            </a:r>
          </a:p>
          <a:p>
            <a:pPr lvl="2"/>
            <a:r>
              <a:rPr lang="en-US" b="0" dirty="0"/>
              <a:t>There inadequate attention paid to and documentation of patient education about opioid risk, and documentation of informed consent related to opioid prescribing</a:t>
            </a:r>
          </a:p>
          <a:p>
            <a:pPr lvl="2"/>
            <a:r>
              <a:rPr lang="en-US" b="0" dirty="0"/>
              <a:t>There is unjustified and undocumented rationale for opioid dose escalation</a:t>
            </a:r>
          </a:p>
          <a:p>
            <a:pPr lvl="2"/>
            <a:r>
              <a:rPr lang="en-US" b="0" dirty="0"/>
              <a:t>There is “excessive” reliance on opioid analgesics in a given practice setting (particularly routinely using “high” doses)</a:t>
            </a:r>
          </a:p>
          <a:p>
            <a:pPr marL="158750" indent="0">
              <a:buNone/>
            </a:pPr>
            <a:endParaRPr lang="en-US" dirty="0"/>
          </a:p>
        </p:txBody>
      </p:sp>
    </p:spTree>
    <p:extLst>
      <p:ext uri="{BB962C8B-B14F-4D97-AF65-F5344CB8AC3E}">
        <p14:creationId xmlns:p14="http://schemas.microsoft.com/office/powerpoint/2010/main" val="948155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Arial" charset="0"/>
                <a:ea typeface="ＭＳ Ｐゴシック" charset="0"/>
                <a:cs typeface="ＭＳ Ｐゴシック" charset="0"/>
              </a:rPr>
              <a:t>Suggested script/talking points: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The Agency for Healthcare Research and Quality has published guidance for opioid risk stratification:</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High risk:</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US" sz="1100" b="0" i="0" kern="1200" dirty="0">
                <a:solidFill>
                  <a:schemeClr val="tx1"/>
                </a:solidFill>
                <a:effectLst/>
                <a:latin typeface="Arial" charset="0"/>
                <a:ea typeface="ＭＳ Ｐゴシック" charset="0"/>
                <a:cs typeface="ＭＳ Ｐゴシック" charset="0"/>
              </a:rPr>
              <a:t>This includes patients at high risk of opioid-induced morbidity or mortality, based on factors and combinations of factors such as medical and behavioral comorbidities, polypharmacy, current substance use disorder or abuse, aberrant behavior, dose of opioids, or the use of any concurrent sedatives</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US" sz="1100" b="1" i="0" kern="1200" dirty="0">
                <a:solidFill>
                  <a:schemeClr val="tx1"/>
                </a:solidFill>
                <a:effectLst/>
                <a:latin typeface="Arial" charset="0"/>
                <a:ea typeface="ＭＳ Ｐゴシック" charset="0"/>
                <a:cs typeface="ＭＳ Ｐゴシック" charset="0"/>
              </a:rPr>
              <a:t>Any patient using &gt;90 MED per day is considered high risk</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Moderate risk:</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This includes patients at moderate risk of opioid-induced morbidity or mortality, based on factors and combinations of factors such as medical and behavioral comorbidities, polypharmacy, history of substance use disorder or abuse, and aberrant behavior</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Any patient using 50-90 MED per day without other factors that increase their risk level is considered moderate risk</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Low risk:</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This includes patients at low risk of opioid-induced morbidity or mortality, based on factors and combinations of factors such as medical and behavioral comorbidities, polypharmacy</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Patients must use &lt;50 MED per day to qualify as low risk</a:t>
            </a:r>
          </a:p>
          <a:p>
            <a:pPr marL="1828800" marR="0" lvl="3"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However, some patients using &lt;50 MED per day may be at moderate or high risk, based on other risk factors</a:t>
            </a:r>
          </a:p>
          <a:p>
            <a:pPr marL="158750" indent="0">
              <a:buNone/>
            </a:pPr>
            <a:endParaRPr lang="en-US" dirty="0"/>
          </a:p>
        </p:txBody>
      </p:sp>
    </p:spTree>
    <p:extLst>
      <p:ext uri="{BB962C8B-B14F-4D97-AF65-F5344CB8AC3E}">
        <p14:creationId xmlns:p14="http://schemas.microsoft.com/office/powerpoint/2010/main" val="40321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_2">
    <p:bg>
      <p:bgPr>
        <a:solidFill>
          <a:srgbClr val="FFFFFF"/>
        </a:solidFill>
        <a:effectLst/>
      </p:bgPr>
    </p:bg>
    <p:spTree>
      <p:nvGrpSpPr>
        <p:cNvPr id="1" name="Shape 58"/>
        <p:cNvGrpSpPr/>
        <p:nvPr/>
      </p:nvGrpSpPr>
      <p:grpSpPr>
        <a:xfrm>
          <a:off x="0" y="0"/>
          <a:ext cx="0" cy="0"/>
          <a:chOff x="0" y="0"/>
          <a:chExt cx="0" cy="0"/>
        </a:xfrm>
      </p:grpSpPr>
      <p:sp>
        <p:nvSpPr>
          <p:cNvPr id="59" name="Google Shape;59;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60;p13"/>
          <p:cNvCxnSpPr/>
          <p:nvPr/>
        </p:nvCxnSpPr>
        <p:spPr>
          <a:xfrm>
            <a:off x="356325" y="4823300"/>
            <a:ext cx="2942400" cy="0"/>
          </a:xfrm>
          <a:prstGeom prst="straightConnector1">
            <a:avLst/>
          </a:prstGeom>
          <a:noFill/>
          <a:ln w="9525" cap="flat" cmpd="sng">
            <a:solidFill>
              <a:srgbClr val="E0E0E0"/>
            </a:solidFill>
            <a:prstDash val="solid"/>
            <a:round/>
            <a:headEnd type="none" w="sm" len="sm"/>
            <a:tailEnd type="none" w="sm" len="sm"/>
          </a:ln>
        </p:spPr>
      </p:cxnSp>
      <p:cxnSp>
        <p:nvCxnSpPr>
          <p:cNvPr id="61" name="Google Shape;61;p13"/>
          <p:cNvCxnSpPr/>
          <p:nvPr/>
        </p:nvCxnSpPr>
        <p:spPr>
          <a:xfrm>
            <a:off x="4614775" y="373547"/>
            <a:ext cx="4206600" cy="0"/>
          </a:xfrm>
          <a:prstGeom prst="straightConnector1">
            <a:avLst/>
          </a:prstGeom>
          <a:noFill/>
          <a:ln w="9525" cap="flat" cmpd="sng">
            <a:solidFill>
              <a:srgbClr val="E0E0E0"/>
            </a:solidFill>
            <a:prstDash val="solid"/>
            <a:round/>
            <a:headEnd type="none" w="sm" len="sm"/>
            <a:tailEnd type="none" w="sm" len="sm"/>
          </a:ln>
        </p:spPr>
      </p:cxnSp>
      <p:sp>
        <p:nvSpPr>
          <p:cNvPr id="62" name="Google Shape;62;p13"/>
          <p:cNvSpPr/>
          <p:nvPr/>
        </p:nvSpPr>
        <p:spPr>
          <a:xfrm>
            <a:off x="4428475" y="316847"/>
            <a:ext cx="110100" cy="11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356325" y="316850"/>
            <a:ext cx="2942400" cy="11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a:spLocks noGrp="1"/>
          </p:cNvSpPr>
          <p:nvPr>
            <p:ph type="title"/>
          </p:nvPr>
        </p:nvSpPr>
        <p:spPr>
          <a:xfrm>
            <a:off x="305450" y="525950"/>
            <a:ext cx="3142800" cy="15870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2400"/>
              <a:buNone/>
              <a:defRPr sz="2400" b="1">
                <a:solidFill>
                  <a:srgbClr val="434343"/>
                </a:solidFill>
              </a:defRPr>
            </a:lvl1pPr>
            <a:lvl2pPr lvl="1" algn="l">
              <a:lnSpc>
                <a:spcPct val="100000"/>
              </a:lnSpc>
              <a:spcBef>
                <a:spcPts val="0"/>
              </a:spcBef>
              <a:spcAft>
                <a:spcPts val="0"/>
              </a:spcAft>
              <a:buClr>
                <a:srgbClr val="434343"/>
              </a:buClr>
              <a:buSzPts val="2400"/>
              <a:buNone/>
              <a:defRPr sz="2400" b="1">
                <a:solidFill>
                  <a:srgbClr val="434343"/>
                </a:solidFill>
              </a:defRPr>
            </a:lvl2pPr>
            <a:lvl3pPr lvl="2" algn="l">
              <a:lnSpc>
                <a:spcPct val="100000"/>
              </a:lnSpc>
              <a:spcBef>
                <a:spcPts val="0"/>
              </a:spcBef>
              <a:spcAft>
                <a:spcPts val="0"/>
              </a:spcAft>
              <a:buClr>
                <a:srgbClr val="434343"/>
              </a:buClr>
              <a:buSzPts val="2400"/>
              <a:buNone/>
              <a:defRPr sz="2400" b="1">
                <a:solidFill>
                  <a:srgbClr val="434343"/>
                </a:solidFill>
              </a:defRPr>
            </a:lvl3pPr>
            <a:lvl4pPr lvl="3" algn="l">
              <a:lnSpc>
                <a:spcPct val="100000"/>
              </a:lnSpc>
              <a:spcBef>
                <a:spcPts val="0"/>
              </a:spcBef>
              <a:spcAft>
                <a:spcPts val="0"/>
              </a:spcAft>
              <a:buClr>
                <a:srgbClr val="434343"/>
              </a:buClr>
              <a:buSzPts val="2400"/>
              <a:buNone/>
              <a:defRPr sz="2400" b="1">
                <a:solidFill>
                  <a:srgbClr val="434343"/>
                </a:solidFill>
              </a:defRPr>
            </a:lvl4pPr>
            <a:lvl5pPr lvl="4" algn="l">
              <a:lnSpc>
                <a:spcPct val="100000"/>
              </a:lnSpc>
              <a:spcBef>
                <a:spcPts val="0"/>
              </a:spcBef>
              <a:spcAft>
                <a:spcPts val="0"/>
              </a:spcAft>
              <a:buClr>
                <a:srgbClr val="434343"/>
              </a:buClr>
              <a:buSzPts val="2400"/>
              <a:buNone/>
              <a:defRPr sz="2400" b="1">
                <a:solidFill>
                  <a:srgbClr val="434343"/>
                </a:solidFill>
              </a:defRPr>
            </a:lvl5pPr>
            <a:lvl6pPr lvl="5" algn="l">
              <a:lnSpc>
                <a:spcPct val="100000"/>
              </a:lnSpc>
              <a:spcBef>
                <a:spcPts val="0"/>
              </a:spcBef>
              <a:spcAft>
                <a:spcPts val="0"/>
              </a:spcAft>
              <a:buClr>
                <a:srgbClr val="434343"/>
              </a:buClr>
              <a:buSzPts val="2400"/>
              <a:buNone/>
              <a:defRPr sz="2400" b="1">
                <a:solidFill>
                  <a:srgbClr val="434343"/>
                </a:solidFill>
              </a:defRPr>
            </a:lvl6pPr>
            <a:lvl7pPr lvl="6" algn="l">
              <a:lnSpc>
                <a:spcPct val="100000"/>
              </a:lnSpc>
              <a:spcBef>
                <a:spcPts val="0"/>
              </a:spcBef>
              <a:spcAft>
                <a:spcPts val="0"/>
              </a:spcAft>
              <a:buClr>
                <a:srgbClr val="434343"/>
              </a:buClr>
              <a:buSzPts val="2400"/>
              <a:buNone/>
              <a:defRPr sz="2400" b="1">
                <a:solidFill>
                  <a:srgbClr val="434343"/>
                </a:solidFill>
              </a:defRPr>
            </a:lvl7pPr>
            <a:lvl8pPr lvl="7" algn="l">
              <a:lnSpc>
                <a:spcPct val="100000"/>
              </a:lnSpc>
              <a:spcBef>
                <a:spcPts val="0"/>
              </a:spcBef>
              <a:spcAft>
                <a:spcPts val="0"/>
              </a:spcAft>
              <a:buClr>
                <a:srgbClr val="434343"/>
              </a:buClr>
              <a:buSzPts val="2400"/>
              <a:buNone/>
              <a:defRPr sz="2400" b="1">
                <a:solidFill>
                  <a:srgbClr val="434343"/>
                </a:solidFill>
              </a:defRPr>
            </a:lvl8pPr>
            <a:lvl9pPr lvl="8" algn="l">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65" name="Google Shape;65;p13"/>
          <p:cNvSpPr txBox="1">
            <a:spLocks noGrp="1"/>
          </p:cNvSpPr>
          <p:nvPr>
            <p:ph type="body" idx="1"/>
          </p:nvPr>
        </p:nvSpPr>
        <p:spPr>
          <a:xfrm>
            <a:off x="4610700" y="525950"/>
            <a:ext cx="4206600" cy="4018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66" name="Google Shape;6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3">
    <p:spTree>
      <p:nvGrpSpPr>
        <p:cNvPr id="1" name="Shape 67"/>
        <p:cNvGrpSpPr/>
        <p:nvPr/>
      </p:nvGrpSpPr>
      <p:grpSpPr>
        <a:xfrm>
          <a:off x="0" y="0"/>
          <a:ext cx="0" cy="0"/>
          <a:chOff x="0" y="0"/>
          <a:chExt cx="0" cy="0"/>
        </a:xfrm>
      </p:grpSpPr>
      <p:sp>
        <p:nvSpPr>
          <p:cNvPr id="68" name="Google Shape;68;p14"/>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0" y="0"/>
            <a:ext cx="3048000" cy="5143500"/>
          </a:xfrm>
          <a:prstGeom prst="rect">
            <a:avLst/>
          </a:prstGeom>
          <a:solidFill>
            <a:srgbClr val="E7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3341300" y="314875"/>
            <a:ext cx="5486400" cy="113400"/>
          </a:xfrm>
          <a:prstGeom prst="rect">
            <a:avLst/>
          </a:prstGeom>
          <a:solidFill>
            <a:srgbClr val="E7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a:spLocks noGrp="1"/>
          </p:cNvSpPr>
          <p:nvPr>
            <p:ph type="title"/>
          </p:nvPr>
        </p:nvSpPr>
        <p:spPr>
          <a:xfrm>
            <a:off x="348300" y="428200"/>
            <a:ext cx="2351400" cy="43998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73" name="Google Shape;73;p14"/>
          <p:cNvSpPr txBox="1">
            <a:spLocks noGrp="1"/>
          </p:cNvSpPr>
          <p:nvPr>
            <p:ph type="body" idx="1"/>
          </p:nvPr>
        </p:nvSpPr>
        <p:spPr>
          <a:xfrm>
            <a:off x="3539325" y="593900"/>
            <a:ext cx="5090400" cy="40116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74" name="Google Shape;74;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3">
  <p:cSld name="AUTOLAYOUT_5">
    <p:bg>
      <p:bgPr>
        <a:solidFill>
          <a:srgbClr val="FFFFFF"/>
        </a:solidFill>
        <a:effectLst/>
      </p:bgPr>
    </p:bg>
    <p:spTree>
      <p:nvGrpSpPr>
        <p:cNvPr id="1" name="Shape 75"/>
        <p:cNvGrpSpPr/>
        <p:nvPr/>
      </p:nvGrpSpPr>
      <p:grpSpPr>
        <a:xfrm>
          <a:off x="0" y="0"/>
          <a:ext cx="0" cy="0"/>
          <a:chOff x="0" y="0"/>
          <a:chExt cx="0" cy="0"/>
        </a:xfrm>
      </p:grpSpPr>
      <p:sp>
        <p:nvSpPr>
          <p:cNvPr id="76" name="Google Shape;76;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0" y="0"/>
            <a:ext cx="9144000" cy="21612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a:spLocks noGrp="1"/>
          </p:cNvSpPr>
          <p:nvPr>
            <p:ph type="title"/>
          </p:nvPr>
        </p:nvSpPr>
        <p:spPr>
          <a:xfrm>
            <a:off x="317700" y="369325"/>
            <a:ext cx="6934800" cy="15792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3600"/>
              <a:buNone/>
              <a:defRPr sz="3600" b="1">
                <a:solidFill>
                  <a:schemeClr val="lt1"/>
                </a:solidFill>
              </a:defRPr>
            </a:lvl1pPr>
            <a:lvl2pPr lvl="1" algn="l">
              <a:lnSpc>
                <a:spcPct val="100000"/>
              </a:lnSpc>
              <a:spcBef>
                <a:spcPts val="0"/>
              </a:spcBef>
              <a:spcAft>
                <a:spcPts val="0"/>
              </a:spcAft>
              <a:buClr>
                <a:schemeClr val="lt1"/>
              </a:buClr>
              <a:buSzPts val="3600"/>
              <a:buNone/>
              <a:defRPr sz="3600" b="1">
                <a:solidFill>
                  <a:schemeClr val="lt1"/>
                </a:solidFill>
              </a:defRPr>
            </a:lvl2pPr>
            <a:lvl3pPr lvl="2" algn="l">
              <a:lnSpc>
                <a:spcPct val="100000"/>
              </a:lnSpc>
              <a:spcBef>
                <a:spcPts val="0"/>
              </a:spcBef>
              <a:spcAft>
                <a:spcPts val="0"/>
              </a:spcAft>
              <a:buClr>
                <a:schemeClr val="lt1"/>
              </a:buClr>
              <a:buSzPts val="3600"/>
              <a:buNone/>
              <a:defRPr sz="3600" b="1">
                <a:solidFill>
                  <a:schemeClr val="lt1"/>
                </a:solidFill>
              </a:defRPr>
            </a:lvl3pPr>
            <a:lvl4pPr lvl="3" algn="l">
              <a:lnSpc>
                <a:spcPct val="100000"/>
              </a:lnSpc>
              <a:spcBef>
                <a:spcPts val="0"/>
              </a:spcBef>
              <a:spcAft>
                <a:spcPts val="0"/>
              </a:spcAft>
              <a:buClr>
                <a:schemeClr val="lt1"/>
              </a:buClr>
              <a:buSzPts val="3600"/>
              <a:buNone/>
              <a:defRPr sz="3600" b="1">
                <a:solidFill>
                  <a:schemeClr val="lt1"/>
                </a:solidFill>
              </a:defRPr>
            </a:lvl4pPr>
            <a:lvl5pPr lvl="4" algn="l">
              <a:lnSpc>
                <a:spcPct val="100000"/>
              </a:lnSpc>
              <a:spcBef>
                <a:spcPts val="0"/>
              </a:spcBef>
              <a:spcAft>
                <a:spcPts val="0"/>
              </a:spcAft>
              <a:buClr>
                <a:schemeClr val="lt1"/>
              </a:buClr>
              <a:buSzPts val="3600"/>
              <a:buNone/>
              <a:defRPr sz="3600" b="1">
                <a:solidFill>
                  <a:schemeClr val="lt1"/>
                </a:solidFill>
              </a:defRPr>
            </a:lvl5pPr>
            <a:lvl6pPr lvl="5" algn="l">
              <a:lnSpc>
                <a:spcPct val="100000"/>
              </a:lnSpc>
              <a:spcBef>
                <a:spcPts val="0"/>
              </a:spcBef>
              <a:spcAft>
                <a:spcPts val="0"/>
              </a:spcAft>
              <a:buClr>
                <a:schemeClr val="lt1"/>
              </a:buClr>
              <a:buSzPts val="3600"/>
              <a:buNone/>
              <a:defRPr sz="3600" b="1">
                <a:solidFill>
                  <a:schemeClr val="lt1"/>
                </a:solidFill>
              </a:defRPr>
            </a:lvl6pPr>
            <a:lvl7pPr lvl="6" algn="l">
              <a:lnSpc>
                <a:spcPct val="100000"/>
              </a:lnSpc>
              <a:spcBef>
                <a:spcPts val="0"/>
              </a:spcBef>
              <a:spcAft>
                <a:spcPts val="0"/>
              </a:spcAft>
              <a:buClr>
                <a:schemeClr val="lt1"/>
              </a:buClr>
              <a:buSzPts val="3600"/>
              <a:buNone/>
              <a:defRPr sz="3600" b="1">
                <a:solidFill>
                  <a:schemeClr val="lt1"/>
                </a:solidFill>
              </a:defRPr>
            </a:lvl7pPr>
            <a:lvl8pPr lvl="7" algn="l">
              <a:lnSpc>
                <a:spcPct val="100000"/>
              </a:lnSpc>
              <a:spcBef>
                <a:spcPts val="0"/>
              </a:spcBef>
              <a:spcAft>
                <a:spcPts val="0"/>
              </a:spcAft>
              <a:buClr>
                <a:schemeClr val="lt1"/>
              </a:buClr>
              <a:buSzPts val="3600"/>
              <a:buNone/>
              <a:defRPr sz="3600" b="1">
                <a:solidFill>
                  <a:schemeClr val="lt1"/>
                </a:solidFill>
              </a:defRPr>
            </a:lvl8pPr>
            <a:lvl9pPr lvl="8" algn="l">
              <a:lnSpc>
                <a:spcPct val="100000"/>
              </a:lnSpc>
              <a:spcBef>
                <a:spcPts val="0"/>
              </a:spcBef>
              <a:spcAft>
                <a:spcPts val="0"/>
              </a:spcAft>
              <a:buClr>
                <a:schemeClr val="lt1"/>
              </a:buClr>
              <a:buSzPts val="3600"/>
              <a:buNone/>
              <a:defRPr sz="3600" b="1">
                <a:solidFill>
                  <a:schemeClr val="lt1"/>
                </a:solidFill>
              </a:defRPr>
            </a:lvl9pPr>
          </a:lstStyle>
          <a:p>
            <a:endParaRPr/>
          </a:p>
        </p:txBody>
      </p:sp>
      <p:sp>
        <p:nvSpPr>
          <p:cNvPr id="79" name="Google Shape;79;p15"/>
          <p:cNvSpPr txBox="1">
            <a:spLocks noGrp="1"/>
          </p:cNvSpPr>
          <p:nvPr>
            <p:ph type="body" idx="1"/>
          </p:nvPr>
        </p:nvSpPr>
        <p:spPr>
          <a:xfrm>
            <a:off x="4692403" y="2436725"/>
            <a:ext cx="4137600" cy="22266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80" name="Google Shape;80;p15"/>
          <p:cNvSpPr txBox="1">
            <a:spLocks noGrp="1"/>
          </p:cNvSpPr>
          <p:nvPr>
            <p:ph type="body" idx="2"/>
          </p:nvPr>
        </p:nvSpPr>
        <p:spPr>
          <a:xfrm>
            <a:off x="317700" y="2436725"/>
            <a:ext cx="4137600" cy="22266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81" name="Google Shape;81;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4">
  <p:cSld name="AUTOLAYOUT_6">
    <p:bg>
      <p:bgPr>
        <a:solidFill>
          <a:srgbClr val="FFFFFF"/>
        </a:solidFill>
        <a:effectLst/>
      </p:bgPr>
    </p:bg>
    <p:spTree>
      <p:nvGrpSpPr>
        <p:cNvPr id="1" name="Shape 82"/>
        <p:cNvGrpSpPr/>
        <p:nvPr/>
      </p:nvGrpSpPr>
      <p:grpSpPr>
        <a:xfrm>
          <a:off x="0" y="0"/>
          <a:ext cx="0" cy="0"/>
          <a:chOff x="0" y="0"/>
          <a:chExt cx="0" cy="0"/>
        </a:xfrm>
      </p:grpSpPr>
      <p:sp>
        <p:nvSpPr>
          <p:cNvPr id="83" name="Google Shape;83;p16"/>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rot="5400000">
            <a:off x="714198" y="47725"/>
            <a:ext cx="857400" cy="762000"/>
          </a:xfrm>
          <a:prstGeom prst="triangle">
            <a:avLst>
              <a:gd name="adj" fmla="val 50000"/>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rot="-5400000" flipH="1">
            <a:off x="928672" y="-166420"/>
            <a:ext cx="428700" cy="762000"/>
          </a:xfrm>
          <a:prstGeom prst="rtTriangle">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a:spLocks noGrp="1"/>
          </p:cNvSpPr>
          <p:nvPr>
            <p:ph type="title"/>
          </p:nvPr>
        </p:nvSpPr>
        <p:spPr>
          <a:xfrm>
            <a:off x="762025" y="1189150"/>
            <a:ext cx="7620000" cy="8574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3600" b="1">
                <a:solidFill>
                  <a:srgbClr val="212121"/>
                </a:solidFill>
              </a:defRPr>
            </a:lvl1pPr>
            <a:lvl2pPr lvl="1" algn="l">
              <a:lnSpc>
                <a:spcPct val="100000"/>
              </a:lnSpc>
              <a:spcBef>
                <a:spcPts val="0"/>
              </a:spcBef>
              <a:spcAft>
                <a:spcPts val="0"/>
              </a:spcAft>
              <a:buNone/>
              <a:defRPr sz="3600" b="1">
                <a:solidFill>
                  <a:srgbClr val="212121"/>
                </a:solidFill>
              </a:defRPr>
            </a:lvl2pPr>
            <a:lvl3pPr lvl="2" algn="l">
              <a:lnSpc>
                <a:spcPct val="100000"/>
              </a:lnSpc>
              <a:spcBef>
                <a:spcPts val="0"/>
              </a:spcBef>
              <a:spcAft>
                <a:spcPts val="0"/>
              </a:spcAft>
              <a:buNone/>
              <a:defRPr sz="3600" b="1">
                <a:solidFill>
                  <a:srgbClr val="212121"/>
                </a:solidFill>
              </a:defRPr>
            </a:lvl3pPr>
            <a:lvl4pPr lvl="3" algn="l">
              <a:lnSpc>
                <a:spcPct val="100000"/>
              </a:lnSpc>
              <a:spcBef>
                <a:spcPts val="0"/>
              </a:spcBef>
              <a:spcAft>
                <a:spcPts val="0"/>
              </a:spcAft>
              <a:buNone/>
              <a:defRPr sz="3600" b="1">
                <a:solidFill>
                  <a:srgbClr val="212121"/>
                </a:solidFill>
              </a:defRPr>
            </a:lvl4pPr>
            <a:lvl5pPr lvl="4" algn="l">
              <a:lnSpc>
                <a:spcPct val="100000"/>
              </a:lnSpc>
              <a:spcBef>
                <a:spcPts val="0"/>
              </a:spcBef>
              <a:spcAft>
                <a:spcPts val="0"/>
              </a:spcAft>
              <a:buNone/>
              <a:defRPr sz="3600" b="1">
                <a:solidFill>
                  <a:srgbClr val="212121"/>
                </a:solidFill>
              </a:defRPr>
            </a:lvl5pPr>
            <a:lvl6pPr lvl="5" algn="l">
              <a:lnSpc>
                <a:spcPct val="100000"/>
              </a:lnSpc>
              <a:spcBef>
                <a:spcPts val="0"/>
              </a:spcBef>
              <a:spcAft>
                <a:spcPts val="0"/>
              </a:spcAft>
              <a:buNone/>
              <a:defRPr sz="3600" b="1">
                <a:solidFill>
                  <a:srgbClr val="212121"/>
                </a:solidFill>
              </a:defRPr>
            </a:lvl6pPr>
            <a:lvl7pPr lvl="6" algn="l">
              <a:lnSpc>
                <a:spcPct val="100000"/>
              </a:lnSpc>
              <a:spcBef>
                <a:spcPts val="0"/>
              </a:spcBef>
              <a:spcAft>
                <a:spcPts val="0"/>
              </a:spcAft>
              <a:buNone/>
              <a:defRPr sz="3600" b="1">
                <a:solidFill>
                  <a:srgbClr val="212121"/>
                </a:solidFill>
              </a:defRPr>
            </a:lvl7pPr>
            <a:lvl8pPr lvl="7" algn="l">
              <a:lnSpc>
                <a:spcPct val="100000"/>
              </a:lnSpc>
              <a:spcBef>
                <a:spcPts val="0"/>
              </a:spcBef>
              <a:spcAft>
                <a:spcPts val="0"/>
              </a:spcAft>
              <a:buNone/>
              <a:defRPr sz="3600" b="1">
                <a:solidFill>
                  <a:srgbClr val="212121"/>
                </a:solidFill>
              </a:defRPr>
            </a:lvl8pPr>
            <a:lvl9pPr lvl="8" algn="l">
              <a:lnSpc>
                <a:spcPct val="100000"/>
              </a:lnSpc>
              <a:spcBef>
                <a:spcPts val="0"/>
              </a:spcBef>
              <a:spcAft>
                <a:spcPts val="0"/>
              </a:spcAft>
              <a:buNone/>
              <a:defRPr sz="3600" b="1">
                <a:solidFill>
                  <a:srgbClr val="212121"/>
                </a:solidFill>
              </a:defRPr>
            </a:lvl9pPr>
          </a:lstStyle>
          <a:p>
            <a:endParaRPr/>
          </a:p>
        </p:txBody>
      </p:sp>
      <p:sp>
        <p:nvSpPr>
          <p:cNvPr id="87" name="Google Shape;87;p16"/>
          <p:cNvSpPr txBox="1">
            <a:spLocks noGrp="1"/>
          </p:cNvSpPr>
          <p:nvPr>
            <p:ph type="body" idx="1"/>
          </p:nvPr>
        </p:nvSpPr>
        <p:spPr>
          <a:xfrm>
            <a:off x="4714976" y="2253000"/>
            <a:ext cx="3666900" cy="26271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rgbClr val="616161"/>
              </a:buClr>
              <a:buSzPts val="1600"/>
              <a:buChar char="●"/>
              <a:defRPr sz="1600">
                <a:solidFill>
                  <a:srgbClr val="616161"/>
                </a:solidFill>
              </a:defRPr>
            </a:lvl1pPr>
            <a:lvl2pPr marL="914400" lvl="1" indent="-317500" algn="l">
              <a:lnSpc>
                <a:spcPct val="115000"/>
              </a:lnSpc>
              <a:spcBef>
                <a:spcPts val="0"/>
              </a:spcBef>
              <a:spcAft>
                <a:spcPts val="0"/>
              </a:spcAft>
              <a:buClr>
                <a:srgbClr val="616161"/>
              </a:buClr>
              <a:buSzPts val="1400"/>
              <a:buChar char="○"/>
              <a:defRPr sz="1400">
                <a:solidFill>
                  <a:srgbClr val="616161"/>
                </a:solidFill>
              </a:defRPr>
            </a:lvl2pPr>
            <a:lvl3pPr marL="1371600" lvl="2" indent="-317500" algn="l">
              <a:lnSpc>
                <a:spcPct val="115000"/>
              </a:lnSpc>
              <a:spcBef>
                <a:spcPts val="0"/>
              </a:spcBef>
              <a:spcAft>
                <a:spcPts val="0"/>
              </a:spcAft>
              <a:buClr>
                <a:srgbClr val="616161"/>
              </a:buClr>
              <a:buSzPts val="1400"/>
              <a:buChar char="■"/>
              <a:defRPr sz="1400">
                <a:solidFill>
                  <a:srgbClr val="616161"/>
                </a:solidFill>
              </a:defRPr>
            </a:lvl3pPr>
            <a:lvl4pPr marL="1828800" lvl="3" indent="-317500" algn="l">
              <a:lnSpc>
                <a:spcPct val="115000"/>
              </a:lnSpc>
              <a:spcBef>
                <a:spcPts val="0"/>
              </a:spcBef>
              <a:spcAft>
                <a:spcPts val="0"/>
              </a:spcAft>
              <a:buClr>
                <a:srgbClr val="616161"/>
              </a:buClr>
              <a:buSzPts val="1400"/>
              <a:buChar char="●"/>
              <a:defRPr sz="1400">
                <a:solidFill>
                  <a:srgbClr val="616161"/>
                </a:solidFill>
              </a:defRPr>
            </a:lvl4pPr>
            <a:lvl5pPr marL="2286000" lvl="4" indent="-317500" algn="l">
              <a:lnSpc>
                <a:spcPct val="115000"/>
              </a:lnSpc>
              <a:spcBef>
                <a:spcPts val="0"/>
              </a:spcBef>
              <a:spcAft>
                <a:spcPts val="0"/>
              </a:spcAft>
              <a:buClr>
                <a:srgbClr val="616161"/>
              </a:buClr>
              <a:buSzPts val="1400"/>
              <a:buChar char="○"/>
              <a:defRPr sz="1400">
                <a:solidFill>
                  <a:srgbClr val="616161"/>
                </a:solidFill>
              </a:defRPr>
            </a:lvl5pPr>
            <a:lvl6pPr marL="2743200" lvl="5" indent="-317500" algn="l">
              <a:lnSpc>
                <a:spcPct val="115000"/>
              </a:lnSpc>
              <a:spcBef>
                <a:spcPts val="0"/>
              </a:spcBef>
              <a:spcAft>
                <a:spcPts val="0"/>
              </a:spcAft>
              <a:buClr>
                <a:srgbClr val="616161"/>
              </a:buClr>
              <a:buSzPts val="1400"/>
              <a:buChar char="■"/>
              <a:defRPr sz="1400">
                <a:solidFill>
                  <a:srgbClr val="616161"/>
                </a:solidFill>
              </a:defRPr>
            </a:lvl6pPr>
            <a:lvl7pPr marL="3200400" lvl="6" indent="-317500" algn="l">
              <a:lnSpc>
                <a:spcPct val="115000"/>
              </a:lnSpc>
              <a:spcBef>
                <a:spcPts val="0"/>
              </a:spcBef>
              <a:spcAft>
                <a:spcPts val="0"/>
              </a:spcAft>
              <a:buClr>
                <a:srgbClr val="616161"/>
              </a:buClr>
              <a:buSzPts val="1400"/>
              <a:buChar char="●"/>
              <a:defRPr sz="1400">
                <a:solidFill>
                  <a:srgbClr val="616161"/>
                </a:solidFill>
              </a:defRPr>
            </a:lvl7pPr>
            <a:lvl8pPr marL="3657600" lvl="7" indent="-317500" algn="l">
              <a:lnSpc>
                <a:spcPct val="115000"/>
              </a:lnSpc>
              <a:spcBef>
                <a:spcPts val="0"/>
              </a:spcBef>
              <a:spcAft>
                <a:spcPts val="0"/>
              </a:spcAft>
              <a:buClr>
                <a:srgbClr val="616161"/>
              </a:buClr>
              <a:buSzPts val="1400"/>
              <a:buChar char="○"/>
              <a:defRPr sz="1400">
                <a:solidFill>
                  <a:srgbClr val="616161"/>
                </a:solidFill>
              </a:defRPr>
            </a:lvl8pPr>
            <a:lvl9pPr marL="4114800" lvl="8" indent="-317500" algn="l">
              <a:lnSpc>
                <a:spcPct val="115000"/>
              </a:lnSpc>
              <a:spcBef>
                <a:spcPts val="0"/>
              </a:spcBef>
              <a:spcAft>
                <a:spcPts val="0"/>
              </a:spcAft>
              <a:buClr>
                <a:srgbClr val="616161"/>
              </a:buClr>
              <a:buSzPts val="1400"/>
              <a:buChar char="■"/>
              <a:defRPr sz="1400">
                <a:solidFill>
                  <a:srgbClr val="616161"/>
                </a:solidFill>
              </a:defRPr>
            </a:lvl9pPr>
          </a:lstStyle>
          <a:p>
            <a:endParaRPr/>
          </a:p>
        </p:txBody>
      </p:sp>
      <p:sp>
        <p:nvSpPr>
          <p:cNvPr id="88" name="Google Shape;88;p16"/>
          <p:cNvSpPr txBox="1">
            <a:spLocks noGrp="1"/>
          </p:cNvSpPr>
          <p:nvPr>
            <p:ph type="body" idx="2"/>
          </p:nvPr>
        </p:nvSpPr>
        <p:spPr>
          <a:xfrm>
            <a:off x="762025" y="2253000"/>
            <a:ext cx="3666900" cy="26271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rgbClr val="616161"/>
              </a:buClr>
              <a:buSzPts val="1600"/>
              <a:buChar char="●"/>
              <a:defRPr sz="1600">
                <a:solidFill>
                  <a:srgbClr val="616161"/>
                </a:solidFill>
              </a:defRPr>
            </a:lvl1pPr>
            <a:lvl2pPr marL="914400" lvl="1" indent="-317500" algn="l">
              <a:lnSpc>
                <a:spcPct val="115000"/>
              </a:lnSpc>
              <a:spcBef>
                <a:spcPts val="0"/>
              </a:spcBef>
              <a:spcAft>
                <a:spcPts val="0"/>
              </a:spcAft>
              <a:buClr>
                <a:srgbClr val="616161"/>
              </a:buClr>
              <a:buSzPts val="1400"/>
              <a:buChar char="○"/>
              <a:defRPr sz="1400">
                <a:solidFill>
                  <a:srgbClr val="616161"/>
                </a:solidFill>
              </a:defRPr>
            </a:lvl2pPr>
            <a:lvl3pPr marL="1371600" lvl="2" indent="-317500" algn="l">
              <a:lnSpc>
                <a:spcPct val="115000"/>
              </a:lnSpc>
              <a:spcBef>
                <a:spcPts val="0"/>
              </a:spcBef>
              <a:spcAft>
                <a:spcPts val="0"/>
              </a:spcAft>
              <a:buClr>
                <a:srgbClr val="616161"/>
              </a:buClr>
              <a:buSzPts val="1400"/>
              <a:buChar char="■"/>
              <a:defRPr sz="1400">
                <a:solidFill>
                  <a:srgbClr val="616161"/>
                </a:solidFill>
              </a:defRPr>
            </a:lvl3pPr>
            <a:lvl4pPr marL="1828800" lvl="3" indent="-317500" algn="l">
              <a:lnSpc>
                <a:spcPct val="115000"/>
              </a:lnSpc>
              <a:spcBef>
                <a:spcPts val="0"/>
              </a:spcBef>
              <a:spcAft>
                <a:spcPts val="0"/>
              </a:spcAft>
              <a:buClr>
                <a:srgbClr val="616161"/>
              </a:buClr>
              <a:buSzPts val="1400"/>
              <a:buChar char="●"/>
              <a:defRPr sz="1400">
                <a:solidFill>
                  <a:srgbClr val="616161"/>
                </a:solidFill>
              </a:defRPr>
            </a:lvl4pPr>
            <a:lvl5pPr marL="2286000" lvl="4" indent="-317500" algn="l">
              <a:lnSpc>
                <a:spcPct val="115000"/>
              </a:lnSpc>
              <a:spcBef>
                <a:spcPts val="0"/>
              </a:spcBef>
              <a:spcAft>
                <a:spcPts val="0"/>
              </a:spcAft>
              <a:buClr>
                <a:srgbClr val="616161"/>
              </a:buClr>
              <a:buSzPts val="1400"/>
              <a:buChar char="○"/>
              <a:defRPr sz="1400">
                <a:solidFill>
                  <a:srgbClr val="616161"/>
                </a:solidFill>
              </a:defRPr>
            </a:lvl5pPr>
            <a:lvl6pPr marL="2743200" lvl="5" indent="-317500" algn="l">
              <a:lnSpc>
                <a:spcPct val="115000"/>
              </a:lnSpc>
              <a:spcBef>
                <a:spcPts val="0"/>
              </a:spcBef>
              <a:spcAft>
                <a:spcPts val="0"/>
              </a:spcAft>
              <a:buClr>
                <a:srgbClr val="616161"/>
              </a:buClr>
              <a:buSzPts val="1400"/>
              <a:buChar char="■"/>
              <a:defRPr sz="1400">
                <a:solidFill>
                  <a:srgbClr val="616161"/>
                </a:solidFill>
              </a:defRPr>
            </a:lvl6pPr>
            <a:lvl7pPr marL="3200400" lvl="6" indent="-317500" algn="l">
              <a:lnSpc>
                <a:spcPct val="115000"/>
              </a:lnSpc>
              <a:spcBef>
                <a:spcPts val="0"/>
              </a:spcBef>
              <a:spcAft>
                <a:spcPts val="0"/>
              </a:spcAft>
              <a:buClr>
                <a:srgbClr val="616161"/>
              </a:buClr>
              <a:buSzPts val="1400"/>
              <a:buChar char="●"/>
              <a:defRPr sz="1400">
                <a:solidFill>
                  <a:srgbClr val="616161"/>
                </a:solidFill>
              </a:defRPr>
            </a:lvl7pPr>
            <a:lvl8pPr marL="3657600" lvl="7" indent="-317500" algn="l">
              <a:lnSpc>
                <a:spcPct val="115000"/>
              </a:lnSpc>
              <a:spcBef>
                <a:spcPts val="0"/>
              </a:spcBef>
              <a:spcAft>
                <a:spcPts val="0"/>
              </a:spcAft>
              <a:buClr>
                <a:srgbClr val="616161"/>
              </a:buClr>
              <a:buSzPts val="1400"/>
              <a:buChar char="○"/>
              <a:defRPr sz="1400">
                <a:solidFill>
                  <a:srgbClr val="616161"/>
                </a:solidFill>
              </a:defRPr>
            </a:lvl8pPr>
            <a:lvl9pPr marL="4114800" lvl="8" indent="-317500" algn="l">
              <a:lnSpc>
                <a:spcPct val="115000"/>
              </a:lnSpc>
              <a:spcBef>
                <a:spcPts val="0"/>
              </a:spcBef>
              <a:spcAft>
                <a:spcPts val="0"/>
              </a:spcAft>
              <a:buClr>
                <a:srgbClr val="616161"/>
              </a:buClr>
              <a:buSzPts val="1400"/>
              <a:buChar char="■"/>
              <a:defRPr sz="1400">
                <a:solidFill>
                  <a:srgbClr val="616161"/>
                </a:solidFill>
              </a:defRPr>
            </a:lvl9pPr>
          </a:lstStyle>
          <a:p>
            <a:endParaRPr/>
          </a:p>
        </p:txBody>
      </p:sp>
      <p:sp>
        <p:nvSpPr>
          <p:cNvPr id="89" name="Google Shape;89;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2">
  <p:cSld name="Custom layout 2">
    <p:bg>
      <p:bgPr>
        <a:solidFill>
          <a:srgbClr val="FFFFFF"/>
        </a:solidFill>
        <a:effectLst/>
      </p:bgPr>
    </p:bg>
    <p:spTree>
      <p:nvGrpSpPr>
        <p:cNvPr id="1" name="Shape 60"/>
        <p:cNvGrpSpPr/>
        <p:nvPr/>
      </p:nvGrpSpPr>
      <p:grpSpPr>
        <a:xfrm>
          <a:off x="0" y="0"/>
          <a:ext cx="0" cy="0"/>
          <a:chOff x="0" y="0"/>
          <a:chExt cx="0" cy="0"/>
        </a:xfrm>
      </p:grpSpPr>
      <p:sp>
        <p:nvSpPr>
          <p:cNvPr id="61" name="Google Shape;61;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2" name="Google Shape;62;p13"/>
          <p:cNvGrpSpPr/>
          <p:nvPr/>
        </p:nvGrpSpPr>
        <p:grpSpPr>
          <a:xfrm>
            <a:off x="0" y="0"/>
            <a:ext cx="9144000" cy="1277100"/>
            <a:chOff x="0" y="0"/>
            <a:chExt cx="9144000" cy="1277100"/>
          </a:xfrm>
        </p:grpSpPr>
        <p:sp>
          <p:nvSpPr>
            <p:cNvPr id="63" name="Google Shape;63;p13"/>
            <p:cNvSpPr/>
            <p:nvPr/>
          </p:nvSpPr>
          <p:spPr>
            <a:xfrm>
              <a:off x="0" y="0"/>
              <a:ext cx="9144000" cy="12771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3"/>
            <p:cNvSpPr/>
            <p:nvPr/>
          </p:nvSpPr>
          <p:spPr>
            <a:xfrm>
              <a:off x="8620200"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3"/>
            <p:cNvSpPr/>
            <p:nvPr/>
          </p:nvSpPr>
          <p:spPr>
            <a:xfrm>
              <a:off x="8477400"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6" name="Google Shape;66;p13"/>
          <p:cNvSpPr txBox="1">
            <a:spLocks noGrp="1"/>
          </p:cNvSpPr>
          <p:nvPr>
            <p:ph type="title"/>
          </p:nvPr>
        </p:nvSpPr>
        <p:spPr>
          <a:xfrm>
            <a:off x="311700" y="478025"/>
            <a:ext cx="8054100" cy="64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4000" b="0">
                <a:solidFill>
                  <a:srgbClr val="FFFFFF"/>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None/>
              <a:defRPr sz="2400" b="1">
                <a:solidFill>
                  <a:srgbClr val="FFFFFF"/>
                </a:solidFill>
              </a:defRPr>
            </a:lvl2pPr>
            <a:lvl3pPr lvl="2" algn="l" rtl="0">
              <a:lnSpc>
                <a:spcPct val="100000"/>
              </a:lnSpc>
              <a:spcBef>
                <a:spcPts val="0"/>
              </a:spcBef>
              <a:spcAft>
                <a:spcPts val="0"/>
              </a:spcAft>
              <a:buNone/>
              <a:defRPr sz="2400" b="1">
                <a:solidFill>
                  <a:srgbClr val="FFFFFF"/>
                </a:solidFill>
              </a:defRPr>
            </a:lvl3pPr>
            <a:lvl4pPr lvl="3" algn="l" rtl="0">
              <a:lnSpc>
                <a:spcPct val="100000"/>
              </a:lnSpc>
              <a:spcBef>
                <a:spcPts val="0"/>
              </a:spcBef>
              <a:spcAft>
                <a:spcPts val="0"/>
              </a:spcAft>
              <a:buNone/>
              <a:defRPr sz="2400" b="1">
                <a:solidFill>
                  <a:srgbClr val="FFFFFF"/>
                </a:solidFill>
              </a:defRPr>
            </a:lvl4pPr>
            <a:lvl5pPr lvl="4" algn="l" rtl="0">
              <a:lnSpc>
                <a:spcPct val="100000"/>
              </a:lnSpc>
              <a:spcBef>
                <a:spcPts val="0"/>
              </a:spcBef>
              <a:spcAft>
                <a:spcPts val="0"/>
              </a:spcAft>
              <a:buNone/>
              <a:defRPr sz="2400" b="1">
                <a:solidFill>
                  <a:srgbClr val="FFFFFF"/>
                </a:solidFill>
              </a:defRPr>
            </a:lvl5pPr>
            <a:lvl6pPr lvl="5" algn="l" rtl="0">
              <a:lnSpc>
                <a:spcPct val="100000"/>
              </a:lnSpc>
              <a:spcBef>
                <a:spcPts val="0"/>
              </a:spcBef>
              <a:spcAft>
                <a:spcPts val="0"/>
              </a:spcAft>
              <a:buNone/>
              <a:defRPr sz="2400" b="1">
                <a:solidFill>
                  <a:srgbClr val="FFFFFF"/>
                </a:solidFill>
              </a:defRPr>
            </a:lvl6pPr>
            <a:lvl7pPr lvl="6" algn="l" rtl="0">
              <a:lnSpc>
                <a:spcPct val="100000"/>
              </a:lnSpc>
              <a:spcBef>
                <a:spcPts val="0"/>
              </a:spcBef>
              <a:spcAft>
                <a:spcPts val="0"/>
              </a:spcAft>
              <a:buNone/>
              <a:defRPr sz="2400" b="1">
                <a:solidFill>
                  <a:srgbClr val="FFFFFF"/>
                </a:solidFill>
              </a:defRPr>
            </a:lvl7pPr>
            <a:lvl8pPr lvl="7" algn="l" rtl="0">
              <a:lnSpc>
                <a:spcPct val="100000"/>
              </a:lnSpc>
              <a:spcBef>
                <a:spcPts val="0"/>
              </a:spcBef>
              <a:spcAft>
                <a:spcPts val="0"/>
              </a:spcAft>
              <a:buNone/>
              <a:defRPr sz="2400" b="1">
                <a:solidFill>
                  <a:srgbClr val="FFFFFF"/>
                </a:solidFill>
              </a:defRPr>
            </a:lvl8pPr>
            <a:lvl9pPr lvl="8" algn="l" rtl="0">
              <a:lnSpc>
                <a:spcPct val="100000"/>
              </a:lnSpc>
              <a:spcBef>
                <a:spcPts val="0"/>
              </a:spcBef>
              <a:spcAft>
                <a:spcPts val="0"/>
              </a:spcAft>
              <a:buNone/>
              <a:defRPr sz="2400" b="1">
                <a:solidFill>
                  <a:srgbClr val="FFFFFF"/>
                </a:solidFill>
              </a:defRPr>
            </a:lvl9pPr>
          </a:lstStyle>
          <a:p>
            <a:endParaRPr dirty="0"/>
          </a:p>
        </p:txBody>
      </p:sp>
      <p:sp>
        <p:nvSpPr>
          <p:cNvPr id="67" name="Google Shape;67;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450370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1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9" name="Google Shape;99;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6" name="Google Shape;106;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 name="Google Shape;110;p2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1" name="Google Shape;111;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 name="Google Shape;118;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 name="Google Shape;123;p2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4" name="Google Shape;124;p2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5" name="Google Shape;125;p2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6" name="Google Shape;126;p2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7" name="Google Shape;127;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 name="Google Shape;132;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1" name="Google Shape;141;p2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42" name="Google Shape;142;p2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43" name="Google Shape;143;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4" name="Google Shape;144;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5" name="Google Shape;145;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8" name="Google Shape;148;p26"/>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9" name="Google Shape;149;p2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50" name="Google Shape;150;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1" name="Google Shape;151;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2" name="Google Shape;152;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5" name="Google Shape;155;p2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2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2" name="Google Shape;162;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2" name="Google Shape;92;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3" name="Google Shape;93;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4" name="Google Shape;94;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5" name="Google Shape;95;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ahrq.gov/patient-safety/settings/ambulatory/improve/six-building-blocks-about.html"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about/governance/constitutio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aging/disparities/index.ht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cdc.gov/socialdeterminants/index.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books/NBK220355"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s://www.cdc.gov/mmwr/volumes/65/rr/pdfs/rr6501e1.pdf"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www.cdc.gov/drugoverdose/prescribing/guidelin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s://www.ahrq.gov/patient-safety/settings/ambulatory/improve/six-building-blocks-abou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9">
            <a:extLs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0" name="Google Shape;170;p29">
            <a:extLst>
              <a:ext uri="{C183D7F6-B498-43B3-948B-1728B52AA6E4}">
                <adec:decorative xmlns:adec="http://schemas.microsoft.com/office/drawing/2017/decorative" val="1"/>
              </a:ext>
            </a:extLst>
          </p:cNvPr>
          <p:cNvSpPr/>
          <p:nvPr/>
        </p:nvSpPr>
        <p:spPr>
          <a:xfrm rot="2700000">
            <a:off x="77359" y="747026"/>
            <a:ext cx="3646236" cy="3646236"/>
          </a:xfrm>
          <a:custGeom>
            <a:avLst/>
            <a:gdLst/>
            <a:ahLst/>
            <a:cxnLst/>
            <a:rect l="l" t="t" r="r" b="b"/>
            <a:pathLst>
              <a:path w="4864676" h="4864676" extrusionOk="0">
                <a:moveTo>
                  <a:pt x="0" y="0"/>
                </a:moveTo>
                <a:lnTo>
                  <a:pt x="4864676" y="0"/>
                </a:lnTo>
                <a:lnTo>
                  <a:pt x="4864676" y="4864676"/>
                </a:lnTo>
                <a:lnTo>
                  <a:pt x="1281101" y="4864676"/>
                </a:lnTo>
                <a:lnTo>
                  <a:pt x="0" y="3583575"/>
                </a:lnTo>
                <a:close/>
              </a:path>
            </a:pathLst>
          </a:custGeom>
          <a:solidFill>
            <a:schemeClr val="accent1">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1" name="Google Shape;171;p29">
            <a:extLst>
              <a:ext uri="{C183D7F6-B498-43B3-948B-1728B52AA6E4}">
                <adec:decorative xmlns:adec="http://schemas.microsoft.com/office/drawing/2017/decorative" val="1"/>
              </a:ext>
            </a:extLst>
          </p:cNvPr>
          <p:cNvSpPr/>
          <p:nvPr/>
        </p:nvSpPr>
        <p:spPr>
          <a:xfrm rot="2700000">
            <a:off x="5420405" y="747026"/>
            <a:ext cx="3646236" cy="3646236"/>
          </a:xfrm>
          <a:custGeom>
            <a:avLst/>
            <a:gdLst/>
            <a:ahLst/>
            <a:cxnLst/>
            <a:rect l="l" t="t" r="r" b="b"/>
            <a:pathLst>
              <a:path w="4864676" h="4864676" extrusionOk="0">
                <a:moveTo>
                  <a:pt x="0" y="0"/>
                </a:moveTo>
                <a:lnTo>
                  <a:pt x="3583574" y="0"/>
                </a:lnTo>
                <a:lnTo>
                  <a:pt x="4864676" y="1281103"/>
                </a:lnTo>
                <a:lnTo>
                  <a:pt x="4864676" y="4864676"/>
                </a:lnTo>
                <a:lnTo>
                  <a:pt x="0" y="4864676"/>
                </a:lnTo>
                <a:close/>
              </a:path>
            </a:pathLst>
          </a:custGeom>
          <a:solidFill>
            <a:schemeClr val="accent1">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2" name="Google Shape;172;p29">
            <a:extLst>
              <a:ext uri="{C183D7F6-B498-43B3-948B-1728B52AA6E4}">
                <adec:decorative xmlns:adec="http://schemas.microsoft.com/office/drawing/2017/decorative" val="1"/>
              </a:ext>
            </a:extLst>
          </p:cNvPr>
          <p:cNvSpPr/>
          <p:nvPr/>
        </p:nvSpPr>
        <p:spPr>
          <a:xfrm rot="10800000">
            <a:off x="2091736" y="-14"/>
            <a:ext cx="4960500" cy="2464800"/>
          </a:xfrm>
          <a:prstGeom prst="triangle">
            <a:avLst>
              <a:gd name="adj" fmla="val 50000"/>
            </a:avLst>
          </a:prstGeom>
          <a:solidFill>
            <a:schemeClr val="accent4">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3" name="Google Shape;173;p29">
            <a:extLst>
              <a:ext uri="{C183D7F6-B498-43B3-948B-1728B52AA6E4}">
                <adec:decorative xmlns:adec="http://schemas.microsoft.com/office/drawing/2017/decorative" val="1"/>
              </a:ext>
            </a:extLst>
          </p:cNvPr>
          <p:cNvSpPr/>
          <p:nvPr/>
        </p:nvSpPr>
        <p:spPr>
          <a:xfrm>
            <a:off x="2106964" y="2678715"/>
            <a:ext cx="4960500" cy="2464800"/>
          </a:xfrm>
          <a:prstGeom prst="triangle">
            <a:avLst>
              <a:gd name="adj" fmla="val 50000"/>
            </a:avLst>
          </a:prstGeom>
          <a:solidFill>
            <a:schemeClr val="accent4">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4" name="Google Shape;174;p29">
            <a:extLst>
              <a:ext uri="{C183D7F6-B498-43B3-948B-1728B52AA6E4}">
                <adec:decorative xmlns:adec="http://schemas.microsoft.com/office/drawing/2017/decorative" val="1"/>
              </a:ext>
            </a:extLst>
          </p:cNvPr>
          <p:cNvSpPr/>
          <p:nvPr/>
        </p:nvSpPr>
        <p:spPr>
          <a:xfrm rot="2700000">
            <a:off x="2552241" y="550212"/>
            <a:ext cx="4039518" cy="4039518"/>
          </a:xfrm>
          <a:custGeom>
            <a:avLst/>
            <a:gdLst/>
            <a:ahLst/>
            <a:cxnLst/>
            <a:rect l="l" t="t" r="r" b="b"/>
            <a:pathLst>
              <a:path w="5389379" h="5389379" extrusionOk="0">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5" name="Google Shape;175;p29">
            <a:extLst>
              <a:ext uri="{C183D7F6-B498-43B3-948B-1728B52AA6E4}">
                <adec:decorative xmlns:adec="http://schemas.microsoft.com/office/drawing/2017/decorative" val="1"/>
              </a:ext>
            </a:extLst>
          </p:cNvPr>
          <p:cNvSpPr/>
          <p:nvPr/>
        </p:nvSpPr>
        <p:spPr>
          <a:xfrm rot="2700000">
            <a:off x="7703331" y="3965883"/>
            <a:ext cx="717006" cy="717006"/>
          </a:xfrm>
          <a:prstGeom prst="rect">
            <a:avLst/>
          </a:prstGeom>
          <a:solidFill>
            <a:schemeClr val="accent1">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6" name="Google Shape;176;p29">
            <a:extLst>
              <a:ext uri="{C183D7F6-B498-43B3-948B-1728B52AA6E4}">
                <adec:decorative xmlns:adec="http://schemas.microsoft.com/office/drawing/2017/decorative" val="1"/>
              </a:ext>
            </a:extLst>
          </p:cNvPr>
          <p:cNvSpPr/>
          <p:nvPr/>
        </p:nvSpPr>
        <p:spPr>
          <a:xfrm rot="2700000">
            <a:off x="2026797" y="24306"/>
            <a:ext cx="5090406" cy="5090406"/>
          </a:xfrm>
          <a:custGeom>
            <a:avLst/>
            <a:gdLst/>
            <a:ahLst/>
            <a:cxnLst/>
            <a:rect l="l" t="t" r="r" b="b"/>
            <a:pathLst>
              <a:path w="6791435" h="6791435" extrusionOk="0">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177" name="Google Shape;177;p29"/>
          <p:cNvSpPr txBox="1">
            <a:spLocks noGrp="1"/>
          </p:cNvSpPr>
          <p:nvPr>
            <p:ph type="ctrTitle"/>
          </p:nvPr>
        </p:nvSpPr>
        <p:spPr>
          <a:xfrm>
            <a:off x="2403481" y="1765231"/>
            <a:ext cx="4337100" cy="16131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080808"/>
              </a:buClr>
              <a:buSzPts val="2700"/>
              <a:buFont typeface="Calibri"/>
              <a:buNone/>
            </a:pPr>
            <a:r>
              <a:rPr lang="en" sz="2700" b="1">
                <a:solidFill>
                  <a:srgbClr val="080808"/>
                </a:solidFill>
                <a:latin typeface="Calibri"/>
                <a:ea typeface="Calibri"/>
                <a:cs typeface="Calibri"/>
                <a:sym typeface="Calibri"/>
              </a:rPr>
              <a:t>Physician-Patient Interviews:  </a:t>
            </a:r>
            <a:r>
              <a:rPr lang="en" sz="2700" b="1">
                <a:solidFill>
                  <a:srgbClr val="080808"/>
                </a:solidFill>
              </a:rPr>
              <a:t>Request for Early Refills – </a:t>
            </a:r>
            <a:br>
              <a:rPr lang="en" sz="2700" b="1">
                <a:solidFill>
                  <a:srgbClr val="080808"/>
                </a:solidFill>
              </a:rPr>
            </a:br>
            <a:r>
              <a:rPr lang="en" sz="2700" b="1">
                <a:solidFill>
                  <a:srgbClr val="080808"/>
                </a:solidFill>
              </a:rPr>
              <a:t>To Fill </a:t>
            </a:r>
            <a:br>
              <a:rPr lang="en" sz="2700" b="1">
                <a:solidFill>
                  <a:srgbClr val="080808"/>
                </a:solidFill>
              </a:rPr>
            </a:br>
            <a:r>
              <a:rPr lang="en" sz="2700" b="1">
                <a:solidFill>
                  <a:srgbClr val="080808"/>
                </a:solidFill>
              </a:rPr>
              <a:t>or Not to Fill?</a:t>
            </a:r>
            <a:endParaRPr/>
          </a:p>
        </p:txBody>
      </p:sp>
      <p:sp>
        <p:nvSpPr>
          <p:cNvPr id="178" name="Google Shape;178;p29">
            <a:extLst>
              <a:ext uri="{C183D7F6-B498-43B3-948B-1728B52AA6E4}">
                <adec:decorative xmlns:adec="http://schemas.microsoft.com/office/drawing/2017/decorative" val="1"/>
              </a:ext>
            </a:extLst>
          </p:cNvPr>
          <p:cNvSpPr/>
          <p:nvPr/>
        </p:nvSpPr>
        <p:spPr>
          <a:xfrm rot="2700000">
            <a:off x="782224" y="307759"/>
            <a:ext cx="991081" cy="990869"/>
          </a:xfrm>
          <a:prstGeom prst="rect">
            <a:avLst/>
          </a:prstGeom>
          <a:solidFill>
            <a:schemeClr val="accent4">
              <a:alpha val="4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9" name="Google Shape;179;p29">
            <a:extLst>
              <a:ext uri="{C183D7F6-B498-43B3-948B-1728B52AA6E4}">
                <adec:decorative xmlns:adec="http://schemas.microsoft.com/office/drawing/2017/decorative" val="1"/>
              </a:ext>
            </a:extLst>
          </p:cNvPr>
          <p:cNvSpPr/>
          <p:nvPr/>
        </p:nvSpPr>
        <p:spPr>
          <a:xfrm rot="2700000">
            <a:off x="322787" y="1131605"/>
            <a:ext cx="525239" cy="525027"/>
          </a:xfrm>
          <a:prstGeom prst="rect">
            <a:avLst/>
          </a:prstGeom>
          <a:solidFill>
            <a:schemeClr val="accent1">
              <a:alpha val="2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BA00-4649-479E-ABA2-707A36FAD80C}"/>
              </a:ext>
            </a:extLst>
          </p:cNvPr>
          <p:cNvSpPr>
            <a:spLocks noGrp="1"/>
          </p:cNvSpPr>
          <p:nvPr>
            <p:ph type="title"/>
          </p:nvPr>
        </p:nvSpPr>
        <p:spPr>
          <a:xfrm>
            <a:off x="311700" y="352515"/>
            <a:ext cx="8054100" cy="640800"/>
          </a:xfrm>
        </p:spPr>
        <p:txBody>
          <a:bodyPr/>
          <a:lstStyle/>
          <a:p>
            <a:r>
              <a:rPr lang="en-US" dirty="0"/>
              <a:t>Risk Stratification and Clinical Management</a:t>
            </a:r>
          </a:p>
        </p:txBody>
      </p:sp>
      <p:sp>
        <p:nvSpPr>
          <p:cNvPr id="3" name="TextBox 2">
            <a:extLst>
              <a:ext uri="{FF2B5EF4-FFF2-40B4-BE49-F238E27FC236}">
                <a16:creationId xmlns:a16="http://schemas.microsoft.com/office/drawing/2014/main" id="{18EF8E88-83FE-4C0E-8F11-DF39D4391991}"/>
              </a:ext>
            </a:extLst>
          </p:cNvPr>
          <p:cNvSpPr txBox="1"/>
          <p:nvPr/>
        </p:nvSpPr>
        <p:spPr>
          <a:xfrm>
            <a:off x="17927" y="1222368"/>
            <a:ext cx="7422776" cy="37610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High Risk</a:t>
            </a:r>
          </a:p>
          <a:p>
            <a:pPr marL="742950" indent="-285750">
              <a:spcBef>
                <a:spcPct val="20000"/>
              </a:spcBef>
              <a:buClrTx/>
              <a:buFont typeface="Arial" panose="020B0604020202020204" pitchFamily="34" charset="0"/>
              <a:buChar char="–"/>
              <a:defRPr/>
            </a:pPr>
            <a:r>
              <a:rPr lang="en-US" kern="1200" dirty="0">
                <a:solidFill>
                  <a:prstClr val="black"/>
                </a:solidFill>
                <a:latin typeface="Calibri"/>
                <a:ea typeface="+mn-ea"/>
                <a:cs typeface="+mn-cs"/>
              </a:rPr>
              <a:t>Consider referring to a pain specialist for additional evaluation/co-management</a:t>
            </a:r>
          </a:p>
          <a:p>
            <a:pPr marL="742950" indent="-285750">
              <a:spcBef>
                <a:spcPct val="20000"/>
              </a:spcBef>
              <a:buClrTx/>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Calibri"/>
                <a:ea typeface="+mn-ea"/>
                <a:cs typeface="+mn-cs"/>
              </a:rPr>
              <a:t>Co-prescribing of naloxone should be considered and documentation of rationale for provision or not should be documented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sym typeface="Arial"/>
              </a:rPr>
              <a:t>Moderate Risk</a:t>
            </a:r>
          </a:p>
          <a:p>
            <a:pPr marL="742950" indent="-285750">
              <a:spcBef>
                <a:spcPct val="20000"/>
              </a:spcBef>
              <a:buClrTx/>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Calibri"/>
                <a:ea typeface="+mn-ea"/>
                <a:cs typeface="+mn-cs"/>
              </a:rPr>
              <a:t>Increase monitoring and vigilance if evidence of any “red-flag” behavior(s)</a:t>
            </a:r>
          </a:p>
          <a:p>
            <a:pPr marL="742950" indent="-285750">
              <a:spcBef>
                <a:spcPct val="20000"/>
              </a:spcBef>
              <a:buClrTx/>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Calibri"/>
                <a:ea typeface="+mn-ea"/>
                <a:cs typeface="+mn-cs"/>
              </a:rPr>
              <a:t>Co-prescribing of naloxone should be considered and documentation of rationale for provision of naloxone or not should be documented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sym typeface="Arial"/>
              </a:rPr>
              <a:t>Low Risk</a:t>
            </a:r>
          </a:p>
          <a:p>
            <a:pPr marL="742950" indent="-285750">
              <a:spcBef>
                <a:spcPct val="20000"/>
              </a:spcBef>
              <a:buClrTx/>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Calibri"/>
                <a:ea typeface="+mn-ea"/>
                <a:cs typeface="+mn-cs"/>
              </a:rPr>
              <a:t>May be safely managed in a non-expert setting with vigilance for any sign of aberrant drug-related behavior</a:t>
            </a:r>
          </a:p>
          <a:p>
            <a:pPr marL="742950" indent="-285750">
              <a:spcBef>
                <a:spcPct val="20000"/>
              </a:spcBef>
              <a:buClrTx/>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Calibri"/>
                <a:ea typeface="+mn-ea"/>
                <a:cs typeface="+mn-cs"/>
              </a:rPr>
              <a:t>Co-prescribing of naloxone should be considered and documentation of rationale for provision or not should be documented</a:t>
            </a:r>
          </a:p>
        </p:txBody>
      </p:sp>
      <p:sp>
        <p:nvSpPr>
          <p:cNvPr id="4" name="TextBox 3">
            <a:extLst>
              <a:ext uri="{FF2B5EF4-FFF2-40B4-BE49-F238E27FC236}">
                <a16:creationId xmlns:a16="http://schemas.microsoft.com/office/drawing/2014/main" id="{289C7126-1CD9-49BE-885B-5B6F08B0B1B1}"/>
              </a:ext>
            </a:extLst>
          </p:cNvPr>
          <p:cNvSpPr txBox="1"/>
          <p:nvPr/>
        </p:nvSpPr>
        <p:spPr>
          <a:xfrm>
            <a:off x="535887" y="4897225"/>
            <a:ext cx="8072225" cy="276999"/>
          </a:xfrm>
          <a:prstGeom prst="rect">
            <a:avLst/>
          </a:prstGeom>
          <a:noFill/>
        </p:spPr>
        <p:txBody>
          <a:bodyPr wrap="square" rtlCol="0">
            <a:spAutoFit/>
          </a:bodyPr>
          <a:lstStyle/>
          <a:p>
            <a:r>
              <a:rPr lang="en-US" sz="600" dirty="0"/>
              <a:t>About AHRQ's Six Building Blocks: A Team-Based Approach To Improving Opioid Management in Primary Care Program. Content last reviewed November 2021. Agency for Healthcare Research and Quality, Rockville, MD. </a:t>
            </a:r>
            <a:r>
              <a:rPr lang="en-US" sz="600" dirty="0">
                <a:hlinkClick r:id="rId3"/>
              </a:rPr>
              <a:t>https://www.ahrq.gov/patient-safety/settings/ambulatory/improve/six-building-blocks-about.html</a:t>
            </a:r>
            <a:r>
              <a:rPr lang="en-US" sz="600" dirty="0"/>
              <a:t> </a:t>
            </a:r>
          </a:p>
        </p:txBody>
      </p:sp>
    </p:spTree>
    <p:extLst>
      <p:ext uri="{BB962C8B-B14F-4D97-AF65-F5344CB8AC3E}">
        <p14:creationId xmlns:p14="http://schemas.microsoft.com/office/powerpoint/2010/main" val="323029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Calibri"/>
                <a:ea typeface="Calibri"/>
                <a:cs typeface="Calibri"/>
                <a:sym typeface="Calibri"/>
              </a:rPr>
              <a:t>Achieving Health:</a:t>
            </a:r>
            <a:endParaRPr>
              <a:latin typeface="Calibri"/>
              <a:ea typeface="Calibri"/>
              <a:cs typeface="Calibri"/>
              <a:sym typeface="Calibri"/>
            </a:endParaRPr>
          </a:p>
        </p:txBody>
      </p:sp>
      <p:sp>
        <p:nvSpPr>
          <p:cNvPr id="191" name="Google Shape;191;p3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33400"/>
              <a:buFont typeface="Arial"/>
              <a:buNone/>
            </a:pPr>
            <a:r>
              <a:rPr lang="en" sz="3293" i="1" dirty="0">
                <a:latin typeface="Arial"/>
                <a:ea typeface="Arial"/>
                <a:cs typeface="Arial"/>
                <a:sym typeface="Arial"/>
              </a:rPr>
              <a:t>Cure sometimes, treat often, comfort always.</a:t>
            </a:r>
            <a:endParaRPr sz="3293" i="1" dirty="0">
              <a:latin typeface="Arial"/>
              <a:ea typeface="Arial"/>
              <a:cs typeface="Arial"/>
              <a:sym typeface="Arial"/>
            </a:endParaRPr>
          </a:p>
          <a:p>
            <a:pPr marL="0" lvl="0" indent="0" algn="l" rtl="0">
              <a:spcBef>
                <a:spcPts val="0"/>
              </a:spcBef>
              <a:spcAft>
                <a:spcPts val="0"/>
              </a:spcAft>
              <a:buNone/>
            </a:pPr>
            <a:r>
              <a:rPr lang="en" sz="3093" dirty="0">
                <a:latin typeface="Arial"/>
                <a:ea typeface="Arial"/>
                <a:cs typeface="Arial"/>
                <a:sym typeface="Arial"/>
              </a:rPr>
              <a:t>~Hippocrates</a:t>
            </a:r>
            <a:endParaRPr sz="3093" dirty="0">
              <a:latin typeface="Arial"/>
              <a:ea typeface="Arial"/>
              <a:cs typeface="Arial"/>
              <a:sym typeface="Arial"/>
            </a:endParaRPr>
          </a:p>
          <a:p>
            <a:pPr marL="0" lvl="0" indent="0" algn="l" rtl="0">
              <a:spcBef>
                <a:spcPts val="0"/>
              </a:spcBef>
              <a:spcAft>
                <a:spcPts val="0"/>
              </a:spcAft>
              <a:buNone/>
            </a:pPr>
            <a:endParaRPr sz="3093" dirty="0">
              <a:latin typeface="Arial"/>
              <a:ea typeface="Arial"/>
              <a:cs typeface="Arial"/>
              <a:sym typeface="Arial"/>
            </a:endParaRPr>
          </a:p>
          <a:p>
            <a:pPr marL="0" lvl="0" indent="0" algn="l" rtl="0">
              <a:spcBef>
                <a:spcPts val="0"/>
              </a:spcBef>
              <a:spcAft>
                <a:spcPts val="0"/>
              </a:spcAft>
              <a:buNone/>
            </a:pPr>
            <a:r>
              <a:rPr lang="en" sz="3293" i="1" dirty="0">
                <a:latin typeface="Arial"/>
                <a:ea typeface="Arial"/>
                <a:cs typeface="Arial"/>
                <a:sym typeface="Arial"/>
              </a:rPr>
              <a:t>Health is a state of </a:t>
            </a:r>
            <a:r>
              <a:rPr lang="en" sz="3293" dirty="0">
                <a:latin typeface="Arial"/>
                <a:ea typeface="Arial"/>
                <a:cs typeface="Arial"/>
                <a:sym typeface="Arial"/>
              </a:rPr>
              <a:t>complete</a:t>
            </a:r>
            <a:r>
              <a:rPr lang="en" sz="3293" i="1" dirty="0">
                <a:latin typeface="Arial"/>
                <a:ea typeface="Arial"/>
                <a:cs typeface="Arial"/>
                <a:sym typeface="Arial"/>
              </a:rPr>
              <a:t> physical, mental and societal well-being and not merely the absence of disease or infirmity</a:t>
            </a:r>
            <a:endParaRPr sz="3293" i="1" dirty="0">
              <a:latin typeface="Arial"/>
              <a:ea typeface="Arial"/>
              <a:cs typeface="Arial"/>
              <a:sym typeface="Arial"/>
            </a:endParaRPr>
          </a:p>
          <a:p>
            <a:pPr marL="0" lvl="0" indent="0">
              <a:buNone/>
            </a:pPr>
            <a:r>
              <a:rPr lang="en" sz="3093" dirty="0">
                <a:latin typeface="Arial"/>
                <a:ea typeface="Arial"/>
                <a:cs typeface="Arial"/>
                <a:sym typeface="Arial"/>
              </a:rPr>
              <a:t>~World Health Organization </a:t>
            </a:r>
          </a:p>
          <a:p>
            <a:pPr marL="0" lvl="0" indent="0">
              <a:buNone/>
            </a:pPr>
            <a:r>
              <a:rPr lang="en-US" sz="900" dirty="0">
                <a:latin typeface="Arial"/>
                <a:ea typeface="Arial"/>
                <a:cs typeface="Arial"/>
                <a:sym typeface="Arial"/>
              </a:rPr>
              <a:t>Retrieved from </a:t>
            </a:r>
            <a:r>
              <a:rPr lang="en-US" sz="900" dirty="0">
                <a:latin typeface="Arial"/>
                <a:ea typeface="Arial"/>
                <a:cs typeface="Arial"/>
                <a:sym typeface="Arial"/>
                <a:hlinkClick r:id="rId3"/>
              </a:rPr>
              <a:t>https://www.who.int/about/governance/constitution</a:t>
            </a:r>
            <a:endParaRPr lang="en" sz="900" dirty="0">
              <a:latin typeface="Arial"/>
              <a:ea typeface="Arial"/>
              <a:cs typeface="Arial"/>
              <a:sym typeface="Arial"/>
            </a:endParaRPr>
          </a:p>
          <a:p>
            <a:pPr marL="0" lvl="0" indent="0" algn="l" rtl="0">
              <a:spcBef>
                <a:spcPts val="0"/>
              </a:spcBef>
              <a:spcAft>
                <a:spcPts val="0"/>
              </a:spcAft>
              <a:buNone/>
            </a:pPr>
            <a:endParaRPr sz="900" dirty="0">
              <a:latin typeface="Arial"/>
              <a:ea typeface="Arial"/>
              <a:cs typeface="Arial"/>
              <a:sym typeface="Arial"/>
            </a:endParaRPr>
          </a:p>
          <a:p>
            <a:pPr marL="0" lvl="0" indent="0" algn="l" rtl="0">
              <a:spcBef>
                <a:spcPts val="0"/>
              </a:spcBef>
              <a:spcAft>
                <a:spcPts val="0"/>
              </a:spcAft>
              <a:buClr>
                <a:schemeClr val="dk1"/>
              </a:buClr>
              <a:buSzPct val="42307"/>
              <a:buFont typeface="Arial"/>
              <a:buNone/>
            </a:pPr>
            <a:endParaRPr sz="2600" dirty="0">
              <a:latin typeface="Arial"/>
              <a:ea typeface="Arial"/>
              <a:cs typeface="Arial"/>
              <a:sym typeface="Arial"/>
            </a:endParaRPr>
          </a:p>
          <a:p>
            <a:pPr marL="457200" lvl="0" indent="0" algn="l" rtl="0">
              <a:spcBef>
                <a:spcPts val="0"/>
              </a:spcBef>
              <a:spcAft>
                <a:spcPts val="1200"/>
              </a:spcAft>
              <a:buNone/>
            </a:pPr>
            <a:endParaRPr sz="2800"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05450" y="984750"/>
            <a:ext cx="3142800" cy="1919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u="sng">
                <a:latin typeface="Calibri"/>
                <a:ea typeface="Calibri"/>
                <a:cs typeface="Calibri"/>
                <a:sym typeface="Calibri"/>
              </a:rPr>
              <a:t>Health Disparities &amp; The Social Determinants of Health :</a:t>
            </a:r>
            <a:endParaRPr sz="3000" u="sng">
              <a:latin typeface="Calibri"/>
              <a:ea typeface="Calibri"/>
              <a:cs typeface="Calibri"/>
              <a:sym typeface="Calibri"/>
            </a:endParaRPr>
          </a:p>
        </p:txBody>
      </p:sp>
      <p:sp>
        <p:nvSpPr>
          <p:cNvPr id="197" name="Google Shape;197;p32"/>
          <p:cNvSpPr txBox="1">
            <a:spLocks noGrp="1"/>
          </p:cNvSpPr>
          <p:nvPr>
            <p:ph type="body" idx="1"/>
          </p:nvPr>
        </p:nvSpPr>
        <p:spPr>
          <a:xfrm>
            <a:off x="4437550" y="448500"/>
            <a:ext cx="4568100" cy="2992200"/>
          </a:xfrm>
          <a:prstGeom prst="rect">
            <a:avLst/>
          </a:prstGeom>
        </p:spPr>
        <p:txBody>
          <a:bodyPr spcFirstLastPara="1" wrap="square" lIns="91425" tIns="91425" rIns="91425" bIns="91425" anchor="t" anchorCtr="0">
            <a:noAutofit/>
          </a:bodyPr>
          <a:lstStyle/>
          <a:p>
            <a:pPr marL="457200" lvl="0" indent="-336133" algn="l" rtl="0">
              <a:spcBef>
                <a:spcPts val="0"/>
              </a:spcBef>
              <a:spcAft>
                <a:spcPts val="0"/>
              </a:spcAft>
              <a:buClr>
                <a:schemeClr val="dk1"/>
              </a:buClr>
              <a:buSzPts val="1693"/>
              <a:buFont typeface="Calibri"/>
              <a:buChar char="●"/>
            </a:pPr>
            <a:r>
              <a:rPr lang="en" sz="1693">
                <a:solidFill>
                  <a:schemeClr val="dk1"/>
                </a:solidFill>
                <a:latin typeface="Calibri"/>
                <a:ea typeface="Calibri"/>
                <a:cs typeface="Calibri"/>
                <a:sym typeface="Calibri"/>
              </a:rPr>
              <a:t>Health Disparities are the preventable differences in the burden of disease, injury, violence or opportunities to achieve optimal health that are experienced by socially disadvantaged populations as defined by:</a:t>
            </a:r>
            <a:endParaRPr sz="1693">
              <a:solidFill>
                <a:schemeClr val="dk1"/>
              </a:solidFill>
              <a:latin typeface="Calibri"/>
              <a:ea typeface="Calibri"/>
              <a:cs typeface="Calibri"/>
              <a:sym typeface="Calibri"/>
            </a:endParaRPr>
          </a:p>
          <a:p>
            <a:pPr marL="914400" lvl="1" indent="-310061" algn="l" rtl="0">
              <a:spcBef>
                <a:spcPts val="0"/>
              </a:spcBef>
              <a:spcAft>
                <a:spcPts val="0"/>
              </a:spcAft>
              <a:buClr>
                <a:schemeClr val="dk1"/>
              </a:buClr>
              <a:buSzPts val="1283"/>
              <a:buFont typeface="Calibri"/>
              <a:buChar char="○"/>
            </a:pPr>
            <a:r>
              <a:rPr lang="en" sz="1282">
                <a:solidFill>
                  <a:schemeClr val="dk1"/>
                </a:solidFill>
                <a:latin typeface="Calibri"/>
                <a:ea typeface="Calibri"/>
                <a:cs typeface="Calibri"/>
                <a:sym typeface="Calibri"/>
              </a:rPr>
              <a:t>Race</a:t>
            </a:r>
            <a:endParaRPr sz="1282">
              <a:solidFill>
                <a:schemeClr val="dk1"/>
              </a:solidFill>
              <a:latin typeface="Calibri"/>
              <a:ea typeface="Calibri"/>
              <a:cs typeface="Calibri"/>
              <a:sym typeface="Calibri"/>
            </a:endParaRPr>
          </a:p>
          <a:p>
            <a:pPr marL="914400" lvl="1" indent="-310061" algn="l" rtl="0">
              <a:spcBef>
                <a:spcPts val="0"/>
              </a:spcBef>
              <a:spcAft>
                <a:spcPts val="0"/>
              </a:spcAft>
              <a:buClr>
                <a:schemeClr val="dk1"/>
              </a:buClr>
              <a:buSzPts val="1283"/>
              <a:buFont typeface="Calibri"/>
              <a:buChar char="○"/>
            </a:pPr>
            <a:r>
              <a:rPr lang="en" sz="1282">
                <a:solidFill>
                  <a:schemeClr val="dk1"/>
                </a:solidFill>
                <a:latin typeface="Calibri"/>
                <a:ea typeface="Calibri"/>
                <a:cs typeface="Calibri"/>
                <a:sym typeface="Calibri"/>
              </a:rPr>
              <a:t>Gender</a:t>
            </a:r>
            <a:endParaRPr sz="1282">
              <a:solidFill>
                <a:schemeClr val="dk1"/>
              </a:solidFill>
              <a:latin typeface="Calibri"/>
              <a:ea typeface="Calibri"/>
              <a:cs typeface="Calibri"/>
              <a:sym typeface="Calibri"/>
            </a:endParaRPr>
          </a:p>
          <a:p>
            <a:pPr marL="914400" lvl="1" indent="-310061" algn="l" rtl="0">
              <a:spcBef>
                <a:spcPts val="0"/>
              </a:spcBef>
              <a:spcAft>
                <a:spcPts val="0"/>
              </a:spcAft>
              <a:buClr>
                <a:schemeClr val="dk1"/>
              </a:buClr>
              <a:buSzPts val="1283"/>
              <a:buFont typeface="Calibri"/>
              <a:buChar char="○"/>
            </a:pPr>
            <a:r>
              <a:rPr lang="en" sz="1282">
                <a:solidFill>
                  <a:schemeClr val="dk1"/>
                </a:solidFill>
                <a:latin typeface="Calibri"/>
                <a:ea typeface="Calibri"/>
                <a:cs typeface="Calibri"/>
                <a:sym typeface="Calibri"/>
              </a:rPr>
              <a:t>Sexual Orientation</a:t>
            </a:r>
            <a:endParaRPr sz="1282">
              <a:solidFill>
                <a:schemeClr val="dk1"/>
              </a:solidFill>
              <a:latin typeface="Calibri"/>
              <a:ea typeface="Calibri"/>
              <a:cs typeface="Calibri"/>
              <a:sym typeface="Calibri"/>
            </a:endParaRPr>
          </a:p>
          <a:p>
            <a:pPr marL="914400" lvl="1" indent="-310061" algn="l" rtl="0">
              <a:spcBef>
                <a:spcPts val="0"/>
              </a:spcBef>
              <a:spcAft>
                <a:spcPts val="0"/>
              </a:spcAft>
              <a:buClr>
                <a:schemeClr val="dk1"/>
              </a:buClr>
              <a:buSzPts val="1283"/>
              <a:buFont typeface="Calibri"/>
              <a:buChar char="○"/>
            </a:pPr>
            <a:r>
              <a:rPr lang="en" sz="1282">
                <a:solidFill>
                  <a:schemeClr val="dk1"/>
                </a:solidFill>
                <a:latin typeface="Calibri"/>
                <a:ea typeface="Calibri"/>
                <a:cs typeface="Calibri"/>
                <a:sym typeface="Calibri"/>
              </a:rPr>
              <a:t>Education or income</a:t>
            </a:r>
            <a:endParaRPr sz="1282">
              <a:solidFill>
                <a:schemeClr val="dk1"/>
              </a:solidFill>
              <a:latin typeface="Calibri"/>
              <a:ea typeface="Calibri"/>
              <a:cs typeface="Calibri"/>
              <a:sym typeface="Calibri"/>
            </a:endParaRPr>
          </a:p>
          <a:p>
            <a:pPr marL="914400" lvl="1" indent="-310061" algn="l" rtl="0">
              <a:spcBef>
                <a:spcPts val="0"/>
              </a:spcBef>
              <a:spcAft>
                <a:spcPts val="0"/>
              </a:spcAft>
              <a:buClr>
                <a:schemeClr val="dk1"/>
              </a:buClr>
              <a:buSzPts val="1283"/>
              <a:buFont typeface="Calibri"/>
              <a:buChar char="○"/>
            </a:pPr>
            <a:r>
              <a:rPr lang="en" sz="1282">
                <a:solidFill>
                  <a:schemeClr val="dk1"/>
                </a:solidFill>
                <a:latin typeface="Calibri"/>
                <a:ea typeface="Calibri"/>
                <a:cs typeface="Calibri"/>
                <a:sym typeface="Calibri"/>
              </a:rPr>
              <a:t>Disability</a:t>
            </a:r>
            <a:endParaRPr sz="1282">
              <a:solidFill>
                <a:schemeClr val="dk1"/>
              </a:solidFill>
              <a:latin typeface="Calibri"/>
              <a:ea typeface="Calibri"/>
              <a:cs typeface="Calibri"/>
              <a:sym typeface="Calibri"/>
            </a:endParaRPr>
          </a:p>
          <a:p>
            <a:pPr marL="914400" lvl="1" indent="-310061" algn="l" rtl="0">
              <a:spcBef>
                <a:spcPts val="0"/>
              </a:spcBef>
              <a:spcAft>
                <a:spcPts val="0"/>
              </a:spcAft>
              <a:buClr>
                <a:schemeClr val="dk1"/>
              </a:buClr>
              <a:buSzPts val="1283"/>
              <a:buFont typeface="Calibri"/>
              <a:buChar char="○"/>
            </a:pPr>
            <a:r>
              <a:rPr lang="en" sz="1282">
                <a:solidFill>
                  <a:schemeClr val="dk1"/>
                </a:solidFill>
                <a:latin typeface="Calibri"/>
                <a:ea typeface="Calibri"/>
                <a:cs typeface="Calibri"/>
                <a:sym typeface="Calibri"/>
              </a:rPr>
              <a:t>Geographic location</a:t>
            </a:r>
            <a:endParaRPr sz="1282">
              <a:solidFill>
                <a:schemeClr val="dk1"/>
              </a:solidFill>
              <a:latin typeface="Calibri"/>
              <a:ea typeface="Calibri"/>
              <a:cs typeface="Calibri"/>
              <a:sym typeface="Calibri"/>
            </a:endParaRPr>
          </a:p>
          <a:p>
            <a:pPr marL="0" lvl="0" indent="0" algn="l" rtl="0">
              <a:spcBef>
                <a:spcPts val="1000"/>
              </a:spcBef>
              <a:spcAft>
                <a:spcPts val="0"/>
              </a:spcAft>
              <a:buNone/>
            </a:pPr>
            <a:endParaRPr sz="100"/>
          </a:p>
          <a:p>
            <a:pPr marL="0" lvl="0" indent="0" algn="l" rtl="0">
              <a:spcBef>
                <a:spcPts val="1600"/>
              </a:spcBef>
              <a:spcAft>
                <a:spcPts val="0"/>
              </a:spcAft>
              <a:buNone/>
            </a:pPr>
            <a:endParaRPr sz="100"/>
          </a:p>
          <a:p>
            <a:pPr marL="457200" lvl="0" indent="0" algn="l" rtl="0">
              <a:spcBef>
                <a:spcPts val="1600"/>
              </a:spcBef>
              <a:spcAft>
                <a:spcPts val="1600"/>
              </a:spcAft>
              <a:buNone/>
            </a:pPr>
            <a:endParaRPr/>
          </a:p>
        </p:txBody>
      </p:sp>
      <p:sp>
        <p:nvSpPr>
          <p:cNvPr id="198" name="Google Shape;198;p32"/>
          <p:cNvSpPr txBox="1"/>
          <p:nvPr/>
        </p:nvSpPr>
        <p:spPr>
          <a:xfrm>
            <a:off x="4437550" y="3325400"/>
            <a:ext cx="4706400" cy="1649100"/>
          </a:xfrm>
          <a:prstGeom prst="rect">
            <a:avLst/>
          </a:prstGeom>
          <a:noFill/>
          <a:ln>
            <a:noFill/>
          </a:ln>
        </p:spPr>
        <p:txBody>
          <a:bodyPr spcFirstLastPara="1" wrap="square" lIns="91425" tIns="91425" rIns="91425" bIns="91425" anchor="t" anchorCtr="0">
            <a:spAutoFit/>
          </a:bodyPr>
          <a:lstStyle/>
          <a:p>
            <a:pPr marL="457200" lvl="0" indent="-336477" algn="l" rtl="0">
              <a:lnSpc>
                <a:spcPct val="115000"/>
              </a:lnSpc>
              <a:spcBef>
                <a:spcPts val="0"/>
              </a:spcBef>
              <a:spcAft>
                <a:spcPts val="0"/>
              </a:spcAft>
              <a:buClr>
                <a:schemeClr val="dk1"/>
              </a:buClr>
              <a:buSzPts val="1699"/>
              <a:buFont typeface="Calibri"/>
              <a:buChar char="●"/>
            </a:pPr>
            <a:r>
              <a:rPr lang="en" sz="1698">
                <a:solidFill>
                  <a:schemeClr val="dk1"/>
                </a:solidFill>
                <a:latin typeface="Calibri"/>
                <a:ea typeface="Calibri"/>
                <a:cs typeface="Calibri"/>
                <a:sym typeface="Calibri"/>
              </a:rPr>
              <a:t>Social Determinants of Health are the conditions in the places where people live, work, learn and play that affect a wide range of health and quality of life risks and outcomes. </a:t>
            </a:r>
            <a:endParaRPr sz="1698">
              <a:solidFill>
                <a:schemeClr val="dk1"/>
              </a:solidFill>
              <a:latin typeface="Calibri"/>
              <a:ea typeface="Calibri"/>
              <a:cs typeface="Calibri"/>
              <a:sym typeface="Calibri"/>
            </a:endParaRPr>
          </a:p>
        </p:txBody>
      </p:sp>
      <p:sp>
        <p:nvSpPr>
          <p:cNvPr id="199" name="Google Shape;199;p32">
            <a:extLst>
              <a:ext uri="{C183D7F6-B498-43B3-948B-1728B52AA6E4}">
                <adec:decorative xmlns:adec="http://schemas.microsoft.com/office/drawing/2017/decorative" val="1"/>
              </a:ext>
            </a:extLst>
          </p:cNvPr>
          <p:cNvSpPr txBox="1"/>
          <p:nvPr/>
        </p:nvSpPr>
        <p:spPr>
          <a:xfrm>
            <a:off x="907275" y="5025650"/>
            <a:ext cx="512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00" name="Google Shape;200;p32"/>
          <p:cNvSpPr txBox="1"/>
          <p:nvPr/>
        </p:nvSpPr>
        <p:spPr>
          <a:xfrm>
            <a:off x="-80050" y="4746750"/>
            <a:ext cx="7231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Health Disparities/Healthy Aging/ CDC. 2021. Retrieved from: </a:t>
            </a:r>
            <a:r>
              <a:rPr lang="en" sz="800" u="sng">
                <a:solidFill>
                  <a:schemeClr val="hlink"/>
                </a:solidFill>
                <a:hlinkClick r:id="rId3"/>
              </a:rPr>
              <a:t>https://www.cdc.gov/aging/disparities/index.htm</a:t>
            </a:r>
            <a:endParaRPr sz="800"/>
          </a:p>
          <a:p>
            <a:pPr marL="0" lvl="0" indent="0" algn="l" rtl="0">
              <a:spcBef>
                <a:spcPts val="0"/>
              </a:spcBef>
              <a:spcAft>
                <a:spcPts val="0"/>
              </a:spcAft>
              <a:buNone/>
            </a:pPr>
            <a:r>
              <a:rPr lang="en" sz="800"/>
              <a:t>Social Determinants of Health/CDC. 2021. Retrieved from: </a:t>
            </a:r>
            <a:r>
              <a:rPr lang="en" sz="800" u="sng">
                <a:solidFill>
                  <a:schemeClr val="hlink"/>
                </a:solidFill>
                <a:hlinkClick r:id="rId4"/>
              </a:rPr>
              <a:t>https://www.cdc.gov/socialdeterminants/index.htm</a:t>
            </a:r>
            <a:r>
              <a:rPr lang="en" sz="800"/>
              <a:t> </a:t>
            </a:r>
            <a:endParaRPr sz="800"/>
          </a:p>
          <a:p>
            <a:pPr marL="0" lvl="0" indent="0" algn="l" rtl="0">
              <a:spcBef>
                <a:spcPts val="0"/>
              </a:spcBef>
              <a:spcAft>
                <a:spcPts val="0"/>
              </a:spcAft>
              <a:buNone/>
            </a:pPr>
            <a:r>
              <a:rPr lang="en" sz="800"/>
              <a:t> </a:t>
            </a:r>
            <a:endParaRPr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65325" y="418850"/>
            <a:ext cx="2976600" cy="39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i="1" u="sng">
                <a:solidFill>
                  <a:schemeClr val="dk1"/>
                </a:solidFill>
                <a:latin typeface="Calibri"/>
                <a:ea typeface="Calibri"/>
                <a:cs typeface="Calibri"/>
                <a:sym typeface="Calibri"/>
              </a:rPr>
              <a:t>Key Report:</a:t>
            </a:r>
            <a:endParaRPr sz="3200" i="1" u="sng">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 sz="2600">
                <a:solidFill>
                  <a:schemeClr val="dk1"/>
                </a:solidFill>
                <a:latin typeface="Calibri"/>
                <a:ea typeface="Calibri"/>
                <a:cs typeface="Calibri"/>
                <a:sym typeface="Calibri"/>
              </a:rPr>
              <a:t>Unequal Treatment:</a:t>
            </a: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en" sz="2600">
                <a:solidFill>
                  <a:schemeClr val="dk1"/>
                </a:solidFill>
                <a:latin typeface="Calibri"/>
                <a:ea typeface="Calibri"/>
                <a:cs typeface="Calibri"/>
                <a:sym typeface="Calibri"/>
              </a:rPr>
              <a:t>Confronting Social and Ethnic Disparities in Healthcare</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 sz="1800" i="1">
                <a:solidFill>
                  <a:schemeClr val="dk1"/>
                </a:solidFill>
                <a:latin typeface="Calibri"/>
                <a:ea typeface="Calibri"/>
                <a:cs typeface="Calibri"/>
                <a:sym typeface="Calibri"/>
              </a:rPr>
              <a:t>~Institute of Medicine 2003</a:t>
            </a:r>
            <a:endParaRPr sz="1800" i="1">
              <a:solidFill>
                <a:schemeClr val="dk1"/>
              </a:solidFill>
              <a:latin typeface="Calibri"/>
              <a:ea typeface="Calibri"/>
              <a:cs typeface="Calibri"/>
              <a:sym typeface="Calibri"/>
            </a:endParaRPr>
          </a:p>
        </p:txBody>
      </p:sp>
      <p:sp>
        <p:nvSpPr>
          <p:cNvPr id="206" name="Google Shape;206;p33"/>
          <p:cNvSpPr txBox="1">
            <a:spLocks noGrp="1"/>
          </p:cNvSpPr>
          <p:nvPr>
            <p:ph type="body" idx="1"/>
          </p:nvPr>
        </p:nvSpPr>
        <p:spPr>
          <a:xfrm>
            <a:off x="3539325" y="593900"/>
            <a:ext cx="5090400" cy="190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Findings from the report:</a:t>
            </a:r>
            <a:endParaRPr sz="1800">
              <a:solidFill>
                <a:schemeClr val="dk1"/>
              </a:solidFill>
              <a:latin typeface="Calibri"/>
              <a:ea typeface="Calibri"/>
              <a:cs typeface="Calibri"/>
              <a:sym typeface="Calibri"/>
            </a:endParaRPr>
          </a:p>
          <a:p>
            <a:pPr marL="457200" lvl="0" indent="-330200" algn="l" rtl="0">
              <a:spcBef>
                <a:spcPts val="16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Confirmed that “Racial and ethnic disparities in healthcare occur in the context of broarder historic and contemporary social and economic inequality, and evidence of persistent racial and ethnic discrimination in many sectors of American life.”</a:t>
            </a:r>
            <a:endParaRPr sz="1600">
              <a:solidFill>
                <a:schemeClr val="dk1"/>
              </a:solidFill>
              <a:latin typeface="Calibri"/>
              <a:ea typeface="Calibri"/>
              <a:cs typeface="Calibri"/>
              <a:sym typeface="Calibri"/>
            </a:endParaRPr>
          </a:p>
          <a:p>
            <a:pPr marL="914400" lvl="0" indent="0" algn="l" rtl="0">
              <a:spcBef>
                <a:spcPts val="1600"/>
              </a:spcBef>
              <a:spcAft>
                <a:spcPts val="1600"/>
              </a:spcAft>
              <a:buNone/>
            </a:pPr>
            <a:endParaRPr/>
          </a:p>
        </p:txBody>
      </p:sp>
      <p:sp>
        <p:nvSpPr>
          <p:cNvPr id="207" name="Google Shape;207;p33"/>
          <p:cNvSpPr txBox="1">
            <a:spLocks noGrp="1"/>
          </p:cNvSpPr>
          <p:nvPr>
            <p:ph type="body" idx="1"/>
          </p:nvPr>
        </p:nvSpPr>
        <p:spPr>
          <a:xfrm>
            <a:off x="3539325" y="2649725"/>
            <a:ext cx="5090400" cy="1906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“Bias, stereotyping, prejudice, and clinical uncertainty on the part of healthcare providers may contribute to racial and ethnic disparities in healthcare.”</a:t>
            </a:r>
            <a:endParaRPr sz="1600" dirty="0">
              <a:solidFill>
                <a:schemeClr val="dk1"/>
              </a:solidFill>
              <a:latin typeface="Calibri"/>
              <a:ea typeface="Calibri"/>
              <a:cs typeface="Calibri"/>
              <a:sym typeface="Calibri"/>
            </a:endParaRPr>
          </a:p>
          <a:p>
            <a:pPr marL="914400" lvl="0" indent="0" algn="l" rtl="0">
              <a:spcBef>
                <a:spcPts val="1600"/>
              </a:spcBef>
              <a:spcAft>
                <a:spcPts val="1600"/>
              </a:spcAft>
              <a:buNone/>
            </a:pPr>
            <a:endParaRPr dirty="0"/>
          </a:p>
        </p:txBody>
      </p:sp>
      <p:sp>
        <p:nvSpPr>
          <p:cNvPr id="208" name="Google Shape;208;p33"/>
          <p:cNvSpPr txBox="1"/>
          <p:nvPr/>
        </p:nvSpPr>
        <p:spPr>
          <a:xfrm>
            <a:off x="-55975" y="4798850"/>
            <a:ext cx="795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Calibri"/>
                <a:ea typeface="Calibri"/>
                <a:cs typeface="Calibri"/>
                <a:sym typeface="Calibri"/>
              </a:rPr>
              <a:t>Institute of Medicine (US) Committee on Understanding and Eliminating Racial and Ethnic Disparities in Health Care; Smedley BD, Stith, AY,  Nelson AR, editors. Unequal Treatment: Confronting Racial and Ethnic Disparities in Health Care. Washington (DC): National academies Press (US) 2003. Executive Summary. Pp. 6-7, 12.Available from: </a:t>
            </a:r>
            <a:r>
              <a:rPr lang="en" sz="700" u="sng">
                <a:solidFill>
                  <a:schemeClr val="hlink"/>
                </a:solidFill>
                <a:latin typeface="Calibri"/>
                <a:ea typeface="Calibri"/>
                <a:cs typeface="Calibri"/>
                <a:sym typeface="Calibri"/>
                <a:hlinkClick r:id="rId3"/>
              </a:rPr>
              <a:t>https://www.ncbi.nlm.nih.gov/books/NBK220355</a:t>
            </a:r>
            <a:endParaRPr sz="7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Calibri"/>
                <a:ea typeface="Calibri"/>
                <a:cs typeface="Calibri"/>
                <a:sym typeface="Calibri"/>
              </a:rPr>
              <a:t>Implicit Associations:</a:t>
            </a:r>
            <a:endParaRPr>
              <a:latin typeface="Calibri"/>
              <a:ea typeface="Calibri"/>
              <a:cs typeface="Calibri"/>
              <a:sym typeface="Calibri"/>
            </a:endParaRPr>
          </a:p>
        </p:txBody>
      </p:sp>
      <p:sp>
        <p:nvSpPr>
          <p:cNvPr id="214" name="Google Shape;214;p34"/>
          <p:cNvSpPr txBox="1">
            <a:spLocks noGrp="1"/>
          </p:cNvSpPr>
          <p:nvPr>
            <p:ph type="body" idx="1"/>
          </p:nvPr>
        </p:nvSpPr>
        <p:spPr>
          <a:xfrm>
            <a:off x="311700" y="1253200"/>
            <a:ext cx="8520600" cy="6129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 sz="2800">
                <a:latin typeface="Calibri"/>
                <a:ea typeface="Calibri"/>
                <a:cs typeface="Calibri"/>
                <a:sym typeface="Calibri"/>
              </a:rPr>
              <a:t>Images Scenario:</a:t>
            </a:r>
            <a:endParaRPr sz="2800">
              <a:latin typeface="Calibri"/>
              <a:ea typeface="Calibri"/>
              <a:cs typeface="Calibri"/>
              <a:sym typeface="Calibri"/>
            </a:endParaRPr>
          </a:p>
        </p:txBody>
      </p:sp>
      <p:sp>
        <p:nvSpPr>
          <p:cNvPr id="215" name="Google Shape;215;p34"/>
          <p:cNvSpPr txBox="1"/>
          <p:nvPr/>
        </p:nvSpPr>
        <p:spPr>
          <a:xfrm>
            <a:off x="311700" y="2108725"/>
            <a:ext cx="5374500" cy="461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n" sz="1800">
                <a:latin typeface="Calibri"/>
                <a:ea typeface="Calibri"/>
                <a:cs typeface="Calibri"/>
                <a:sym typeface="Calibri"/>
              </a:rPr>
              <a:t>Politician</a:t>
            </a:r>
            <a:endParaRPr sz="1800">
              <a:latin typeface="Calibri"/>
              <a:ea typeface="Calibri"/>
              <a:cs typeface="Calibri"/>
              <a:sym typeface="Calibri"/>
            </a:endParaRPr>
          </a:p>
        </p:txBody>
      </p:sp>
      <p:sp>
        <p:nvSpPr>
          <p:cNvPr id="216" name="Google Shape;216;p34"/>
          <p:cNvSpPr txBox="1"/>
          <p:nvPr/>
        </p:nvSpPr>
        <p:spPr>
          <a:xfrm>
            <a:off x="311700" y="2640550"/>
            <a:ext cx="5374500" cy="461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n" sz="1800" dirty="0">
                <a:latin typeface="Calibri"/>
                <a:ea typeface="Calibri"/>
                <a:cs typeface="Calibri"/>
                <a:sym typeface="Calibri"/>
              </a:rPr>
              <a:t>Graduate of an Ivy League college</a:t>
            </a:r>
            <a:endParaRPr sz="1800" dirty="0">
              <a:latin typeface="Calibri"/>
              <a:ea typeface="Calibri"/>
              <a:cs typeface="Calibri"/>
              <a:sym typeface="Calibri"/>
            </a:endParaRPr>
          </a:p>
        </p:txBody>
      </p:sp>
      <p:sp>
        <p:nvSpPr>
          <p:cNvPr id="217" name="Google Shape;217;p34"/>
          <p:cNvSpPr txBox="1"/>
          <p:nvPr/>
        </p:nvSpPr>
        <p:spPr>
          <a:xfrm>
            <a:off x="311700" y="3209725"/>
            <a:ext cx="5374500" cy="461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n" sz="1800">
                <a:latin typeface="Calibri"/>
                <a:ea typeface="Calibri"/>
                <a:cs typeface="Calibri"/>
                <a:sym typeface="Calibri"/>
              </a:rPr>
              <a:t>Married for &gt;10 years</a:t>
            </a:r>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0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280375" y="-59875"/>
            <a:ext cx="6934800" cy="1579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600">
                <a:solidFill>
                  <a:schemeClr val="dk1"/>
                </a:solidFill>
                <a:latin typeface="Calibri"/>
                <a:ea typeface="Calibri"/>
                <a:cs typeface="Calibri"/>
                <a:sym typeface="Calibri"/>
              </a:rPr>
              <a:t>Blindspots: Definition</a:t>
            </a:r>
            <a:endParaRPr sz="4600">
              <a:solidFill>
                <a:schemeClr val="dk1"/>
              </a:solidFill>
              <a:latin typeface="Calibri"/>
              <a:ea typeface="Calibri"/>
              <a:cs typeface="Calibri"/>
              <a:sym typeface="Calibri"/>
            </a:endParaRPr>
          </a:p>
        </p:txBody>
      </p:sp>
      <p:sp>
        <p:nvSpPr>
          <p:cNvPr id="223" name="Google Shape;223;p35"/>
          <p:cNvSpPr txBox="1">
            <a:spLocks noGrp="1"/>
          </p:cNvSpPr>
          <p:nvPr>
            <p:ph type="body" idx="1"/>
          </p:nvPr>
        </p:nvSpPr>
        <p:spPr>
          <a:xfrm>
            <a:off x="280378" y="2418050"/>
            <a:ext cx="4137600" cy="2226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solidFill>
                  <a:schemeClr val="dk1"/>
                </a:solidFill>
              </a:rPr>
              <a:t>Blindspot: typically refers to the area in the retina where the  optic nerve enters and is devoid of rods and cones.</a:t>
            </a: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endParaRPr>
              <a:solidFill>
                <a:schemeClr val="dk1"/>
              </a:solidFill>
            </a:endParaRPr>
          </a:p>
          <a:p>
            <a:pPr marL="457200" lvl="0" indent="0" algn="l" rtl="0">
              <a:spcBef>
                <a:spcPts val="1600"/>
              </a:spcBef>
              <a:spcAft>
                <a:spcPts val="1600"/>
              </a:spcAft>
              <a:buNone/>
            </a:pPr>
            <a:endParaRPr>
              <a:solidFill>
                <a:schemeClr val="dk1"/>
              </a:solidFill>
            </a:endParaRPr>
          </a:p>
        </p:txBody>
      </p:sp>
      <p:sp>
        <p:nvSpPr>
          <p:cNvPr id="224" name="Google Shape;224;p35"/>
          <p:cNvSpPr txBox="1">
            <a:spLocks noGrp="1"/>
          </p:cNvSpPr>
          <p:nvPr>
            <p:ph type="body" idx="2"/>
          </p:nvPr>
        </p:nvSpPr>
        <p:spPr>
          <a:xfrm>
            <a:off x="4749750" y="2418050"/>
            <a:ext cx="4137600" cy="1847100"/>
          </a:xfrm>
          <a:prstGeom prst="rect">
            <a:avLst/>
          </a:prstGeom>
        </p:spPr>
        <p:txBody>
          <a:bodyPr spcFirstLastPara="1" wrap="square" lIns="91425" tIns="91425" rIns="91425" bIns="91425" anchor="t" anchorCtr="0">
            <a:spAutoFit/>
          </a:bodyPr>
          <a:lstStyle/>
          <a:p>
            <a:pPr marL="457200" lvl="0" indent="-330200" algn="l" rtl="0">
              <a:spcBef>
                <a:spcPts val="0"/>
              </a:spcBef>
              <a:spcAft>
                <a:spcPts val="0"/>
              </a:spcAft>
              <a:buSzPts val="1600"/>
              <a:buChar char="●"/>
            </a:pPr>
            <a:r>
              <a:rPr lang="en">
                <a:solidFill>
                  <a:schemeClr val="dk1"/>
                </a:solidFill>
              </a:rPr>
              <a:t>Social scientists have used this term to refer to hidden attitudes, biases and judgements that one is not aware of, yet, are capable of affecting decisions, including clinical decision-making in health care.</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b="1">
                <a:latin typeface="Calibri"/>
                <a:ea typeface="Calibri"/>
                <a:cs typeface="Calibri"/>
                <a:sym typeface="Calibri"/>
              </a:rPr>
              <a:t>Barriers to Achieving Health: Blindspots</a:t>
            </a:r>
            <a:endParaRPr b="1">
              <a:latin typeface="Calibri"/>
              <a:ea typeface="Calibri"/>
              <a:cs typeface="Calibri"/>
              <a:sym typeface="Calibri"/>
            </a:endParaRPr>
          </a:p>
        </p:txBody>
      </p:sp>
      <p:sp>
        <p:nvSpPr>
          <p:cNvPr id="230" name="Google Shape;230;p36"/>
          <p:cNvSpPr/>
          <p:nvPr/>
        </p:nvSpPr>
        <p:spPr>
          <a:xfrm>
            <a:off x="1978100" y="1520900"/>
            <a:ext cx="4637400" cy="2612700"/>
          </a:xfrm>
          <a:prstGeom prst="roundRect">
            <a:avLst>
              <a:gd name="adj" fmla="val 16667"/>
            </a:avLst>
          </a:prstGeom>
          <a:solidFill>
            <a:srgbClr val="CCCC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I’m an excellent driver.</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I got this job because I earned it.</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I chose that speaker because of their expertise.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I treat all people the same.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I don’t judge people.</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311700" y="390575"/>
            <a:ext cx="8520600" cy="831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latin typeface="Calibri"/>
                <a:ea typeface="Calibri"/>
                <a:cs typeface="Calibri"/>
                <a:sym typeface="Calibri"/>
              </a:rPr>
              <a:t>Background:</a:t>
            </a:r>
            <a:endParaRPr b="1">
              <a:latin typeface="Calibri"/>
              <a:ea typeface="Calibri"/>
              <a:cs typeface="Calibri"/>
              <a:sym typeface="Calibri"/>
            </a:endParaRPr>
          </a:p>
          <a:p>
            <a:pPr marL="0" lvl="0" indent="0" algn="ctr" rtl="0">
              <a:spcBef>
                <a:spcPts val="0"/>
              </a:spcBef>
              <a:spcAft>
                <a:spcPts val="0"/>
              </a:spcAft>
              <a:buNone/>
            </a:pPr>
            <a:r>
              <a:rPr lang="en" i="1">
                <a:latin typeface="Calibri"/>
                <a:ea typeface="Calibri"/>
                <a:cs typeface="Calibri"/>
                <a:sym typeface="Calibri"/>
              </a:rPr>
              <a:t>The unequal burden of pain</a:t>
            </a:r>
            <a:endParaRPr i="1">
              <a:latin typeface="Calibri"/>
              <a:ea typeface="Calibri"/>
              <a:cs typeface="Calibri"/>
              <a:sym typeface="Calibri"/>
            </a:endParaRPr>
          </a:p>
        </p:txBody>
      </p:sp>
      <p:sp>
        <p:nvSpPr>
          <p:cNvPr id="236" name="Google Shape;236;p37"/>
          <p:cNvSpPr txBox="1"/>
          <p:nvPr/>
        </p:nvSpPr>
        <p:spPr>
          <a:xfrm>
            <a:off x="265050" y="1073000"/>
            <a:ext cx="8412300" cy="24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Prescribing Patterns:</a:t>
            </a:r>
            <a:endParaRPr sz="1800">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Type of pain:</a:t>
            </a:r>
            <a:endParaRPr sz="16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Subjective versus objective evaluation of pain </a:t>
            </a:r>
            <a:endParaRPr>
              <a:solidFill>
                <a:schemeClr val="dk1"/>
              </a:solidFill>
              <a:latin typeface="Calibri"/>
              <a:ea typeface="Calibri"/>
              <a:cs typeface="Calibri"/>
              <a:sym typeface="Calibri"/>
            </a:endParaRPr>
          </a:p>
          <a:p>
            <a:pPr marL="1371600" lvl="2"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Objective - long-bone fracture, kidney stones, toothache</a:t>
            </a:r>
            <a:endParaRPr sz="1200">
              <a:solidFill>
                <a:schemeClr val="dk1"/>
              </a:solidFill>
              <a:latin typeface="Calibri"/>
              <a:ea typeface="Calibri"/>
              <a:cs typeface="Calibri"/>
              <a:sym typeface="Calibri"/>
            </a:endParaRPr>
          </a:p>
          <a:p>
            <a:pPr marL="1371600" lvl="2"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Subjective - back pain, abdominal pain</a:t>
            </a:r>
            <a:endParaRPr sz="1200">
              <a:solidFill>
                <a:schemeClr val="dk1"/>
              </a:solidFill>
              <a:latin typeface="Calibri"/>
              <a:ea typeface="Calibri"/>
              <a:cs typeface="Calibri"/>
              <a:sym typeface="Calibri"/>
            </a:endParaRPr>
          </a:p>
          <a:p>
            <a:pPr marL="1828800" lvl="3"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May be viewed as indicator of ‘drug-seeking behavior’</a:t>
            </a:r>
            <a:endParaRPr sz="1200">
              <a:solidFill>
                <a:schemeClr val="dk1"/>
              </a:solidFill>
              <a:latin typeface="Calibri"/>
              <a:ea typeface="Calibri"/>
              <a:cs typeface="Calibri"/>
              <a:sym typeface="Calibri"/>
            </a:endParaRPr>
          </a:p>
          <a:p>
            <a:pPr marL="1371600" lvl="2"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Blacks have lower likelihood of receiving opioids in ER or at discharge for subjective pain</a:t>
            </a:r>
            <a:endParaRPr sz="1200">
              <a:solidFill>
                <a:schemeClr val="dk1"/>
              </a:solidFill>
              <a:latin typeface="Calibri"/>
              <a:ea typeface="Calibri"/>
              <a:cs typeface="Calibri"/>
              <a:sym typeface="Calibri"/>
            </a:endParaRPr>
          </a:p>
          <a:p>
            <a:pPr marL="1371600" lvl="2"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All ethnic and racial minorities had lower likelihood of receiving opioid for abdominal pain at discharge</a:t>
            </a:r>
            <a:endParaRPr sz="1200">
              <a:solidFill>
                <a:schemeClr val="dk1"/>
              </a:solidFill>
              <a:latin typeface="Calibri"/>
              <a:ea typeface="Calibri"/>
              <a:cs typeface="Calibri"/>
              <a:sym typeface="Calibri"/>
            </a:endParaRPr>
          </a:p>
          <a:p>
            <a:pPr marL="1371600" lvl="2"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Insurance status</a:t>
            </a:r>
            <a:endParaRPr sz="1600">
              <a:solidFill>
                <a:schemeClr val="dk1"/>
              </a:solidFill>
              <a:latin typeface="Calibri"/>
              <a:ea typeface="Calibri"/>
              <a:cs typeface="Calibri"/>
              <a:sym typeface="Calibri"/>
            </a:endParaRPr>
          </a:p>
          <a:p>
            <a:pPr marL="1828800" lvl="3"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Medicaid and uninsured versus privately insured</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
        <p:nvSpPr>
          <p:cNvPr id="237" name="Google Shape;237;p37"/>
          <p:cNvSpPr txBox="1"/>
          <p:nvPr/>
        </p:nvSpPr>
        <p:spPr>
          <a:xfrm>
            <a:off x="311700" y="3219050"/>
            <a:ext cx="8696100" cy="16623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dirty="0">
                <a:solidFill>
                  <a:schemeClr val="dk1"/>
                </a:solidFill>
              </a:rPr>
              <a:t>Racial/ethnic differences in treatment:</a:t>
            </a:r>
            <a:endParaRPr sz="1600" dirty="0">
              <a:solidFill>
                <a:schemeClr val="dk1"/>
              </a:solidFill>
            </a:endParaRPr>
          </a:p>
          <a:p>
            <a:pPr marL="914400" lvl="1" indent="-330200" algn="l" rtl="0">
              <a:spcBef>
                <a:spcPts val="0"/>
              </a:spcBef>
              <a:spcAft>
                <a:spcPts val="0"/>
              </a:spcAft>
              <a:buClr>
                <a:schemeClr val="dk1"/>
              </a:buClr>
              <a:buSzPts val="1600"/>
              <a:buChar char="○"/>
            </a:pPr>
            <a:r>
              <a:rPr lang="en" dirty="0">
                <a:solidFill>
                  <a:schemeClr val="dk1"/>
                </a:solidFill>
              </a:rPr>
              <a:t>Meta-analysis of non-traumatic/non-surgical v traumatic/surgical pain (migraine, back pain, abdominal pain, osteoarthritis, cancer pain):</a:t>
            </a:r>
            <a:endParaRPr dirty="0">
              <a:solidFill>
                <a:schemeClr val="dk1"/>
              </a:solidFill>
            </a:endParaRPr>
          </a:p>
          <a:p>
            <a:pPr marL="1371600" lvl="2" indent="-304800" algn="l" rtl="0">
              <a:spcBef>
                <a:spcPts val="0"/>
              </a:spcBef>
              <a:spcAft>
                <a:spcPts val="0"/>
              </a:spcAft>
              <a:buClr>
                <a:schemeClr val="dk1"/>
              </a:buClr>
              <a:buSzPts val="1200"/>
              <a:buChar char="■"/>
            </a:pPr>
            <a:r>
              <a:rPr lang="en" sz="1200" dirty="0">
                <a:solidFill>
                  <a:schemeClr val="dk1"/>
                </a:solidFill>
              </a:rPr>
              <a:t>Hispanics/Latinos  and Black/African Americans are less likely than Whites to receive opioid prescription for pain (30%, 34% respectively)</a:t>
            </a:r>
            <a:endParaRPr sz="1200" dirty="0">
              <a:solidFill>
                <a:schemeClr val="dk1"/>
              </a:solidFill>
            </a:endParaRPr>
          </a:p>
          <a:p>
            <a:pPr marL="1371600" lvl="2" indent="-304800" algn="l" rtl="0">
              <a:spcBef>
                <a:spcPts val="0"/>
              </a:spcBef>
              <a:spcAft>
                <a:spcPts val="0"/>
              </a:spcAft>
              <a:buClr>
                <a:schemeClr val="dk1"/>
              </a:buClr>
              <a:buSzPts val="1200"/>
              <a:buChar char="■"/>
            </a:pPr>
            <a:r>
              <a:rPr lang="en" sz="1200" dirty="0">
                <a:solidFill>
                  <a:schemeClr val="dk1"/>
                </a:solidFill>
              </a:rPr>
              <a:t>Disparity for Black/African Americans seen in treatment of traumatic/surgical pain (14%)</a:t>
            </a:r>
            <a:endParaRPr sz="1200" dirty="0">
              <a:solidFill>
                <a:schemeClr val="dk1"/>
              </a:solidFill>
            </a:endParaRPr>
          </a:p>
          <a:p>
            <a:pPr marL="0" lvl="0" indent="0" algn="l" rtl="0">
              <a:spcBef>
                <a:spcPts val="0"/>
              </a:spcBef>
              <a:spcAft>
                <a:spcPts val="0"/>
              </a:spcAft>
              <a:buNone/>
            </a:pPr>
            <a:endParaRPr dirty="0">
              <a:latin typeface="Open Sans"/>
              <a:ea typeface="Open Sans"/>
              <a:cs typeface="Open Sans"/>
              <a:sym typeface="Open Sans"/>
            </a:endParaRPr>
          </a:p>
        </p:txBody>
      </p:sp>
      <p:sp>
        <p:nvSpPr>
          <p:cNvPr id="238" name="Google Shape;238;p37"/>
          <p:cNvSpPr txBox="1"/>
          <p:nvPr/>
        </p:nvSpPr>
        <p:spPr>
          <a:xfrm>
            <a:off x="0" y="4665325"/>
            <a:ext cx="90879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dirty="0">
                <a:solidFill>
                  <a:srgbClr val="212121"/>
                </a:solidFill>
                <a:highlight>
                  <a:schemeClr val="lt1"/>
                </a:highlight>
                <a:latin typeface="Calibri" panose="020F0502020204030204" pitchFamily="34" charset="0"/>
                <a:ea typeface="Times New Roman"/>
                <a:cs typeface="Calibri" panose="020F0502020204030204" pitchFamily="34" charset="0"/>
                <a:sym typeface="Times New Roman"/>
              </a:rPr>
              <a:t>Singhal, A., Tien YY, Hsia RY, (2016). Racial-Ethnic Disparities in Opioid Prescriptions at Emergency Department Visits for Conditions Commonly Associated with Prescription Drug Abuse. </a:t>
            </a:r>
            <a:r>
              <a:rPr lang="en" sz="600" i="1" dirty="0">
                <a:solidFill>
                  <a:srgbClr val="212121"/>
                </a:solidFill>
                <a:highlight>
                  <a:schemeClr val="lt1"/>
                </a:highlight>
                <a:latin typeface="Calibri" panose="020F0502020204030204" pitchFamily="34" charset="0"/>
                <a:ea typeface="Times New Roman"/>
                <a:cs typeface="Calibri" panose="020F0502020204030204" pitchFamily="34" charset="0"/>
                <a:sym typeface="Times New Roman"/>
              </a:rPr>
              <a:t>PLoS One 11</a:t>
            </a:r>
            <a:r>
              <a:rPr lang="en" sz="600" dirty="0">
                <a:solidFill>
                  <a:srgbClr val="212121"/>
                </a:solidFill>
                <a:highlight>
                  <a:schemeClr val="lt1"/>
                </a:highlight>
                <a:latin typeface="Calibri" panose="020F0502020204030204" pitchFamily="34" charset="0"/>
                <a:ea typeface="Times New Roman"/>
                <a:cs typeface="Calibri" panose="020F0502020204030204" pitchFamily="34" charset="0"/>
                <a:sym typeface="Times New Roman"/>
              </a:rPr>
              <a:t>(8):e0159224. Meghani, SH, Byun, E, &amp; Gallagher, RM. (2012). Time to take stock: A metaanalysis and systemic review of analgesic treatment disparities for pain in the United States. </a:t>
            </a:r>
            <a:r>
              <a:rPr lang="en" sz="600" i="1" dirty="0">
                <a:solidFill>
                  <a:srgbClr val="212121"/>
                </a:solidFill>
                <a:highlight>
                  <a:schemeClr val="lt1"/>
                </a:highlight>
                <a:latin typeface="Calibri" panose="020F0502020204030204" pitchFamily="34" charset="0"/>
                <a:ea typeface="Times New Roman"/>
                <a:cs typeface="Calibri" panose="020F0502020204030204" pitchFamily="34" charset="0"/>
                <a:sym typeface="Times New Roman"/>
              </a:rPr>
              <a:t>Pain Medicine 3</a:t>
            </a:r>
            <a:r>
              <a:rPr lang="en" sz="600" dirty="0">
                <a:solidFill>
                  <a:srgbClr val="212121"/>
                </a:solidFill>
                <a:highlight>
                  <a:schemeClr val="lt1"/>
                </a:highlight>
                <a:latin typeface="Calibri" panose="020F0502020204030204" pitchFamily="34" charset="0"/>
                <a:ea typeface="Times New Roman"/>
                <a:cs typeface="Calibri" panose="020F0502020204030204" pitchFamily="34" charset="0"/>
                <a:sym typeface="Times New Roman"/>
              </a:rPr>
              <a:t>, 150-174.</a:t>
            </a:r>
            <a:endParaRPr sz="600" dirty="0">
              <a:solidFill>
                <a:srgbClr val="212121"/>
              </a:solidFill>
              <a:highlight>
                <a:schemeClr val="lt1"/>
              </a:highlight>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800" dirty="0">
              <a:solidFill>
                <a:srgbClr val="212121"/>
              </a:solidFill>
              <a:highlight>
                <a:schemeClr val="lt1"/>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311700" y="390575"/>
            <a:ext cx="8520600" cy="831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dirty="0">
                <a:latin typeface="Calibri"/>
                <a:ea typeface="Calibri"/>
                <a:cs typeface="Calibri"/>
                <a:sym typeface="Calibri"/>
              </a:rPr>
              <a:t>Background (Cont.):</a:t>
            </a:r>
            <a:endParaRPr b="1" dirty="0">
              <a:latin typeface="Calibri"/>
              <a:ea typeface="Calibri"/>
              <a:cs typeface="Calibri"/>
              <a:sym typeface="Calibri"/>
            </a:endParaRPr>
          </a:p>
          <a:p>
            <a:pPr marL="0" lvl="0" indent="0" algn="ctr" rtl="0">
              <a:spcBef>
                <a:spcPts val="0"/>
              </a:spcBef>
              <a:spcAft>
                <a:spcPts val="0"/>
              </a:spcAft>
              <a:buNone/>
            </a:pPr>
            <a:r>
              <a:rPr lang="en" i="1" dirty="0">
                <a:latin typeface="Calibri"/>
                <a:ea typeface="Calibri"/>
                <a:cs typeface="Calibri"/>
                <a:sym typeface="Calibri"/>
              </a:rPr>
              <a:t>The unequal burden of pain</a:t>
            </a:r>
            <a:endParaRPr i="1" dirty="0">
              <a:latin typeface="Calibri"/>
              <a:ea typeface="Calibri"/>
              <a:cs typeface="Calibri"/>
              <a:sym typeface="Calibri"/>
            </a:endParaRPr>
          </a:p>
        </p:txBody>
      </p:sp>
      <p:sp>
        <p:nvSpPr>
          <p:cNvPr id="244" name="Google Shape;244;p38"/>
          <p:cNvSpPr txBox="1"/>
          <p:nvPr/>
        </p:nvSpPr>
        <p:spPr>
          <a:xfrm>
            <a:off x="0" y="1073000"/>
            <a:ext cx="8677500" cy="13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latin typeface="Calibri"/>
                <a:ea typeface="Calibri"/>
                <a:cs typeface="Calibri"/>
                <a:sym typeface="Calibri"/>
              </a:rPr>
              <a:t>Bias:</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Nurses and physicians underestimate pain in Black compared to White patients</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Medical students and residents false beliefs about biological racial differences affect pain assessment and treatment recommendations</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Primary Care Physicians (PCP) inaccurately overestimate misuse in African-Americans</a:t>
            </a:r>
            <a:endParaRPr sz="1600">
              <a:solidFill>
                <a:schemeClr val="dk1"/>
              </a:solidFill>
              <a:latin typeface="Calibri"/>
              <a:ea typeface="Calibri"/>
              <a:cs typeface="Calibri"/>
              <a:sym typeface="Calibri"/>
            </a:endParaRPr>
          </a:p>
        </p:txBody>
      </p:sp>
      <p:sp>
        <p:nvSpPr>
          <p:cNvPr id="245" name="Google Shape;245;p38"/>
          <p:cNvSpPr txBox="1"/>
          <p:nvPr/>
        </p:nvSpPr>
        <p:spPr>
          <a:xfrm>
            <a:off x="0" y="2192675"/>
            <a:ext cx="8892000" cy="203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solidFill>
                  <a:schemeClr val="dk1"/>
                </a:solidFill>
                <a:latin typeface="Calibri"/>
                <a:ea typeface="Calibri"/>
                <a:cs typeface="Calibri"/>
                <a:sym typeface="Calibri"/>
              </a:rPr>
              <a:t>Stigma &amp; Negative Attitudes:</a:t>
            </a:r>
            <a:endParaRPr sz="2000" b="1" u="sng">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Negative attitudes of health professionals towards patients with substance use disorder are common</a:t>
            </a:r>
            <a:endParaRPr sz="1200">
              <a:solidFill>
                <a:schemeClr val="dk1"/>
              </a:solidFill>
              <a:latin typeface="Calibri"/>
              <a:ea typeface="Calibri"/>
              <a:cs typeface="Calibri"/>
              <a:sym typeface="Calibri"/>
            </a:endParaRPr>
          </a:p>
          <a:p>
            <a:pPr marL="13716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Emergency department physicians had lower regard for patients with substance use</a:t>
            </a:r>
            <a:endParaRPr sz="1200">
              <a:solidFill>
                <a:schemeClr val="dk1"/>
              </a:solidFill>
              <a:latin typeface="Calibri"/>
              <a:ea typeface="Calibri"/>
              <a:cs typeface="Calibri"/>
              <a:sym typeface="Calibri"/>
            </a:endParaRPr>
          </a:p>
          <a:p>
            <a:pPr marL="1828800" lvl="2" indent="-304800" algn="l" rtl="0">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“Prefer not to work with patients with substance use who have pain”</a:t>
            </a: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1828800" lvl="2" indent="-304800" algn="l" rtl="0">
              <a:spcBef>
                <a:spcPts val="0"/>
              </a:spcBef>
              <a:spcAft>
                <a:spcPts val="0"/>
              </a:spcAft>
              <a:buClr>
                <a:schemeClr val="dk1"/>
              </a:buClr>
              <a:buSzPts val="1200"/>
              <a:buFont typeface="Calibri"/>
              <a:buAutoNum type="romanLcPeriod"/>
            </a:pPr>
            <a:r>
              <a:rPr lang="en" sz="1200">
                <a:solidFill>
                  <a:schemeClr val="dk1"/>
                </a:solidFill>
                <a:latin typeface="Calibri"/>
                <a:ea typeface="Calibri"/>
                <a:cs typeface="Calibri"/>
                <a:sym typeface="Calibri"/>
              </a:rPr>
              <a:t>“Patients like this irritate me” </a:t>
            </a:r>
            <a:endParaRPr sz="1200">
              <a:solidFill>
                <a:schemeClr val="dk1"/>
              </a:solidFill>
              <a:latin typeface="Calibri"/>
              <a:ea typeface="Calibri"/>
              <a:cs typeface="Calibri"/>
              <a:sym typeface="Calibri"/>
            </a:endParaRPr>
          </a:p>
          <a:p>
            <a:pPr marL="13716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Physicians may be more likely to make diagnostic errors when a patient is perceived as “difficult”</a:t>
            </a:r>
            <a:endParaRPr sz="1200">
              <a:solidFill>
                <a:schemeClr val="dk1"/>
              </a:solidFill>
              <a:latin typeface="Calibri"/>
              <a:ea typeface="Calibri"/>
              <a:cs typeface="Calibri"/>
              <a:sym typeface="Calibri"/>
            </a:endParaRPr>
          </a:p>
          <a:p>
            <a:pPr marL="13716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Burnout and increased stress levels more likely when working with patients viewed negatively</a:t>
            </a:r>
            <a:endParaRPr sz="1200">
              <a:solidFill>
                <a:schemeClr val="dk1"/>
              </a:solidFill>
              <a:latin typeface="Calibri"/>
              <a:ea typeface="Calibri"/>
              <a:cs typeface="Calibri"/>
              <a:sym typeface="Calibri"/>
            </a:endParaRPr>
          </a:p>
          <a:p>
            <a:pPr marL="0" lvl="0" indent="0" algn="l" rtl="0">
              <a:spcBef>
                <a:spcPts val="1000"/>
              </a:spcBef>
              <a:spcAft>
                <a:spcPts val="0"/>
              </a:spcAft>
              <a:buNone/>
            </a:pPr>
            <a:endParaRPr sz="2000" b="1" u="sng">
              <a:solidFill>
                <a:schemeClr val="dk1"/>
              </a:solidFill>
              <a:latin typeface="Calibri"/>
              <a:ea typeface="Calibri"/>
              <a:cs typeface="Calibri"/>
              <a:sym typeface="Calibri"/>
            </a:endParaRPr>
          </a:p>
        </p:txBody>
      </p:sp>
      <p:sp>
        <p:nvSpPr>
          <p:cNvPr id="246" name="Google Shape;246;p38"/>
          <p:cNvSpPr txBox="1"/>
          <p:nvPr/>
        </p:nvSpPr>
        <p:spPr>
          <a:xfrm>
            <a:off x="0" y="3601600"/>
            <a:ext cx="74550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u="sng">
                <a:solidFill>
                  <a:schemeClr val="dk1"/>
                </a:solidFill>
                <a:latin typeface="Calibri"/>
                <a:ea typeface="Calibri"/>
                <a:cs typeface="Calibri"/>
                <a:sym typeface="Calibri"/>
              </a:rPr>
              <a:t>Trust:</a:t>
            </a:r>
            <a:endParaRPr sz="1200">
              <a:solidFill>
                <a:schemeClr val="dk1"/>
              </a:solidFill>
              <a:latin typeface="Calibri"/>
              <a:ea typeface="Calibri"/>
              <a:cs typeface="Calibri"/>
              <a:sym typeface="Calibri"/>
            </a:endParaRPr>
          </a:p>
          <a:p>
            <a:pPr marL="9144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PCP’s have decreased trust in non-white patients independent of other variables.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000" b="1" u="sng">
              <a:latin typeface="Calibri"/>
              <a:ea typeface="Calibri"/>
              <a:cs typeface="Calibri"/>
              <a:sym typeface="Calibri"/>
            </a:endParaRPr>
          </a:p>
          <a:p>
            <a:pPr marL="457200" lvl="0" indent="0" algn="l" rtl="0">
              <a:spcBef>
                <a:spcPts val="0"/>
              </a:spcBef>
              <a:spcAft>
                <a:spcPts val="0"/>
              </a:spcAft>
              <a:buNone/>
            </a:pPr>
            <a:endParaRPr sz="1200" b="1" u="sng">
              <a:latin typeface="Calibri"/>
              <a:ea typeface="Calibri"/>
              <a:cs typeface="Calibri"/>
              <a:sym typeface="Calibri"/>
            </a:endParaRPr>
          </a:p>
        </p:txBody>
      </p:sp>
      <p:sp>
        <p:nvSpPr>
          <p:cNvPr id="247" name="Google Shape;247;p38"/>
          <p:cNvSpPr txBox="1"/>
          <p:nvPr/>
        </p:nvSpPr>
        <p:spPr>
          <a:xfrm>
            <a:off x="0" y="4752925"/>
            <a:ext cx="88323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800" dirty="0">
                <a:solidFill>
                  <a:schemeClr val="dk1"/>
                </a:solidFill>
                <a:latin typeface="Roboto"/>
                <a:ea typeface="Roboto"/>
                <a:cs typeface="Roboto"/>
                <a:sym typeface="Roboto"/>
              </a:rPr>
              <a:t>Full citations in references at end of presentation: Drwecki, et al. 2010; Staton, et al.2007; Hoffman, et al 2016; Van Boekel, et al. 2013;  Mendiola, et al. 2018; Moskowitz, et al. 2010</a:t>
            </a:r>
            <a:endParaRPr sz="800" dirty="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1000"/>
                                        <p:tgtEl>
                                          <p:spTgt spid="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869575" y="167175"/>
            <a:ext cx="7620000" cy="8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Calibri"/>
                <a:ea typeface="Calibri"/>
                <a:cs typeface="Calibri"/>
                <a:sym typeface="Calibri"/>
              </a:rPr>
              <a:t>Essential Process in Bias Formation:</a:t>
            </a:r>
            <a:endParaRPr sz="4200">
              <a:latin typeface="Calibri"/>
              <a:ea typeface="Calibri"/>
              <a:cs typeface="Calibri"/>
              <a:sym typeface="Calibri"/>
            </a:endParaRPr>
          </a:p>
        </p:txBody>
      </p:sp>
      <p:sp>
        <p:nvSpPr>
          <p:cNvPr id="253" name="Google Shape;253;p39"/>
          <p:cNvSpPr txBox="1">
            <a:spLocks noGrp="1"/>
          </p:cNvSpPr>
          <p:nvPr>
            <p:ph type="body" idx="1"/>
          </p:nvPr>
        </p:nvSpPr>
        <p:spPr>
          <a:xfrm>
            <a:off x="-49501" y="3409425"/>
            <a:ext cx="8880000" cy="2627100"/>
          </a:xfrm>
          <a:prstGeom prst="rect">
            <a:avLst/>
          </a:prstGeom>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Clr>
                <a:schemeClr val="dk1"/>
              </a:buClr>
              <a:buSzPts val="2500"/>
              <a:buFont typeface="Raleway"/>
              <a:buChar char="●"/>
            </a:pPr>
            <a:r>
              <a:rPr lang="en" sz="2500" dirty="0">
                <a:solidFill>
                  <a:schemeClr val="dk1"/>
                </a:solidFill>
                <a:latin typeface="Calibri"/>
                <a:ea typeface="Calibri"/>
                <a:cs typeface="Calibri"/>
                <a:sym typeface="Calibri"/>
              </a:rPr>
              <a:t>Stereotype Formation</a:t>
            </a:r>
            <a:r>
              <a:rPr lang="en" sz="2400" dirty="0">
                <a:solidFill>
                  <a:schemeClr val="dk1"/>
                </a:solidFill>
                <a:latin typeface="Calibri"/>
                <a:ea typeface="Calibri"/>
                <a:cs typeface="Calibri"/>
                <a:sym typeface="Calibri"/>
              </a:rPr>
              <a:t>:</a:t>
            </a:r>
            <a:r>
              <a:rPr lang="en" sz="1300" dirty="0">
                <a:solidFill>
                  <a:srgbClr val="434343"/>
                </a:solidFill>
                <a:latin typeface="Calibri"/>
                <a:ea typeface="Calibri"/>
                <a:cs typeface="Calibri"/>
                <a:sym typeface="Calibri"/>
              </a:rPr>
              <a:t>  </a:t>
            </a:r>
            <a:endParaRPr sz="700" dirty="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The fixed impressions of a group, the “pictures in your head”</a:t>
            </a:r>
            <a:endParaRPr sz="1600" dirty="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Belief that most members of a group have the same </a:t>
            </a:r>
            <a:r>
              <a:rPr lang="en" dirty="0">
                <a:solidFill>
                  <a:schemeClr val="dk1"/>
                </a:solidFill>
                <a:latin typeface="Calibri"/>
                <a:ea typeface="Calibri"/>
                <a:cs typeface="Calibri"/>
                <a:sym typeface="Calibri"/>
              </a:rPr>
              <a:t>characteristics, overgeneralization to individuals</a:t>
            </a:r>
            <a:endParaRPr dirty="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These assumptions influence our interpretations and response</a:t>
            </a:r>
            <a:r>
              <a:rPr lang="en" dirty="0">
                <a:solidFill>
                  <a:schemeClr val="dk1"/>
                </a:solidFill>
                <a:latin typeface="Calibri"/>
                <a:ea typeface="Calibri"/>
                <a:cs typeface="Calibri"/>
                <a:sym typeface="Calibri"/>
              </a:rPr>
              <a:t> to others</a:t>
            </a:r>
            <a:endParaRPr dirty="0">
              <a:solidFill>
                <a:schemeClr val="dk1"/>
              </a:solidFill>
              <a:latin typeface="Calibri"/>
              <a:ea typeface="Calibri"/>
              <a:cs typeface="Calibri"/>
              <a:sym typeface="Calibri"/>
            </a:endParaRPr>
          </a:p>
        </p:txBody>
      </p:sp>
      <p:sp>
        <p:nvSpPr>
          <p:cNvPr id="254" name="Google Shape;254;p39"/>
          <p:cNvSpPr txBox="1">
            <a:spLocks noGrp="1"/>
          </p:cNvSpPr>
          <p:nvPr>
            <p:ph type="body" idx="2"/>
          </p:nvPr>
        </p:nvSpPr>
        <p:spPr>
          <a:xfrm>
            <a:off x="0" y="1024575"/>
            <a:ext cx="8781000" cy="3458100"/>
          </a:xfrm>
          <a:prstGeom prst="rect">
            <a:avLst/>
          </a:prstGeom>
        </p:spPr>
        <p:txBody>
          <a:bodyPr spcFirstLastPara="1" wrap="square" lIns="91425" tIns="91425" rIns="91425" bIns="91425" anchor="t" anchorCtr="0">
            <a:spAutoFit/>
          </a:bodyPr>
          <a:lstStyle/>
          <a:p>
            <a:pPr marL="457200" lvl="0" indent="-387350" algn="l" rtl="0">
              <a:lnSpc>
                <a:spcPct val="100000"/>
              </a:lnSpc>
              <a:spcBef>
                <a:spcPts val="0"/>
              </a:spcBef>
              <a:spcAft>
                <a:spcPts val="0"/>
              </a:spcAft>
              <a:buClr>
                <a:schemeClr val="dk1"/>
              </a:buClr>
              <a:buSzPts val="2500"/>
              <a:buFont typeface="Calibri"/>
              <a:buChar char="●"/>
            </a:pPr>
            <a:r>
              <a:rPr lang="en" sz="2500" dirty="0">
                <a:solidFill>
                  <a:schemeClr val="dk1"/>
                </a:solidFill>
                <a:latin typeface="Calibri"/>
                <a:ea typeface="Calibri"/>
                <a:cs typeface="Calibri"/>
                <a:sym typeface="Calibri"/>
              </a:rPr>
              <a:t>Categorization of the world outside to an internal mental necessary for efficient decision-making</a:t>
            </a:r>
            <a:endParaRPr sz="2500" dirty="0">
              <a:solidFill>
                <a:schemeClr val="dk1"/>
              </a:solidFill>
              <a:latin typeface="Calibri"/>
              <a:ea typeface="Calibri"/>
              <a:cs typeface="Calibri"/>
              <a:sym typeface="Calibri"/>
            </a:endParaRPr>
          </a:p>
          <a:p>
            <a:pPr marL="457200" lvl="0" indent="-387350" algn="l" rtl="0">
              <a:lnSpc>
                <a:spcPct val="100000"/>
              </a:lnSpc>
              <a:spcBef>
                <a:spcPts val="0"/>
              </a:spcBef>
              <a:spcAft>
                <a:spcPts val="0"/>
              </a:spcAft>
              <a:buClr>
                <a:schemeClr val="dk1"/>
              </a:buClr>
              <a:buSzPts val="2500"/>
              <a:buFont typeface="Calibri"/>
              <a:buChar char="●"/>
            </a:pPr>
            <a:r>
              <a:rPr lang="en" sz="2500" dirty="0">
                <a:solidFill>
                  <a:schemeClr val="dk1"/>
                </a:solidFill>
                <a:latin typeface="Calibri"/>
                <a:ea typeface="Calibri"/>
                <a:cs typeface="Calibri"/>
                <a:sym typeface="Calibri"/>
              </a:rPr>
              <a:t>Developed from:</a:t>
            </a:r>
            <a:endParaRPr sz="900" dirty="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Life experiences, culture</a:t>
            </a:r>
            <a:endParaRPr sz="1600" dirty="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Socialization</a:t>
            </a:r>
            <a:endParaRPr sz="1600" dirty="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Personal attitudes and beliefs</a:t>
            </a:r>
            <a:endParaRPr sz="1600" dirty="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Environment</a:t>
            </a:r>
            <a:endParaRPr sz="1600" dirty="0">
              <a:solidFill>
                <a:schemeClr val="dk1"/>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Media, news</a:t>
            </a:r>
            <a:endParaRPr sz="1600"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None/>
            </a:pPr>
            <a:endParaRPr sz="2500" dirty="0">
              <a:solidFill>
                <a:schemeClr val="dk1"/>
              </a:solidFill>
              <a:latin typeface="Calibri"/>
              <a:ea typeface="Calibri"/>
              <a:cs typeface="Calibri"/>
              <a:sym typeface="Calibri"/>
            </a:endParaRPr>
          </a:p>
          <a:p>
            <a:pPr marL="457200" lvl="0" indent="0" algn="l" rtl="0">
              <a:spcBef>
                <a:spcPts val="10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Calibri"/>
                <a:ea typeface="Calibri"/>
                <a:cs typeface="Calibri"/>
                <a:sym typeface="Calibri"/>
              </a:rPr>
              <a:t>Objectives:</a:t>
            </a:r>
            <a:endParaRPr>
              <a:latin typeface="Calibri"/>
              <a:ea typeface="Calibri"/>
              <a:cs typeface="Calibri"/>
              <a:sym typeface="Calibri"/>
            </a:endParaRPr>
          </a:p>
        </p:txBody>
      </p:sp>
      <p:sp>
        <p:nvSpPr>
          <p:cNvPr id="185" name="Google Shape;185;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92500" lnSpcReduction="10000"/>
          </a:bodyPr>
          <a:lstStyle/>
          <a:p>
            <a:pPr lvl="0" indent="-406400">
              <a:buSzPts val="2800"/>
              <a:buFont typeface="Calibri"/>
              <a:buAutoNum type="arabicPeriod"/>
            </a:pPr>
            <a:r>
              <a:rPr lang="en-US" sz="2800" dirty="0">
                <a:latin typeface="Calibri"/>
                <a:ea typeface="Calibri"/>
                <a:cs typeface="Calibri"/>
                <a:sym typeface="Calibri"/>
              </a:rPr>
              <a:t>Review guidelines for long-term use of opioid analgesics in the management of chronic non-cancer pain</a:t>
            </a:r>
          </a:p>
          <a:p>
            <a:pPr marL="457200" lvl="0" indent="-406400" algn="l" rtl="0">
              <a:spcBef>
                <a:spcPts val="0"/>
              </a:spcBef>
              <a:spcAft>
                <a:spcPts val="0"/>
              </a:spcAft>
              <a:buSzPts val="2800"/>
              <a:buFont typeface="Calibri"/>
              <a:buAutoNum type="arabicPeriod"/>
            </a:pPr>
            <a:r>
              <a:rPr lang="en" sz="2800" dirty="0">
                <a:latin typeface="Calibri"/>
                <a:ea typeface="Calibri"/>
                <a:cs typeface="Calibri"/>
                <a:sym typeface="Calibri"/>
              </a:rPr>
              <a:t>Recognize how bias develops and the impact on health care providers and on health disparity</a:t>
            </a:r>
            <a:endParaRPr sz="2800" dirty="0">
              <a:latin typeface="Calibri"/>
              <a:ea typeface="Calibri"/>
              <a:cs typeface="Calibri"/>
              <a:sym typeface="Calibri"/>
            </a:endParaRPr>
          </a:p>
          <a:p>
            <a:pPr marL="457200" lvl="0" indent="-406400" algn="l" rtl="0">
              <a:spcBef>
                <a:spcPts val="0"/>
              </a:spcBef>
              <a:spcAft>
                <a:spcPts val="0"/>
              </a:spcAft>
              <a:buSzPts val="2800"/>
              <a:buFont typeface="Calibri"/>
              <a:buAutoNum type="arabicPeriod"/>
            </a:pPr>
            <a:r>
              <a:rPr lang="en" sz="2800" dirty="0">
                <a:latin typeface="Calibri"/>
                <a:ea typeface="Calibri"/>
                <a:cs typeface="Calibri"/>
                <a:sym typeface="Calibri"/>
              </a:rPr>
              <a:t>Define blindspots, stigma, explicit, implicit and other types of cognitive biases</a:t>
            </a:r>
            <a:endParaRPr sz="2800" dirty="0">
              <a:latin typeface="Calibri"/>
              <a:ea typeface="Calibri"/>
              <a:cs typeface="Calibri"/>
              <a:sym typeface="Calibri"/>
            </a:endParaRPr>
          </a:p>
          <a:p>
            <a:pPr marL="457200" lvl="0" indent="-406400" algn="l" rtl="0">
              <a:spcBef>
                <a:spcPts val="0"/>
              </a:spcBef>
              <a:spcAft>
                <a:spcPts val="0"/>
              </a:spcAft>
              <a:buSzPts val="2800"/>
              <a:buFont typeface="Calibri"/>
              <a:buAutoNum type="arabicPeriod"/>
            </a:pPr>
            <a:r>
              <a:rPr lang="en" sz="2800" dirty="0">
                <a:latin typeface="Calibri"/>
                <a:ea typeface="Calibri"/>
                <a:cs typeface="Calibri"/>
                <a:sym typeface="Calibri"/>
              </a:rPr>
              <a:t>Describe strategies to counteract bias</a:t>
            </a:r>
            <a:endParaRPr sz="28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869575" y="167175"/>
            <a:ext cx="7620000" cy="857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latin typeface="Calibri"/>
                <a:ea typeface="Calibri"/>
                <a:cs typeface="Calibri"/>
                <a:sym typeface="Calibri"/>
              </a:rPr>
              <a:t>Essential Process in Bias Formation cont.:</a:t>
            </a:r>
            <a:endParaRPr sz="4200" dirty="0">
              <a:latin typeface="Calibri"/>
              <a:ea typeface="Calibri"/>
              <a:cs typeface="Calibri"/>
              <a:sym typeface="Calibri"/>
            </a:endParaRPr>
          </a:p>
        </p:txBody>
      </p:sp>
      <p:sp>
        <p:nvSpPr>
          <p:cNvPr id="260" name="Google Shape;260;p40"/>
          <p:cNvSpPr txBox="1">
            <a:spLocks noGrp="1"/>
          </p:cNvSpPr>
          <p:nvPr>
            <p:ph type="body" idx="1"/>
          </p:nvPr>
        </p:nvSpPr>
        <p:spPr>
          <a:xfrm>
            <a:off x="-49501" y="2958575"/>
            <a:ext cx="8880000" cy="26271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Stereotyping </a:t>
            </a:r>
            <a:r>
              <a:rPr lang="en" sz="2400" i="1">
                <a:solidFill>
                  <a:schemeClr val="dk1"/>
                </a:solidFill>
                <a:latin typeface="Calibri"/>
                <a:ea typeface="Calibri"/>
                <a:cs typeface="Calibri"/>
                <a:sym typeface="Calibri"/>
              </a:rPr>
              <a:t>is not</a:t>
            </a:r>
            <a:r>
              <a:rPr lang="en" sz="2400">
                <a:solidFill>
                  <a:schemeClr val="dk1"/>
                </a:solidFill>
                <a:latin typeface="Calibri"/>
                <a:ea typeface="Calibri"/>
                <a:cs typeface="Calibri"/>
                <a:sym typeface="Calibri"/>
              </a:rPr>
              <a:t> infallible</a:t>
            </a:r>
            <a:endParaRPr sz="2400">
              <a:solidFill>
                <a:schemeClr val="dk1"/>
              </a:solidFill>
              <a:latin typeface="Calibri"/>
              <a:ea typeface="Calibri"/>
              <a:cs typeface="Calibri"/>
              <a:sym typeface="Calibri"/>
            </a:endParaRPr>
          </a:p>
          <a:p>
            <a:pPr marL="457200" lvl="0" indent="-381000" algn="l" rtl="0">
              <a:lnSpc>
                <a:spcPct val="100000"/>
              </a:lnSpc>
              <a:spcBef>
                <a:spcPts val="1000"/>
              </a:spcBef>
              <a:spcAft>
                <a:spcPts val="1000"/>
              </a:spcAft>
              <a:buClr>
                <a:schemeClr val="dk1"/>
              </a:buClr>
              <a:buSzPts val="2400"/>
              <a:buFont typeface="Calibri"/>
              <a:buChar char="●"/>
            </a:pPr>
            <a:r>
              <a:rPr lang="en" sz="2400">
                <a:solidFill>
                  <a:schemeClr val="dk1"/>
                </a:solidFill>
                <a:latin typeface="Calibri"/>
                <a:ea typeface="Calibri"/>
                <a:cs typeface="Calibri"/>
                <a:sym typeface="Calibri"/>
              </a:rPr>
              <a:t>Blindspots and implicit biases can conflict with conscious, explicit beliefs </a:t>
            </a:r>
            <a:endParaRPr sz="2400">
              <a:solidFill>
                <a:schemeClr val="dk1"/>
              </a:solidFill>
              <a:latin typeface="Calibri"/>
              <a:ea typeface="Calibri"/>
              <a:cs typeface="Calibri"/>
              <a:sym typeface="Calibri"/>
            </a:endParaRPr>
          </a:p>
        </p:txBody>
      </p:sp>
      <p:sp>
        <p:nvSpPr>
          <p:cNvPr id="261" name="Google Shape;261;p40"/>
          <p:cNvSpPr txBox="1">
            <a:spLocks noGrp="1"/>
          </p:cNvSpPr>
          <p:nvPr>
            <p:ph type="body" idx="2"/>
          </p:nvPr>
        </p:nvSpPr>
        <p:spPr>
          <a:xfrm>
            <a:off x="0" y="1211200"/>
            <a:ext cx="8781000" cy="2822281"/>
          </a:xfrm>
          <a:prstGeom prst="rect">
            <a:avLst/>
          </a:prstGeom>
        </p:spPr>
        <p:txBody>
          <a:bodyPr spcFirstLastPara="1" wrap="square" lIns="91425" tIns="91425" rIns="91425" bIns="91425" anchor="t" anchorCtr="0">
            <a:spAutoFit/>
          </a:bodyPr>
          <a:lstStyle/>
          <a:p>
            <a:pPr marL="457200" lvl="0" indent="-381000" algn="l" rtl="0">
              <a:lnSpc>
                <a:spcPct val="100000"/>
              </a:lnSpc>
              <a:spcBef>
                <a:spcPts val="0"/>
              </a:spcBef>
              <a:spcAft>
                <a:spcPts val="0"/>
              </a:spcAft>
              <a:buClr>
                <a:schemeClr val="dk1"/>
              </a:buClr>
              <a:buSzPts val="2400"/>
              <a:buFont typeface="Calibri"/>
              <a:buChar char="●"/>
            </a:pPr>
            <a:r>
              <a:rPr lang="en" sz="2400" dirty="0">
                <a:solidFill>
                  <a:schemeClr val="dk1"/>
                </a:solidFill>
                <a:latin typeface="Calibri"/>
                <a:ea typeface="Calibri"/>
                <a:cs typeface="Calibri"/>
                <a:sym typeface="Calibri"/>
              </a:rPr>
              <a:t>Stereotypes can lead to: </a:t>
            </a:r>
            <a:endParaRPr sz="2400" dirty="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Prejudice:</a:t>
            </a:r>
            <a:r>
              <a:rPr lang="en" sz="1200" dirty="0">
                <a:solidFill>
                  <a:schemeClr val="dk1"/>
                </a:solidFill>
                <a:latin typeface="Calibri"/>
                <a:ea typeface="Calibri"/>
                <a:cs typeface="Calibri"/>
                <a:sym typeface="Calibri"/>
              </a:rPr>
              <a:t> </a:t>
            </a:r>
            <a:r>
              <a:rPr lang="en" i="1" dirty="0">
                <a:solidFill>
                  <a:schemeClr val="dk1"/>
                </a:solidFill>
                <a:latin typeface="Calibri"/>
                <a:ea typeface="Calibri"/>
                <a:cs typeface="Calibri"/>
                <a:sym typeface="Calibri"/>
              </a:rPr>
              <a:t>A preconceived notion formed without factual knowledge</a:t>
            </a:r>
            <a:endParaRPr sz="2000" i="1" dirty="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Bias: </a:t>
            </a:r>
            <a:r>
              <a:rPr lang="en" i="1" dirty="0">
                <a:solidFill>
                  <a:schemeClr val="dk1"/>
                </a:solidFill>
                <a:latin typeface="Calibri"/>
                <a:ea typeface="Calibri"/>
                <a:cs typeface="Calibri"/>
                <a:sym typeface="Calibri"/>
              </a:rPr>
              <a:t>Prejudice in favor or against a person or group usually in a way</a:t>
            </a:r>
            <a:endParaRPr i="1" dirty="0">
              <a:solidFill>
                <a:schemeClr val="dk1"/>
              </a:solidFill>
              <a:latin typeface="Calibri"/>
              <a:ea typeface="Calibri"/>
              <a:cs typeface="Calibri"/>
              <a:sym typeface="Calibri"/>
            </a:endParaRPr>
          </a:p>
          <a:p>
            <a:pPr marL="914400" lvl="0" indent="0" algn="l" rtl="0">
              <a:lnSpc>
                <a:spcPct val="100000"/>
              </a:lnSpc>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            considered unfair</a:t>
            </a:r>
            <a:endParaRPr sz="1400" i="1" dirty="0">
              <a:solidFill>
                <a:schemeClr val="dk1"/>
              </a:solidFill>
              <a:latin typeface="Calibri"/>
              <a:ea typeface="Calibri"/>
              <a:cs typeface="Calibri"/>
              <a:sym typeface="Calibri"/>
            </a:endParaRPr>
          </a:p>
          <a:p>
            <a:pPr marL="1371600" lvl="2" indent="-330200" algn="l" rtl="0">
              <a:lnSpc>
                <a:spcPct val="100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Formation of biases link social groups with characteristics in ways that create relative </a:t>
            </a:r>
            <a:endParaRPr sz="1600" dirty="0">
              <a:solidFill>
                <a:schemeClr val="dk1"/>
              </a:solidFill>
              <a:latin typeface="Calibri"/>
              <a:ea typeface="Calibri"/>
              <a:cs typeface="Calibri"/>
              <a:sym typeface="Calibri"/>
            </a:endParaRPr>
          </a:p>
          <a:p>
            <a:pPr marL="914400" lvl="0" indent="0" algn="l" rtl="0">
              <a:lnSpc>
                <a:spcPct val="100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         disadvantages for some groups, advantages for others</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None/>
            </a:pPr>
            <a:endParaRPr sz="100" dirty="0">
              <a:solidFill>
                <a:schemeClr val="dk1"/>
              </a:solidFill>
              <a:latin typeface="Calibri"/>
              <a:ea typeface="Calibri"/>
              <a:cs typeface="Calibri"/>
              <a:sym typeface="Calibri"/>
            </a:endParaRPr>
          </a:p>
          <a:p>
            <a:pPr marL="457200" lvl="0" indent="0" algn="l" rtl="0">
              <a:spcBef>
                <a:spcPts val="10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Effect transition="in" filter="fade">
                                      <p:cBhvr>
                                        <p:cTn id="12"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a:extLst>
              <a:ext uri="{C183D7F6-B498-43B3-948B-1728B52AA6E4}">
                <adec:decorative xmlns:adec="http://schemas.microsoft.com/office/drawing/2017/decorative" val="1"/>
              </a:ext>
            </a:extLst>
          </p:cNvPr>
          <p:cNvSpPr txBox="1">
            <a:spLocks noGrp="1"/>
          </p:cNvSpPr>
          <p:nvPr>
            <p:ph type="title"/>
          </p:nvPr>
        </p:nvSpPr>
        <p:spPr>
          <a:xfrm>
            <a:off x="977175" y="489900"/>
            <a:ext cx="7620000" cy="857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Calibri"/>
                <a:ea typeface="Calibri"/>
                <a:cs typeface="Calibri"/>
                <a:sym typeface="Calibri"/>
              </a:rPr>
              <a:t>Explicit versus Implicit Bias</a:t>
            </a:r>
            <a:endParaRPr>
              <a:latin typeface="Calibri"/>
              <a:ea typeface="Calibri"/>
              <a:cs typeface="Calibri"/>
              <a:sym typeface="Calibri"/>
            </a:endParaRPr>
          </a:p>
        </p:txBody>
      </p:sp>
      <p:sp>
        <p:nvSpPr>
          <p:cNvPr id="267" name="Google Shape;267;p41">
            <a:extLst>
              <a:ext uri="{C183D7F6-B498-43B3-948B-1728B52AA6E4}">
                <adec:decorative xmlns:adec="http://schemas.microsoft.com/office/drawing/2017/decorative" val="1"/>
              </a:ext>
            </a:extLst>
          </p:cNvPr>
          <p:cNvSpPr txBox="1">
            <a:spLocks noGrp="1"/>
          </p:cNvSpPr>
          <p:nvPr>
            <p:ph type="body" idx="1"/>
          </p:nvPr>
        </p:nvSpPr>
        <p:spPr>
          <a:xfrm>
            <a:off x="4649651" y="1758475"/>
            <a:ext cx="3666900" cy="262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Implicit Bias</a:t>
            </a:r>
            <a:endParaRPr sz="1800">
              <a:solidFill>
                <a:schemeClr val="dk1"/>
              </a:solidFill>
              <a:latin typeface="Calibri"/>
              <a:ea typeface="Calibri"/>
              <a:cs typeface="Calibri"/>
              <a:sym typeface="Calibri"/>
            </a:endParaRPr>
          </a:p>
          <a:p>
            <a:pPr marL="457200" lvl="0" indent="-330200" algn="l" rtl="0">
              <a:spcBef>
                <a:spcPts val="1600"/>
              </a:spcBef>
              <a:spcAft>
                <a:spcPts val="0"/>
              </a:spcAft>
              <a:buClr>
                <a:schemeClr val="dk1"/>
              </a:buClr>
              <a:buSzPts val="1600"/>
              <a:buFont typeface="Calibri"/>
              <a:buChar char="★"/>
            </a:pPr>
            <a:r>
              <a:rPr lang="en">
                <a:solidFill>
                  <a:schemeClr val="dk1"/>
                </a:solidFill>
                <a:latin typeface="Calibri"/>
                <a:ea typeface="Calibri"/>
                <a:cs typeface="Calibri"/>
                <a:sym typeface="Calibri"/>
              </a:rPr>
              <a:t>Subconsciously held</a:t>
            </a:r>
            <a:endParaRPr>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a:solidFill>
                  <a:schemeClr val="dk1"/>
                </a:solidFill>
                <a:latin typeface="Calibri"/>
                <a:ea typeface="Calibri"/>
                <a:cs typeface="Calibri"/>
                <a:sym typeface="Calibri"/>
              </a:rPr>
              <a:t>Automatic</a:t>
            </a:r>
            <a:endParaRPr>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a:solidFill>
                  <a:schemeClr val="dk1"/>
                </a:solidFill>
                <a:latin typeface="Calibri"/>
                <a:ea typeface="Calibri"/>
                <a:cs typeface="Calibri"/>
                <a:sym typeface="Calibri"/>
              </a:rPr>
              <a:t>Activated without awareness</a:t>
            </a:r>
            <a:endParaRPr>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a:solidFill>
                  <a:schemeClr val="dk1"/>
                </a:solidFill>
                <a:latin typeface="Calibri"/>
                <a:ea typeface="Calibri"/>
                <a:cs typeface="Calibri"/>
                <a:sym typeface="Calibri"/>
              </a:rPr>
              <a:t>Mental associations (categorization and stereotyping) ingrained </a:t>
            </a:r>
            <a:endParaRPr>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a:solidFill>
                  <a:schemeClr val="dk1"/>
                </a:solidFill>
                <a:latin typeface="Calibri"/>
                <a:ea typeface="Calibri"/>
                <a:cs typeface="Calibri"/>
                <a:sym typeface="Calibri"/>
              </a:rPr>
              <a:t>Relatively hard to adjust</a:t>
            </a:r>
            <a:endParaRPr>
              <a:solidFill>
                <a:schemeClr val="dk1"/>
              </a:solidFill>
              <a:latin typeface="Calibri"/>
              <a:ea typeface="Calibri"/>
              <a:cs typeface="Calibri"/>
              <a:sym typeface="Calibri"/>
            </a:endParaRPr>
          </a:p>
        </p:txBody>
      </p:sp>
      <p:sp>
        <p:nvSpPr>
          <p:cNvPr id="268" name="Google Shape;268;p41">
            <a:extLst>
              <a:ext uri="{C183D7F6-B498-43B3-948B-1728B52AA6E4}">
                <adec:decorative xmlns:adec="http://schemas.microsoft.com/office/drawing/2017/decorative" val="1"/>
              </a:ext>
            </a:extLst>
          </p:cNvPr>
          <p:cNvSpPr txBox="1">
            <a:spLocks noGrp="1"/>
          </p:cNvSpPr>
          <p:nvPr>
            <p:ph type="body" idx="2"/>
          </p:nvPr>
        </p:nvSpPr>
        <p:spPr>
          <a:xfrm>
            <a:off x="780700" y="1758475"/>
            <a:ext cx="3666900" cy="262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Explicit Bias</a:t>
            </a:r>
            <a:endParaRPr sz="1800">
              <a:solidFill>
                <a:schemeClr val="dk1"/>
              </a:solidFill>
              <a:latin typeface="Calibri"/>
              <a:ea typeface="Calibri"/>
              <a:cs typeface="Calibri"/>
              <a:sym typeface="Calibri"/>
            </a:endParaRPr>
          </a:p>
          <a:p>
            <a:pPr marL="457200" lvl="0" indent="-330200" algn="l" rtl="0">
              <a:spcBef>
                <a:spcPts val="1600"/>
              </a:spcBef>
              <a:spcAft>
                <a:spcPts val="0"/>
              </a:spcAft>
              <a:buClr>
                <a:schemeClr val="dk1"/>
              </a:buClr>
              <a:buSzPts val="1600"/>
              <a:buFont typeface="Calibri"/>
              <a:buChar char="★"/>
            </a:pPr>
            <a:r>
              <a:rPr lang="en">
                <a:solidFill>
                  <a:schemeClr val="dk1"/>
                </a:solidFill>
                <a:latin typeface="Calibri"/>
                <a:ea typeface="Calibri"/>
                <a:cs typeface="Calibri"/>
                <a:sym typeface="Calibri"/>
              </a:rPr>
              <a:t>Consciously held</a:t>
            </a:r>
            <a:endParaRPr>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Char char="★"/>
            </a:pPr>
            <a:r>
              <a:rPr lang="en">
                <a:solidFill>
                  <a:schemeClr val="dk1"/>
                </a:solidFill>
              </a:rPr>
              <a:t>Accessible</a:t>
            </a:r>
            <a:endParaRPr>
              <a:solidFill>
                <a:schemeClr val="dk1"/>
              </a:solidFill>
            </a:endParaRPr>
          </a:p>
          <a:p>
            <a:pPr marL="457200" lvl="0" indent="-330200" algn="l" rtl="0">
              <a:spcBef>
                <a:spcPts val="0"/>
              </a:spcBef>
              <a:spcAft>
                <a:spcPts val="0"/>
              </a:spcAft>
              <a:buClr>
                <a:schemeClr val="dk1"/>
              </a:buClr>
              <a:buSzPts val="1600"/>
              <a:buChar char="★"/>
            </a:pPr>
            <a:r>
              <a:rPr lang="en">
                <a:solidFill>
                  <a:schemeClr val="dk1"/>
                </a:solidFill>
              </a:rPr>
              <a:t>Activated with awareness</a:t>
            </a:r>
            <a:endParaRPr>
              <a:solidFill>
                <a:schemeClr val="dk1"/>
              </a:solidFill>
            </a:endParaRPr>
          </a:p>
          <a:p>
            <a:pPr marL="457200" lvl="0" indent="-330200" algn="l" rtl="0">
              <a:spcBef>
                <a:spcPts val="0"/>
              </a:spcBef>
              <a:spcAft>
                <a:spcPts val="0"/>
              </a:spcAft>
              <a:buClr>
                <a:schemeClr val="dk1"/>
              </a:buClr>
              <a:buSzPts val="1600"/>
              <a:buChar char="★"/>
            </a:pPr>
            <a:r>
              <a:rPr lang="en">
                <a:solidFill>
                  <a:schemeClr val="dk1"/>
                </a:solidFill>
              </a:rPr>
              <a:t>Can be modified by logic and reason</a:t>
            </a:r>
            <a:endParaRPr>
              <a:solidFill>
                <a:schemeClr val="dk1"/>
              </a:solidFill>
            </a:endParaRPr>
          </a:p>
          <a:p>
            <a:pPr marL="457200" lvl="0" indent="-330200" algn="l" rtl="0">
              <a:spcBef>
                <a:spcPts val="0"/>
              </a:spcBef>
              <a:spcAft>
                <a:spcPts val="0"/>
              </a:spcAft>
              <a:buClr>
                <a:schemeClr val="dk1"/>
              </a:buClr>
              <a:buSzPts val="1600"/>
              <a:buChar char="★"/>
            </a:pPr>
            <a:r>
              <a:rPr lang="en">
                <a:solidFill>
                  <a:schemeClr val="dk1"/>
                </a:solidFill>
              </a:rPr>
              <a:t>Relatively easy to adjust</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380" b="1">
                <a:latin typeface="Calibri"/>
                <a:ea typeface="Calibri"/>
                <a:cs typeface="Calibri"/>
                <a:sym typeface="Calibri"/>
              </a:rPr>
              <a:t>Cognitive Biases: Examples that Impact Health</a:t>
            </a:r>
            <a:endParaRPr sz="3380" b="1">
              <a:latin typeface="Calibri"/>
              <a:ea typeface="Calibri"/>
              <a:cs typeface="Calibri"/>
              <a:sym typeface="Calibri"/>
            </a:endParaRPr>
          </a:p>
        </p:txBody>
      </p:sp>
      <p:sp>
        <p:nvSpPr>
          <p:cNvPr id="274" name="Google Shape;274;p4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SzPts val="1600"/>
              <a:buFont typeface="Calibri"/>
              <a:buAutoNum type="arabicPeriod"/>
            </a:pPr>
            <a:r>
              <a:rPr lang="en" sz="1600" b="1">
                <a:latin typeface="Calibri"/>
                <a:ea typeface="Calibri"/>
                <a:cs typeface="Calibri"/>
                <a:sym typeface="Calibri"/>
              </a:rPr>
              <a:t>Expectancy Bias:</a:t>
            </a:r>
            <a:endParaRPr sz="1600" b="1">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AutoNum type="alphaLcPeriod"/>
            </a:pPr>
            <a:r>
              <a:rPr lang="en">
                <a:latin typeface="Calibri"/>
                <a:ea typeface="Calibri"/>
                <a:cs typeface="Calibri"/>
                <a:sym typeface="Calibri"/>
              </a:rPr>
              <a:t>Expecting certain behaviors in individuals based on stereotypes about the social category in which they belong</a:t>
            </a:r>
            <a:endParaRPr>
              <a:latin typeface="Calibri"/>
              <a:ea typeface="Calibri"/>
              <a:cs typeface="Calibri"/>
              <a:sym typeface="Calibri"/>
            </a:endParaRPr>
          </a:p>
          <a:p>
            <a:pPr marL="457200" lvl="0" indent="-330200" algn="l" rtl="0">
              <a:lnSpc>
                <a:spcPct val="100000"/>
              </a:lnSpc>
              <a:spcBef>
                <a:spcPts val="1000"/>
              </a:spcBef>
              <a:spcAft>
                <a:spcPts val="0"/>
              </a:spcAft>
              <a:buSzPts val="1600"/>
              <a:buFont typeface="Calibri"/>
              <a:buAutoNum type="arabicPeriod"/>
            </a:pPr>
            <a:r>
              <a:rPr lang="en" sz="1600" b="1">
                <a:latin typeface="Calibri"/>
                <a:ea typeface="Calibri"/>
                <a:cs typeface="Calibri"/>
                <a:sym typeface="Calibri"/>
              </a:rPr>
              <a:t>Confirmation Bias: </a:t>
            </a:r>
            <a:endParaRPr sz="1600" b="1">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AutoNum type="alphaLcPeriod"/>
            </a:pPr>
            <a:r>
              <a:rPr lang="en">
                <a:latin typeface="Calibri"/>
                <a:ea typeface="Calibri"/>
                <a:cs typeface="Calibri"/>
                <a:sym typeface="Calibri"/>
              </a:rPr>
              <a:t>The tendency to look for information that confirms one’s perception and dismissing information that may challenge the conclusion</a:t>
            </a:r>
            <a:endParaRPr>
              <a:latin typeface="Calibri"/>
              <a:ea typeface="Calibri"/>
              <a:cs typeface="Calibri"/>
              <a:sym typeface="Calibri"/>
            </a:endParaRPr>
          </a:p>
          <a:p>
            <a:pPr marL="457200" lvl="0" indent="-330200" algn="l" rtl="0">
              <a:lnSpc>
                <a:spcPct val="100000"/>
              </a:lnSpc>
              <a:spcBef>
                <a:spcPts val="1000"/>
              </a:spcBef>
              <a:spcAft>
                <a:spcPts val="0"/>
              </a:spcAft>
              <a:buSzPts val="1600"/>
              <a:buFont typeface="Calibri"/>
              <a:buAutoNum type="arabicPeriod"/>
            </a:pPr>
            <a:r>
              <a:rPr lang="en" sz="1600" b="1">
                <a:latin typeface="Calibri"/>
                <a:ea typeface="Calibri"/>
                <a:cs typeface="Calibri"/>
                <a:sym typeface="Calibri"/>
              </a:rPr>
              <a:t>Attribution bias:</a:t>
            </a:r>
            <a:endParaRPr sz="1600" b="1">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AutoNum type="alphaLcPeriod"/>
            </a:pPr>
            <a:r>
              <a:rPr lang="en">
                <a:latin typeface="Calibri"/>
                <a:ea typeface="Calibri"/>
                <a:cs typeface="Calibri"/>
                <a:sym typeface="Calibri"/>
              </a:rPr>
              <a:t>The way we explain the cause of our own or others’ behavior, may cause negative feelings when attributed to internal causes</a:t>
            </a:r>
            <a:endParaRPr>
              <a:latin typeface="Calibri"/>
              <a:ea typeface="Calibri"/>
              <a:cs typeface="Calibri"/>
              <a:sym typeface="Calibri"/>
            </a:endParaRPr>
          </a:p>
          <a:p>
            <a:pPr marL="457200" lvl="0" indent="0" algn="l" rtl="0">
              <a:lnSpc>
                <a:spcPct val="100000"/>
              </a:lnSpc>
              <a:spcBef>
                <a:spcPts val="0"/>
              </a:spcBef>
              <a:spcAft>
                <a:spcPts val="0"/>
              </a:spcAft>
              <a:buNone/>
            </a:pPr>
            <a:endParaRPr>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dirty="0">
                <a:latin typeface="Calibri"/>
                <a:ea typeface="Calibri"/>
                <a:cs typeface="Calibri"/>
                <a:sym typeface="Calibri"/>
              </a:rPr>
              <a:t>Key Takeaways:</a:t>
            </a:r>
            <a:endParaRPr b="1" dirty="0">
              <a:latin typeface="Calibri"/>
              <a:ea typeface="Calibri"/>
              <a:cs typeface="Calibri"/>
              <a:sym typeface="Calibri"/>
            </a:endParaRPr>
          </a:p>
        </p:txBody>
      </p:sp>
      <p:sp>
        <p:nvSpPr>
          <p:cNvPr id="280" name="Google Shape;280;p4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chemeClr val="dk1"/>
              </a:buClr>
              <a:buSzPts val="2200"/>
              <a:buFont typeface="Calibri"/>
              <a:buChar char="❖"/>
            </a:pPr>
            <a:r>
              <a:rPr lang="en" sz="2200">
                <a:latin typeface="Calibri"/>
                <a:ea typeface="Calibri"/>
                <a:cs typeface="Calibri"/>
                <a:sym typeface="Calibri"/>
              </a:rPr>
              <a:t>Unconscious Biases:</a:t>
            </a:r>
            <a:endParaRPr sz="2200">
              <a:latin typeface="Calibri"/>
              <a:ea typeface="Calibri"/>
              <a:cs typeface="Calibri"/>
              <a:sym typeface="Calibri"/>
            </a:endParaRPr>
          </a:p>
          <a:p>
            <a:pPr marL="914400" lvl="1" indent="-342900" algn="l" rtl="0">
              <a:spcBef>
                <a:spcPts val="1000"/>
              </a:spcBef>
              <a:spcAft>
                <a:spcPts val="0"/>
              </a:spcAft>
              <a:buClr>
                <a:schemeClr val="dk1"/>
              </a:buClr>
              <a:buSzPts val="1800"/>
              <a:buFont typeface="Calibri"/>
              <a:buChar char="➢"/>
            </a:pPr>
            <a:r>
              <a:rPr lang="en" sz="1800">
                <a:latin typeface="Calibri"/>
                <a:ea typeface="Calibri"/>
                <a:cs typeface="Calibri"/>
                <a:sym typeface="Calibri"/>
              </a:rPr>
              <a:t>Arise from the need to organize the outside world for efficient decision making</a:t>
            </a:r>
            <a:endParaRPr sz="1800">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latin typeface="Calibri"/>
                <a:ea typeface="Calibri"/>
                <a:cs typeface="Calibri"/>
                <a:sym typeface="Calibri"/>
              </a:rPr>
              <a:t>Influenced by one’s environment, including culture, family, media</a:t>
            </a:r>
            <a:endParaRPr sz="1800">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latin typeface="Calibri"/>
                <a:ea typeface="Calibri"/>
                <a:cs typeface="Calibri"/>
                <a:sym typeface="Calibri"/>
              </a:rPr>
              <a:t>Occur commonly, including in healthcare providers</a:t>
            </a:r>
            <a:endParaRPr sz="1800">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latin typeface="Calibri"/>
                <a:ea typeface="Calibri"/>
                <a:cs typeface="Calibri"/>
                <a:sym typeface="Calibri"/>
              </a:rPr>
              <a:t>May conflict with egalitarian explicit beliefs</a:t>
            </a:r>
            <a:endParaRPr sz="1800">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latin typeface="Calibri"/>
                <a:ea typeface="Calibri"/>
                <a:cs typeface="Calibri"/>
                <a:sym typeface="Calibri"/>
              </a:rPr>
              <a:t>May predict behavior, influence communication between healthcare providers and patients and treatment decisions</a:t>
            </a:r>
            <a:endParaRPr sz="1800">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a:spLocks noGrp="1"/>
          </p:cNvSpPr>
          <p:nvPr>
            <p:ph type="title"/>
          </p:nvPr>
        </p:nvSpPr>
        <p:spPr>
          <a:xfrm>
            <a:off x="311700" y="315925"/>
            <a:ext cx="88323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680" dirty="0">
                <a:latin typeface="Calibri"/>
                <a:ea typeface="Calibri"/>
                <a:cs typeface="Calibri"/>
                <a:sym typeface="Calibri"/>
              </a:rPr>
              <a:t>Introduction to Strategies to Counteract Bias</a:t>
            </a:r>
            <a:endParaRPr sz="3680" dirty="0">
              <a:latin typeface="Calibri"/>
              <a:ea typeface="Calibri"/>
              <a:cs typeface="Calibri"/>
              <a:sym typeface="Calibri"/>
            </a:endParaRPr>
          </a:p>
        </p:txBody>
      </p:sp>
      <p:sp>
        <p:nvSpPr>
          <p:cNvPr id="286" name="Google Shape;286;p44"/>
          <p:cNvSpPr txBox="1">
            <a:spLocks noGrp="1"/>
          </p:cNvSpPr>
          <p:nvPr>
            <p:ph type="body" idx="1"/>
          </p:nvPr>
        </p:nvSpPr>
        <p:spPr>
          <a:prstGeom prst="rect">
            <a:avLst/>
          </a:prstGeom>
        </p:spPr>
        <p:txBody>
          <a:bodyPr spcFirstLastPara="1" wrap="square" lIns="91425" tIns="91425" rIns="91425" bIns="91425" anchor="t" anchorCtr="0">
            <a:normAutofit fontScale="92500" lnSpcReduction="20000"/>
          </a:bodyPr>
          <a:lstStyle/>
          <a:p>
            <a:pPr marL="457200" lvl="0" indent="-355600" algn="l" rtl="0">
              <a:spcBef>
                <a:spcPts val="0"/>
              </a:spcBef>
              <a:spcAft>
                <a:spcPts val="0"/>
              </a:spcAft>
              <a:buSzPts val="2000"/>
              <a:buFont typeface="Calibri"/>
              <a:buAutoNum type="arabicPeriod"/>
            </a:pPr>
            <a:r>
              <a:rPr lang="en" sz="2000">
                <a:latin typeface="Calibri"/>
                <a:ea typeface="Calibri"/>
                <a:cs typeface="Calibri"/>
                <a:sym typeface="Calibri"/>
              </a:rPr>
              <a:t>Education and awareness</a:t>
            </a:r>
            <a:endParaRPr sz="2000">
              <a:latin typeface="Calibri"/>
              <a:ea typeface="Calibri"/>
              <a:cs typeface="Calibri"/>
              <a:sym typeface="Calibri"/>
            </a:endParaRPr>
          </a:p>
          <a:p>
            <a:pPr marL="457200" lvl="0" indent="-355600" algn="l" rtl="0">
              <a:spcBef>
                <a:spcPts val="1000"/>
              </a:spcBef>
              <a:spcAft>
                <a:spcPts val="0"/>
              </a:spcAft>
              <a:buSzPts val="2000"/>
              <a:buFont typeface="Calibri"/>
              <a:buAutoNum type="arabicPeriod"/>
            </a:pPr>
            <a:r>
              <a:rPr lang="en" sz="2000">
                <a:latin typeface="Calibri"/>
                <a:ea typeface="Calibri"/>
                <a:cs typeface="Calibri"/>
                <a:sym typeface="Calibri"/>
              </a:rPr>
              <a:t>Perspective-taking</a:t>
            </a:r>
            <a:endParaRPr sz="2000">
              <a:latin typeface="Calibri"/>
              <a:ea typeface="Calibri"/>
              <a:cs typeface="Calibri"/>
              <a:sym typeface="Calibri"/>
            </a:endParaRPr>
          </a:p>
          <a:p>
            <a:pPr marL="914400" lvl="1" indent="-342900" algn="l" rtl="0">
              <a:spcBef>
                <a:spcPts val="1000"/>
              </a:spcBef>
              <a:spcAft>
                <a:spcPts val="0"/>
              </a:spcAft>
              <a:buSzPts val="1800"/>
              <a:buFont typeface="Calibri"/>
              <a:buAutoNum type="alphaLcPeriod"/>
            </a:pPr>
            <a:r>
              <a:rPr lang="en" sz="1800">
                <a:latin typeface="Calibri"/>
                <a:ea typeface="Calibri"/>
                <a:cs typeface="Calibri"/>
                <a:sym typeface="Calibri"/>
              </a:rPr>
              <a:t>Considering experiences from the point of view of the person being stereotyped</a:t>
            </a:r>
            <a:endParaRPr sz="1800">
              <a:latin typeface="Calibri"/>
              <a:ea typeface="Calibri"/>
              <a:cs typeface="Calibri"/>
              <a:sym typeface="Calibri"/>
            </a:endParaRPr>
          </a:p>
          <a:p>
            <a:pPr marL="457200" lvl="0" indent="-355600" algn="l" rtl="0">
              <a:spcBef>
                <a:spcPts val="1000"/>
              </a:spcBef>
              <a:spcAft>
                <a:spcPts val="0"/>
              </a:spcAft>
              <a:buSzPts val="2000"/>
              <a:buFont typeface="Calibri"/>
              <a:buAutoNum type="arabicPeriod"/>
            </a:pPr>
            <a:r>
              <a:rPr lang="en" sz="2000">
                <a:latin typeface="Calibri"/>
                <a:ea typeface="Calibri"/>
                <a:cs typeface="Calibri"/>
                <a:sym typeface="Calibri"/>
              </a:rPr>
              <a:t>Individuation</a:t>
            </a:r>
            <a:endParaRPr sz="2000">
              <a:latin typeface="Calibri"/>
              <a:ea typeface="Calibri"/>
              <a:cs typeface="Calibri"/>
              <a:sym typeface="Calibri"/>
            </a:endParaRPr>
          </a:p>
          <a:p>
            <a:pPr marL="914400" lvl="1" indent="-342900" algn="l" rtl="0">
              <a:spcBef>
                <a:spcPts val="1000"/>
              </a:spcBef>
              <a:spcAft>
                <a:spcPts val="0"/>
              </a:spcAft>
              <a:buSzPts val="1800"/>
              <a:buFont typeface="Calibri"/>
              <a:buAutoNum type="alphaLcPeriod"/>
            </a:pPr>
            <a:r>
              <a:rPr lang="en" sz="1800">
                <a:latin typeface="Calibri"/>
                <a:ea typeface="Calibri"/>
                <a:cs typeface="Calibri"/>
                <a:sym typeface="Calibri"/>
              </a:rPr>
              <a:t>Evaluation of people based on personal attributes rather than those affiliated with a stereotyped group</a:t>
            </a:r>
            <a:endParaRPr sz="1800">
              <a:latin typeface="Calibri"/>
              <a:ea typeface="Calibri"/>
              <a:cs typeface="Calibri"/>
              <a:sym typeface="Calibri"/>
            </a:endParaRPr>
          </a:p>
          <a:p>
            <a:pPr marL="457200" lvl="0" indent="-355600" algn="l" rtl="0">
              <a:spcBef>
                <a:spcPts val="1000"/>
              </a:spcBef>
              <a:spcAft>
                <a:spcPts val="0"/>
              </a:spcAft>
              <a:buSzPts val="2000"/>
              <a:buFont typeface="Calibri"/>
              <a:buAutoNum type="arabicPeriod"/>
            </a:pPr>
            <a:r>
              <a:rPr lang="en" sz="2000">
                <a:latin typeface="Calibri"/>
                <a:ea typeface="Calibri"/>
                <a:cs typeface="Calibri"/>
                <a:sym typeface="Calibri"/>
              </a:rPr>
              <a:t>Institutional fairness and diversity</a:t>
            </a:r>
            <a:endParaRPr sz="2000">
              <a:latin typeface="Calibri"/>
              <a:ea typeface="Calibri"/>
              <a:cs typeface="Calibri"/>
              <a:sym typeface="Calibri"/>
            </a:endParaRPr>
          </a:p>
          <a:p>
            <a:pPr marL="914400" lvl="1" indent="-342900" algn="l" rtl="0">
              <a:spcBef>
                <a:spcPts val="1000"/>
              </a:spcBef>
              <a:spcAft>
                <a:spcPts val="1000"/>
              </a:spcAft>
              <a:buSzPts val="1800"/>
              <a:buFont typeface="Calibri"/>
              <a:buAutoNum type="alphaLcPeriod"/>
            </a:pPr>
            <a:r>
              <a:rPr lang="en" sz="1800">
                <a:latin typeface="Calibri"/>
                <a:ea typeface="Calibri"/>
                <a:cs typeface="Calibri"/>
                <a:sym typeface="Calibri"/>
              </a:rPr>
              <a:t>The investment of the systems that deliver healthcare to health equity</a:t>
            </a:r>
            <a:endParaRPr sz="18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u="sng" dirty="0">
                <a:latin typeface="Calibri"/>
                <a:ea typeface="Calibri"/>
                <a:cs typeface="Calibri"/>
                <a:sym typeface="Calibri"/>
              </a:rPr>
              <a:t>References</a:t>
            </a:r>
            <a:endParaRPr u="sng" dirty="0">
              <a:latin typeface="Calibri"/>
              <a:ea typeface="Calibri"/>
              <a:cs typeface="Calibri"/>
              <a:sym typeface="Calibri"/>
            </a:endParaRPr>
          </a:p>
        </p:txBody>
      </p:sp>
      <p:sp>
        <p:nvSpPr>
          <p:cNvPr id="292" name="Google Shape;292;p45"/>
          <p:cNvSpPr txBox="1">
            <a:spLocks noGrp="1"/>
          </p:cNvSpPr>
          <p:nvPr>
            <p:ph type="body" idx="1"/>
          </p:nvPr>
        </p:nvSpPr>
        <p:spPr>
          <a:prstGeom prst="rect">
            <a:avLst/>
          </a:prstGeom>
        </p:spPr>
        <p:txBody>
          <a:bodyPr spcFirstLastPara="1" wrap="square" lIns="91425" tIns="91425" rIns="91425" bIns="91425" anchor="t" anchorCtr="0">
            <a:normAutofit/>
          </a:bodyPr>
          <a:lstStyle/>
          <a:p>
            <a:pPr marL="404337" lvl="0" indent="-228600" algn="l" rtl="0">
              <a:lnSpc>
                <a:spcPct val="100000"/>
              </a:lnSpc>
              <a:spcBef>
                <a:spcPts val="0"/>
              </a:spcBef>
              <a:spcAft>
                <a:spcPts val="0"/>
              </a:spcAft>
              <a:buClr>
                <a:srgbClr val="212121"/>
              </a:buClr>
              <a:buSzPct val="100000"/>
              <a:buFont typeface="+mj-lt"/>
              <a:buAutoNum type="arabicPeriod"/>
            </a:pPr>
            <a:endParaRPr lang="en" sz="900" dirty="0">
              <a:solidFill>
                <a:srgbClr val="000000"/>
              </a:solidFill>
              <a:latin typeface="Times New Roman"/>
              <a:ea typeface="Times New Roman"/>
              <a:cs typeface="Times New Roman"/>
              <a:sym typeface="Times New Roman"/>
            </a:endParaRPr>
          </a:p>
          <a:p>
            <a:pPr marL="404337" lvl="0" indent="-228600" algn="l" rtl="0">
              <a:lnSpc>
                <a:spcPct val="100000"/>
              </a:lnSpc>
              <a:spcBef>
                <a:spcPts val="0"/>
              </a:spcBef>
              <a:spcAft>
                <a:spcPts val="0"/>
              </a:spcAft>
              <a:buClr>
                <a:srgbClr val="212121"/>
              </a:buClr>
              <a:buSzPct val="100000"/>
              <a:buFont typeface="+mj-lt"/>
              <a:buAutoNum type="arabicPeriod"/>
            </a:pPr>
            <a:endParaRPr lang="en" sz="900" dirty="0">
              <a:solidFill>
                <a:srgbClr val="000000"/>
              </a:solidFill>
              <a:latin typeface="Times New Roman"/>
              <a:ea typeface="Times New Roman"/>
              <a:cs typeface="Times New Roman"/>
              <a:sym typeface="Times New Roman"/>
            </a:endParaRPr>
          </a:p>
          <a:p>
            <a:pPr marL="404337" indent="-228600">
              <a:lnSpc>
                <a:spcPct val="100000"/>
              </a:lnSpc>
              <a:buClr>
                <a:srgbClr val="212121"/>
              </a:buClr>
              <a:buSzPct val="100000"/>
              <a:buFont typeface="+mj-lt"/>
              <a:buAutoNum type="arabicPeriod"/>
            </a:pPr>
            <a:r>
              <a:rPr lang="en-US" sz="900" dirty="0">
                <a:solidFill>
                  <a:srgbClr val="000000"/>
                </a:solidFill>
                <a:latin typeface="Times New Roman" panose="02020603050405020304" pitchFamily="18" charset="0"/>
                <a:ea typeface="Arial"/>
                <a:cs typeface="Times New Roman" panose="02020603050405020304" pitchFamily="18" charset="0"/>
                <a:sym typeface="Arial"/>
              </a:rPr>
              <a:t>Carnes, M., Devine, P. G., Baier </a:t>
            </a:r>
            <a:r>
              <a:rPr lang="en-US" sz="900" dirty="0" err="1">
                <a:solidFill>
                  <a:srgbClr val="000000"/>
                </a:solidFill>
                <a:latin typeface="Times New Roman" panose="02020603050405020304" pitchFamily="18" charset="0"/>
                <a:ea typeface="Arial"/>
                <a:cs typeface="Times New Roman" panose="02020603050405020304" pitchFamily="18" charset="0"/>
                <a:sym typeface="Arial"/>
              </a:rPr>
              <a:t>Manwell</a:t>
            </a:r>
            <a:r>
              <a:rPr lang="en-US" sz="900" dirty="0">
                <a:solidFill>
                  <a:srgbClr val="000000"/>
                </a:solidFill>
                <a:latin typeface="Times New Roman" panose="02020603050405020304" pitchFamily="18" charset="0"/>
                <a:ea typeface="Arial"/>
                <a:cs typeface="Times New Roman" panose="02020603050405020304" pitchFamily="18" charset="0"/>
                <a:sym typeface="Arial"/>
              </a:rPr>
              <a:t>, L., </a:t>
            </a:r>
            <a:r>
              <a:rPr lang="en-US" sz="900" dirty="0" err="1">
                <a:solidFill>
                  <a:srgbClr val="000000"/>
                </a:solidFill>
                <a:latin typeface="Times New Roman" panose="02020603050405020304" pitchFamily="18" charset="0"/>
                <a:ea typeface="Arial"/>
                <a:cs typeface="Times New Roman" panose="02020603050405020304" pitchFamily="18" charset="0"/>
                <a:sym typeface="Arial"/>
              </a:rPr>
              <a:t>Byars</a:t>
            </a:r>
            <a:r>
              <a:rPr lang="en-US" sz="900" dirty="0">
                <a:solidFill>
                  <a:srgbClr val="000000"/>
                </a:solidFill>
                <a:latin typeface="Times New Roman" panose="02020603050405020304" pitchFamily="18" charset="0"/>
                <a:ea typeface="Arial"/>
                <a:cs typeface="Times New Roman" panose="02020603050405020304" pitchFamily="18" charset="0"/>
                <a:sym typeface="Arial"/>
              </a:rPr>
              <a:t>-Winston, A., Fine, E., Ford, C. E., </a:t>
            </a:r>
            <a:r>
              <a:rPr lang="en-US" sz="900" dirty="0" err="1">
                <a:solidFill>
                  <a:srgbClr val="000000"/>
                </a:solidFill>
                <a:latin typeface="Times New Roman" panose="02020603050405020304" pitchFamily="18" charset="0"/>
                <a:ea typeface="Arial"/>
                <a:cs typeface="Times New Roman" panose="02020603050405020304" pitchFamily="18" charset="0"/>
                <a:sym typeface="Arial"/>
              </a:rPr>
              <a:t>Forscher</a:t>
            </a:r>
            <a:r>
              <a:rPr lang="en-US" sz="900" dirty="0">
                <a:solidFill>
                  <a:srgbClr val="000000"/>
                </a:solidFill>
                <a:latin typeface="Times New Roman" panose="02020603050405020304" pitchFamily="18" charset="0"/>
                <a:ea typeface="Arial"/>
                <a:cs typeface="Times New Roman" panose="02020603050405020304" pitchFamily="18" charset="0"/>
                <a:sym typeface="Arial"/>
              </a:rPr>
              <a:t>, P., Isaac, C., </a:t>
            </a:r>
            <a:r>
              <a:rPr lang="en-US" sz="900" dirty="0" err="1">
                <a:solidFill>
                  <a:srgbClr val="000000"/>
                </a:solidFill>
                <a:latin typeface="Times New Roman" panose="02020603050405020304" pitchFamily="18" charset="0"/>
                <a:ea typeface="Arial"/>
                <a:cs typeface="Times New Roman" panose="02020603050405020304" pitchFamily="18" charset="0"/>
                <a:sym typeface="Arial"/>
              </a:rPr>
              <a:t>Kaatz</a:t>
            </a:r>
            <a:r>
              <a:rPr lang="en-US" sz="900" dirty="0">
                <a:solidFill>
                  <a:srgbClr val="000000"/>
                </a:solidFill>
                <a:latin typeface="Times New Roman" panose="02020603050405020304" pitchFamily="18" charset="0"/>
                <a:ea typeface="Arial"/>
                <a:cs typeface="Times New Roman" panose="02020603050405020304" pitchFamily="18" charset="0"/>
                <a:sym typeface="Arial"/>
              </a:rPr>
              <a:t>, A., </a:t>
            </a:r>
            <a:r>
              <a:rPr lang="en-US" sz="900" dirty="0" err="1">
                <a:solidFill>
                  <a:srgbClr val="000000"/>
                </a:solidFill>
                <a:latin typeface="Times New Roman" panose="02020603050405020304" pitchFamily="18" charset="0"/>
                <a:ea typeface="Arial"/>
                <a:cs typeface="Times New Roman" panose="02020603050405020304" pitchFamily="18" charset="0"/>
                <a:sym typeface="Arial"/>
              </a:rPr>
              <a:t>Magua</a:t>
            </a:r>
            <a:r>
              <a:rPr lang="en-US" sz="900" dirty="0">
                <a:solidFill>
                  <a:srgbClr val="000000"/>
                </a:solidFill>
                <a:latin typeface="Times New Roman" panose="02020603050405020304" pitchFamily="18" charset="0"/>
                <a:ea typeface="Arial"/>
                <a:cs typeface="Times New Roman" panose="02020603050405020304" pitchFamily="18" charset="0"/>
                <a:sym typeface="Arial"/>
              </a:rPr>
              <a:t>, W., </a:t>
            </a:r>
            <a:r>
              <a:rPr lang="en-US" sz="900" dirty="0" err="1">
                <a:solidFill>
                  <a:srgbClr val="000000"/>
                </a:solidFill>
                <a:latin typeface="Times New Roman" panose="02020603050405020304" pitchFamily="18" charset="0"/>
                <a:ea typeface="Arial"/>
                <a:cs typeface="Times New Roman" panose="02020603050405020304" pitchFamily="18" charset="0"/>
                <a:sym typeface="Arial"/>
              </a:rPr>
              <a:t>Palta</a:t>
            </a:r>
            <a:r>
              <a:rPr lang="en-US" sz="900" dirty="0">
                <a:solidFill>
                  <a:srgbClr val="000000"/>
                </a:solidFill>
                <a:latin typeface="Times New Roman" panose="02020603050405020304" pitchFamily="18" charset="0"/>
                <a:ea typeface="Arial"/>
                <a:cs typeface="Times New Roman" panose="02020603050405020304" pitchFamily="18" charset="0"/>
                <a:sym typeface="Arial"/>
              </a:rPr>
              <a:t>, M., &amp; Sheridan, J. (2015). The effect of an intervention to break the gender bias habit for faculty at one institution: a cluster randomized, controlled trial. </a:t>
            </a:r>
            <a:r>
              <a:rPr lang="en-US" sz="900" i="1" dirty="0">
                <a:solidFill>
                  <a:srgbClr val="000000"/>
                </a:solidFill>
                <a:latin typeface="Times New Roman" panose="02020603050405020304" pitchFamily="18" charset="0"/>
                <a:ea typeface="Arial"/>
                <a:cs typeface="Times New Roman" panose="02020603050405020304" pitchFamily="18" charset="0"/>
                <a:sym typeface="Arial"/>
              </a:rPr>
              <a:t>Academic Medicine : Journal of the Association of American Medical Colleges</a:t>
            </a:r>
            <a:r>
              <a:rPr lang="en-US" sz="900" dirty="0">
                <a:solidFill>
                  <a:srgbClr val="000000"/>
                </a:solidFill>
                <a:latin typeface="Times New Roman" panose="02020603050405020304" pitchFamily="18" charset="0"/>
                <a:ea typeface="Arial"/>
                <a:cs typeface="Times New Roman" panose="02020603050405020304" pitchFamily="18" charset="0"/>
                <a:sym typeface="Arial"/>
              </a:rPr>
              <a:t>, </a:t>
            </a:r>
            <a:r>
              <a:rPr lang="en-US" sz="900" i="1" dirty="0">
                <a:solidFill>
                  <a:srgbClr val="000000"/>
                </a:solidFill>
                <a:latin typeface="Times New Roman" panose="02020603050405020304" pitchFamily="18" charset="0"/>
                <a:ea typeface="Arial"/>
                <a:cs typeface="Times New Roman" panose="02020603050405020304" pitchFamily="18" charset="0"/>
                <a:sym typeface="Arial"/>
              </a:rPr>
              <a:t>90</a:t>
            </a:r>
            <a:r>
              <a:rPr lang="en-US" sz="900" dirty="0">
                <a:solidFill>
                  <a:srgbClr val="000000"/>
                </a:solidFill>
                <a:latin typeface="Times New Roman" panose="02020603050405020304" pitchFamily="18" charset="0"/>
                <a:ea typeface="Arial"/>
                <a:cs typeface="Times New Roman" panose="02020603050405020304" pitchFamily="18" charset="0"/>
                <a:sym typeface="Arial"/>
              </a:rPr>
              <a:t>(2), 221–230. </a:t>
            </a:r>
          </a:p>
          <a:p>
            <a:pPr marL="404337" indent="-228600">
              <a:lnSpc>
                <a:spcPct val="100000"/>
              </a:lnSpc>
              <a:buClr>
                <a:srgbClr val="212121"/>
              </a:buClr>
              <a:buSzPct val="100000"/>
              <a:buAutoNum type="arabicPeriod" startAt="2"/>
            </a:pPr>
            <a:r>
              <a:rPr lang="en-US" sz="900" dirty="0">
                <a:latin typeface="Times New Roman" panose="02020603050405020304" pitchFamily="18" charset="0"/>
                <a:cs typeface="Times New Roman" panose="02020603050405020304" pitchFamily="18" charset="0"/>
              </a:rPr>
              <a:t>Cook, J.E., Purdie-</a:t>
            </a:r>
            <a:r>
              <a:rPr lang="en-US" sz="900" dirty="0" err="1">
                <a:latin typeface="Times New Roman" panose="02020603050405020304" pitchFamily="18" charset="0"/>
                <a:cs typeface="Times New Roman" panose="02020603050405020304" pitchFamily="18" charset="0"/>
              </a:rPr>
              <a:t>Vaughns</a:t>
            </a:r>
            <a:r>
              <a:rPr lang="en-US" sz="900" dirty="0">
                <a:latin typeface="Times New Roman" panose="02020603050405020304" pitchFamily="18" charset="0"/>
                <a:cs typeface="Times New Roman" panose="02020603050405020304" pitchFamily="18" charset="0"/>
              </a:rPr>
              <a:t>, V., Meyer, I.H., &amp; Busch, J.T.A. (2014). Intervening within and across levels: A multilevel approach to stigma and public   health. Social Science &amp; Medicine, 103, 101-109. </a:t>
            </a:r>
          </a:p>
          <a:p>
            <a:pPr marL="404337" indent="-228600">
              <a:lnSpc>
                <a:spcPct val="100000"/>
              </a:lnSpc>
              <a:buClr>
                <a:srgbClr val="212121"/>
              </a:buClr>
              <a:buSzPct val="100000"/>
              <a:buAutoNum type="arabicPeriod" startAt="2"/>
            </a:pPr>
            <a:r>
              <a:rPr lang="en-US" sz="900" dirty="0">
                <a:solidFill>
                  <a:srgbClr val="000000"/>
                </a:solidFill>
                <a:latin typeface="Times New Roman" panose="02020603050405020304" pitchFamily="18" charset="0"/>
                <a:ea typeface="Arial"/>
                <a:cs typeface="Times New Roman" panose="02020603050405020304" pitchFamily="18" charset="0"/>
                <a:sym typeface="Arial"/>
              </a:rPr>
              <a:t> </a:t>
            </a:r>
            <a:r>
              <a:rPr lang="en" sz="900" dirty="0" err="1">
                <a:solidFill>
                  <a:srgbClr val="000000"/>
                </a:solidFill>
                <a:latin typeface="Times New Roman" panose="02020603050405020304" pitchFamily="18" charset="0"/>
                <a:ea typeface="Times New Roman"/>
                <a:cs typeface="Times New Roman" panose="02020603050405020304" pitchFamily="18" charset="0"/>
                <a:sym typeface="Times New Roman"/>
              </a:rPr>
              <a:t>Drwecki</a:t>
            </a: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 BB, Moore, CF, Ward, SE, Prkachin, KM. (2010). Reducing racial disparities in pain treatment: The role of empathy and perspective-taking. </a:t>
            </a:r>
            <a:r>
              <a:rPr lang="en" sz="900" i="1" dirty="0">
                <a:solidFill>
                  <a:srgbClr val="000000"/>
                </a:solidFill>
                <a:latin typeface="Times New Roman" panose="02020603050405020304" pitchFamily="18" charset="0"/>
                <a:ea typeface="Times New Roman"/>
                <a:cs typeface="Times New Roman" panose="02020603050405020304" pitchFamily="18" charset="0"/>
                <a:sym typeface="Times New Roman"/>
              </a:rPr>
              <a:t>Pain 152</a:t>
            </a: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 1001-1006.]</a:t>
            </a:r>
          </a:p>
          <a:p>
            <a:pPr marL="404337" indent="-228600">
              <a:lnSpc>
                <a:spcPct val="100000"/>
              </a:lnSpc>
              <a:buClr>
                <a:srgbClr val="212121"/>
              </a:buClr>
              <a:buSzPct val="100000"/>
              <a:buAutoNum type="arabicPeriod" startAt="2"/>
            </a:pP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Hoffman, K, Trawalter, S, Axt, JR, &amp; Oliver, MN. (2016), Racial bias in pain assessment and treatment recommendations, and false beliefs about biological differences. </a:t>
            </a:r>
            <a:r>
              <a:rPr lang="en" sz="900" i="1" dirty="0">
                <a:solidFill>
                  <a:srgbClr val="000000"/>
                </a:solidFill>
                <a:latin typeface="Times New Roman" panose="02020603050405020304" pitchFamily="18" charset="0"/>
                <a:ea typeface="Times New Roman"/>
                <a:cs typeface="Times New Roman" panose="02020603050405020304" pitchFamily="18" charset="0"/>
                <a:sym typeface="Times New Roman"/>
              </a:rPr>
              <a:t>PNAS 113</a:t>
            </a: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(16), 4296-4301.</a:t>
            </a:r>
            <a:endParaRPr lang="en" sz="5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04337" indent="-228600">
              <a:lnSpc>
                <a:spcPct val="100000"/>
              </a:lnSpc>
              <a:buClr>
                <a:srgbClr val="212121"/>
              </a:buClr>
              <a:buSzPct val="100000"/>
              <a:buAutoNum type="arabicPeriod" startAt="2"/>
            </a:pP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Mendiola, CH, Galetto, G, Fingerhood, M. (2018). An exploration of emergency physicians’  attitudes toward patients with substance use disorder. </a:t>
            </a:r>
            <a:r>
              <a:rPr lang="en" sz="900" i="1" dirty="0">
                <a:solidFill>
                  <a:srgbClr val="000000"/>
                </a:solidFill>
                <a:latin typeface="Times New Roman" panose="02020603050405020304" pitchFamily="18" charset="0"/>
                <a:ea typeface="Times New Roman"/>
                <a:cs typeface="Times New Roman" panose="02020603050405020304" pitchFamily="18" charset="0"/>
                <a:sym typeface="Times New Roman"/>
              </a:rPr>
              <a:t>Addiction Medicine 12</a:t>
            </a: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(2), 133-135.</a:t>
            </a:r>
          </a:p>
          <a:p>
            <a:pPr marL="404337" indent="-228600">
              <a:lnSpc>
                <a:spcPct val="100000"/>
              </a:lnSpc>
              <a:buClr>
                <a:srgbClr val="212121"/>
              </a:buClr>
              <a:buSzPct val="100000"/>
              <a:buAutoNum type="arabicPeriod" startAt="2"/>
            </a:pPr>
            <a:r>
              <a:rPr lang="en" sz="900" dirty="0" err="1">
                <a:solidFill>
                  <a:srgbClr val="000000"/>
                </a:solidFill>
                <a:latin typeface="Times New Roman" panose="02020603050405020304" pitchFamily="18" charset="0"/>
                <a:ea typeface="Times New Roman"/>
                <a:cs typeface="Times New Roman" panose="02020603050405020304" pitchFamily="18" charset="0"/>
                <a:sym typeface="Times New Roman"/>
              </a:rPr>
              <a:t>Moskowiitz</a:t>
            </a: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 D, Thom, DH, Guzman, D, Penelope, J, Miakowski, C, Kissel, M. (2011). Is Primary Care Providers’ Trust I’m Socially Marginalized Patients Affected by Race. J Gen Intern Med 26(8), 846-851.</a:t>
            </a:r>
          </a:p>
          <a:p>
            <a:pPr marL="404337" indent="-228600">
              <a:lnSpc>
                <a:spcPct val="100000"/>
              </a:lnSpc>
              <a:buClr>
                <a:srgbClr val="212121"/>
              </a:buClr>
              <a:buSzPct val="100000"/>
              <a:buFont typeface="Open Sans"/>
              <a:buAutoNum type="arabicPeriod" startAt="2"/>
            </a:pPr>
            <a:r>
              <a:rPr lang="en" sz="900" dirty="0" err="1">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Staton</a:t>
            </a:r>
            <a:r>
              <a:rPr lang="en" sz="900" dirty="0">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 LJ, Panda, M, Chen, I, </a:t>
            </a:r>
            <a:r>
              <a:rPr lang="en" sz="900" dirty="0" err="1">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Genao</a:t>
            </a:r>
            <a:r>
              <a:rPr lang="en" sz="900" dirty="0">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 I, Kurz, J, </a:t>
            </a:r>
            <a:r>
              <a:rPr lang="en" sz="900" dirty="0" err="1">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Pasanen</a:t>
            </a:r>
            <a:r>
              <a:rPr lang="en" sz="900" dirty="0">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 M, …&amp; </a:t>
            </a:r>
            <a:r>
              <a:rPr lang="en" sz="900" dirty="0" err="1">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Cykert</a:t>
            </a:r>
            <a:r>
              <a:rPr lang="en" sz="900" dirty="0">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 S. ((2007) When race matters: Disagreement in pain perception between patients and their physicians in primary care. </a:t>
            </a:r>
            <a:r>
              <a:rPr lang="en" sz="900" i="1" dirty="0">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J Natl Med Assoc 99</a:t>
            </a:r>
            <a:r>
              <a:rPr lang="en" sz="900" dirty="0">
                <a:solidFill>
                  <a:srgbClr val="212121"/>
                </a:solidFill>
                <a:highlight>
                  <a:schemeClr val="lt1"/>
                </a:highlight>
                <a:latin typeface="Times New Roman" panose="02020603050405020304" pitchFamily="18" charset="0"/>
                <a:ea typeface="Times New Roman"/>
                <a:cs typeface="Times New Roman" panose="02020603050405020304" pitchFamily="18" charset="0"/>
                <a:sym typeface="Times New Roman"/>
              </a:rPr>
              <a:t>(5), 532-538. </a:t>
            </a:r>
            <a:endPar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404337" indent="-228600">
              <a:lnSpc>
                <a:spcPct val="100000"/>
              </a:lnSpc>
              <a:buClr>
                <a:srgbClr val="212121"/>
              </a:buClr>
              <a:buSzPct val="100000"/>
              <a:buFont typeface="Open Sans"/>
              <a:buAutoNum type="arabicPeriod" startAt="2"/>
            </a:pPr>
            <a:r>
              <a:rPr lang="en" sz="900" dirty="0" err="1">
                <a:solidFill>
                  <a:srgbClr val="000000"/>
                </a:solidFill>
                <a:latin typeface="Times New Roman" panose="02020603050405020304" pitchFamily="18" charset="0"/>
                <a:ea typeface="Times New Roman"/>
                <a:cs typeface="Times New Roman" panose="02020603050405020304" pitchFamily="18" charset="0"/>
                <a:sym typeface="Times New Roman"/>
              </a:rPr>
              <a:t>vanBoekel</a:t>
            </a: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 LC, Brouwers, EPM, </a:t>
            </a:r>
            <a:r>
              <a:rPr lang="en" sz="900" dirty="0" err="1">
                <a:solidFill>
                  <a:srgbClr val="000000"/>
                </a:solidFill>
                <a:latin typeface="Times New Roman" panose="02020603050405020304" pitchFamily="18" charset="0"/>
                <a:ea typeface="Times New Roman"/>
                <a:cs typeface="Times New Roman" panose="02020603050405020304" pitchFamily="18" charset="0"/>
                <a:sym typeface="Times New Roman"/>
              </a:rPr>
              <a:t>vanWeeghel</a:t>
            </a: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 J, </a:t>
            </a:r>
            <a:r>
              <a:rPr lang="en" sz="9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Garretsen</a:t>
            </a: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 HFL. (2012). Stigma among health professionals towards patients with substance use disorders and its consequences for healthcare delivery: </a:t>
            </a:r>
            <a:r>
              <a:rPr lang="en" sz="900" i="1" dirty="0">
                <a:solidFill>
                  <a:srgbClr val="000000"/>
                </a:solidFill>
                <a:latin typeface="Times New Roman" panose="02020603050405020304" pitchFamily="18" charset="0"/>
                <a:ea typeface="Times New Roman"/>
                <a:cs typeface="Times New Roman" panose="02020603050405020304" pitchFamily="18" charset="0"/>
                <a:sym typeface="Times New Roman"/>
              </a:rPr>
              <a:t>Systematic review. Drug and Alcohol Dependence 13</a:t>
            </a:r>
            <a:r>
              <a:rPr lang="en" sz="900" dirty="0">
                <a:solidFill>
                  <a:srgbClr val="000000"/>
                </a:solidFill>
                <a:latin typeface="Times New Roman" panose="02020603050405020304" pitchFamily="18" charset="0"/>
                <a:ea typeface="Times New Roman"/>
                <a:cs typeface="Times New Roman" panose="02020603050405020304" pitchFamily="18" charset="0"/>
                <a:sym typeface="Times New Roman"/>
              </a:rPr>
              <a:t>1, 23-35.</a:t>
            </a:r>
          </a:p>
          <a:p>
            <a:pPr marL="175737" indent="0">
              <a:lnSpc>
                <a:spcPct val="100000"/>
              </a:lnSpc>
              <a:buClr>
                <a:srgbClr val="212121"/>
              </a:buClr>
              <a:buSzPct val="100000"/>
              <a:buNone/>
            </a:pPr>
            <a:endParaRPr sz="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A082-FCB1-4C2C-B92D-190AB28C7E73}"/>
              </a:ext>
            </a:extLst>
          </p:cNvPr>
          <p:cNvSpPr>
            <a:spLocks noGrp="1"/>
          </p:cNvSpPr>
          <p:nvPr>
            <p:ph type="title"/>
          </p:nvPr>
        </p:nvSpPr>
        <p:spPr/>
        <p:txBody>
          <a:bodyPr/>
          <a:lstStyle/>
          <a:p>
            <a:r>
              <a:rPr lang="en-US" sz="4000" b="0" dirty="0">
                <a:solidFill>
                  <a:schemeClr val="bg1"/>
                </a:solidFill>
                <a:latin typeface="+mj-lt"/>
              </a:rPr>
              <a:t>The CDC Guidelines</a:t>
            </a:r>
          </a:p>
        </p:txBody>
      </p:sp>
      <p:pic>
        <p:nvPicPr>
          <p:cNvPr id="4" name="Picture 3">
            <a:extLst>
              <a:ext uri="{FF2B5EF4-FFF2-40B4-BE49-F238E27FC236}">
                <a16:creationId xmlns:a16="http://schemas.microsoft.com/office/drawing/2014/main" id="{AFCD2142-5EFD-4D3B-BDA1-FF82FEF66B1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923" y="1938319"/>
            <a:ext cx="5168154" cy="197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F6AE6C5-DE85-4821-8FAF-1A0489F1AC4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705" y="1391055"/>
            <a:ext cx="1522411" cy="98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40E2C42E-AA9B-4521-8AD2-3D8E9CB0B203}"/>
              </a:ext>
            </a:extLst>
          </p:cNvPr>
          <p:cNvSpPr txBox="1"/>
          <p:nvPr/>
        </p:nvSpPr>
        <p:spPr>
          <a:xfrm>
            <a:off x="142706" y="4958834"/>
            <a:ext cx="3690434" cy="184666"/>
          </a:xfrm>
          <a:prstGeom prst="rect">
            <a:avLst/>
          </a:prstGeom>
          <a:noFill/>
        </p:spPr>
        <p:txBody>
          <a:bodyPr wrap="none" rtlCol="0">
            <a:spAutoFit/>
          </a:bodyPr>
          <a:lstStyle/>
          <a:p>
            <a:r>
              <a:rPr lang="en-US" sz="600" dirty="0"/>
              <a:t>Image by CDC, retrieved from: </a:t>
            </a:r>
            <a:r>
              <a:rPr lang="en-US" sz="600" dirty="0">
                <a:hlinkClick r:id="rId5"/>
              </a:rPr>
              <a:t>https://www.cdc.gov/mmwr/volumes/65/rr/pdfs/rr6501e1.pdf</a:t>
            </a:r>
            <a:r>
              <a:rPr lang="en-US" sz="600" dirty="0"/>
              <a:t> 12/15/2021</a:t>
            </a:r>
          </a:p>
        </p:txBody>
      </p:sp>
    </p:spTree>
    <p:extLst>
      <p:ext uri="{BB962C8B-B14F-4D97-AF65-F5344CB8AC3E}">
        <p14:creationId xmlns:p14="http://schemas.microsoft.com/office/powerpoint/2010/main" val="2745003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2C14-DD96-4155-B9D4-E0F8AD7ED8EA}"/>
              </a:ext>
            </a:extLst>
          </p:cNvPr>
          <p:cNvSpPr>
            <a:spLocks noGrp="1"/>
          </p:cNvSpPr>
          <p:nvPr>
            <p:ph type="title"/>
          </p:nvPr>
        </p:nvSpPr>
        <p:spPr/>
        <p:txBody>
          <a:bodyPr/>
          <a:lstStyle/>
          <a:p>
            <a:r>
              <a:rPr kumimoji="0" lang="en-US" sz="4000" b="0" i="0" u="none" strike="noStrike" kern="0" cap="none" spc="0" normalizeH="0" baseline="0" noProof="0" dirty="0">
                <a:ln>
                  <a:noFill/>
                </a:ln>
                <a:solidFill>
                  <a:schemeClr val="bg1"/>
                </a:solidFill>
                <a:effectLst/>
                <a:uLnTx/>
                <a:uFillTx/>
                <a:latin typeface="Arial"/>
                <a:sym typeface="Merriweather"/>
              </a:rPr>
              <a:t>The CDC Guidelines (cont.) </a:t>
            </a:r>
            <a:endParaRPr lang="en-US" dirty="0">
              <a:solidFill>
                <a:schemeClr val="bg1"/>
              </a:solidFill>
            </a:endParaRPr>
          </a:p>
        </p:txBody>
      </p:sp>
      <p:sp>
        <p:nvSpPr>
          <p:cNvPr id="5" name="TextBox 4">
            <a:extLst>
              <a:ext uri="{FF2B5EF4-FFF2-40B4-BE49-F238E27FC236}">
                <a16:creationId xmlns:a16="http://schemas.microsoft.com/office/drawing/2014/main" id="{043F5C1D-0BA5-47E6-AF7A-C431E0021632}"/>
              </a:ext>
            </a:extLst>
          </p:cNvPr>
          <p:cNvSpPr txBox="1"/>
          <p:nvPr/>
        </p:nvSpPr>
        <p:spPr>
          <a:xfrm>
            <a:off x="248055" y="1273554"/>
            <a:ext cx="719265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Non-pharmacologic therapy and non-opioid pharmacologic therapy are preferred for chronic pain</a:t>
            </a:r>
          </a:p>
          <a:p>
            <a:pPr marL="285750" indent="-285750">
              <a:buFont typeface="Arial" panose="020B0604020202020204" pitchFamily="34" charset="0"/>
              <a:buChar char="•"/>
            </a:pPr>
            <a:r>
              <a:rPr lang="en-US" sz="2400" dirty="0"/>
              <a:t>Before starting opioid therapy for chronic pain, clinicians should establish treatment goals with all patients</a:t>
            </a:r>
          </a:p>
          <a:p>
            <a:pPr marL="285750" indent="-285750">
              <a:buFont typeface="Arial" panose="020B0604020202020204" pitchFamily="34" charset="0"/>
              <a:buChar char="•"/>
            </a:pPr>
            <a:r>
              <a:rPr lang="en-US" sz="2400" dirty="0"/>
              <a:t>Discuss known risks, benefits, and responsibilities with patients</a:t>
            </a:r>
          </a:p>
          <a:p>
            <a:pPr marL="285750" indent="-285750">
              <a:buFont typeface="Arial" panose="020B0604020202020204" pitchFamily="34" charset="0"/>
              <a:buChar char="•"/>
            </a:pPr>
            <a:r>
              <a:rPr lang="en-US" sz="2400" dirty="0"/>
              <a:t>Immediate-release opioids first</a:t>
            </a:r>
          </a:p>
        </p:txBody>
      </p:sp>
    </p:spTree>
    <p:extLst>
      <p:ext uri="{BB962C8B-B14F-4D97-AF65-F5344CB8AC3E}">
        <p14:creationId xmlns:p14="http://schemas.microsoft.com/office/powerpoint/2010/main" val="307334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2C14-DD96-4155-B9D4-E0F8AD7ED8EA}"/>
              </a:ext>
            </a:extLst>
          </p:cNvPr>
          <p:cNvSpPr>
            <a:spLocks noGrp="1"/>
          </p:cNvSpPr>
          <p:nvPr>
            <p:ph type="title"/>
          </p:nvPr>
        </p:nvSpPr>
        <p:spPr/>
        <p:txBody>
          <a:bodyPr/>
          <a:lstStyle/>
          <a:p>
            <a:r>
              <a:rPr kumimoji="0" lang="en-US" sz="4000" b="0" i="0" u="none" strike="noStrike" kern="0" cap="none" spc="0" normalizeH="0" baseline="0" noProof="0" dirty="0">
                <a:ln>
                  <a:noFill/>
                </a:ln>
                <a:solidFill>
                  <a:schemeClr val="bg1"/>
                </a:solidFill>
                <a:effectLst/>
                <a:uLnTx/>
                <a:uFillTx/>
                <a:latin typeface="Arial"/>
                <a:sym typeface="Merriweather"/>
              </a:rPr>
              <a:t>The CDC Guidelines(cont.) </a:t>
            </a:r>
            <a:endParaRPr lang="en-US" dirty="0">
              <a:solidFill>
                <a:schemeClr val="bg1"/>
              </a:solidFill>
            </a:endParaRPr>
          </a:p>
        </p:txBody>
      </p:sp>
      <p:sp>
        <p:nvSpPr>
          <p:cNvPr id="5" name="TextBox 4">
            <a:extLst>
              <a:ext uri="{FF2B5EF4-FFF2-40B4-BE49-F238E27FC236}">
                <a16:creationId xmlns:a16="http://schemas.microsoft.com/office/drawing/2014/main" id="{043F5C1D-0BA5-47E6-AF7A-C431E0021632}"/>
              </a:ext>
            </a:extLst>
          </p:cNvPr>
          <p:cNvSpPr txBox="1"/>
          <p:nvPr/>
        </p:nvSpPr>
        <p:spPr>
          <a:xfrm>
            <a:off x="248055" y="1273554"/>
            <a:ext cx="719265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Lowest effective dosage</a:t>
            </a:r>
          </a:p>
          <a:p>
            <a:pPr marL="285750" indent="-285750">
              <a:buFont typeface="Arial" panose="020B0604020202020204" pitchFamily="34" charset="0"/>
              <a:buChar char="•"/>
            </a:pPr>
            <a:r>
              <a:rPr lang="en-US" sz="2400" dirty="0"/>
              <a:t>Reassess risk/benefit if ≥50 MME/day</a:t>
            </a:r>
          </a:p>
          <a:p>
            <a:pPr marL="285750" indent="-285750">
              <a:buFont typeface="Arial" panose="020B0604020202020204" pitchFamily="34" charset="0"/>
              <a:buChar char="•"/>
            </a:pPr>
            <a:r>
              <a:rPr lang="en-US" sz="2400" dirty="0"/>
              <a:t>Avoid or carefully justify ≥90 MMD/day</a:t>
            </a:r>
          </a:p>
          <a:p>
            <a:pPr marL="285750" indent="-285750">
              <a:buFont typeface="Arial" panose="020B0604020202020204" pitchFamily="34" charset="0"/>
              <a:buChar char="•"/>
            </a:pPr>
            <a:r>
              <a:rPr lang="en-US" sz="2400" dirty="0"/>
              <a:t>In acute pain, lowest effective dose, lowest quantity</a:t>
            </a:r>
          </a:p>
          <a:p>
            <a:pPr marL="285750" indent="-285750">
              <a:buFont typeface="Arial" panose="020B0604020202020204" pitchFamily="34" charset="0"/>
              <a:buChar char="•"/>
            </a:pPr>
            <a:r>
              <a:rPr lang="en-US" sz="2400" dirty="0"/>
              <a:t>Re-evaluate risk/benefit in 1-4 weeks, then every 3 months</a:t>
            </a:r>
          </a:p>
          <a:p>
            <a:pPr marL="285750" indent="-285750">
              <a:buFont typeface="Arial" panose="020B0604020202020204" pitchFamily="34" charset="0"/>
              <a:buChar char="•"/>
            </a:pPr>
            <a:r>
              <a:rPr lang="en-US" sz="2400" dirty="0"/>
              <a:t>Utilize strategies that mitigate risk</a:t>
            </a:r>
          </a:p>
          <a:p>
            <a:pPr marL="285750" indent="-285750">
              <a:buFont typeface="Arial" panose="020B0604020202020204" pitchFamily="34" charset="0"/>
              <a:buChar char="•"/>
            </a:pPr>
            <a:r>
              <a:rPr lang="en-US" sz="2400" dirty="0"/>
              <a:t>Opioid risk assessment</a:t>
            </a:r>
          </a:p>
          <a:p>
            <a:pPr marL="285750" indent="-285750">
              <a:buFont typeface="Arial" panose="020B0604020202020204" pitchFamily="34" charset="0"/>
              <a:buChar char="•"/>
            </a:pPr>
            <a:r>
              <a:rPr lang="en-US" sz="2400" dirty="0"/>
              <a:t>Naloxone</a:t>
            </a:r>
          </a:p>
        </p:txBody>
      </p:sp>
    </p:spTree>
    <p:extLst>
      <p:ext uri="{BB962C8B-B14F-4D97-AF65-F5344CB8AC3E}">
        <p14:creationId xmlns:p14="http://schemas.microsoft.com/office/powerpoint/2010/main" val="187877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2C14-DD96-4155-B9D4-E0F8AD7ED8EA}"/>
              </a:ext>
            </a:extLst>
          </p:cNvPr>
          <p:cNvSpPr>
            <a:spLocks noGrp="1"/>
          </p:cNvSpPr>
          <p:nvPr>
            <p:ph type="title"/>
          </p:nvPr>
        </p:nvSpPr>
        <p:spPr/>
        <p:txBody>
          <a:bodyPr/>
          <a:lstStyle/>
          <a:p>
            <a:r>
              <a:rPr kumimoji="0" lang="en-US" sz="4000" b="0" i="0" u="none" strike="noStrike" kern="0" cap="none" spc="0" normalizeH="0" baseline="0" noProof="0" dirty="0">
                <a:ln>
                  <a:noFill/>
                </a:ln>
                <a:solidFill>
                  <a:schemeClr val="bg1"/>
                </a:solidFill>
                <a:effectLst/>
                <a:uLnTx/>
                <a:uFillTx/>
                <a:latin typeface="Arial"/>
                <a:sym typeface="Merriweather"/>
              </a:rPr>
              <a:t>The CDC Guidelines  (cont.) </a:t>
            </a:r>
            <a:endParaRPr lang="en-US" dirty="0">
              <a:solidFill>
                <a:schemeClr val="bg1"/>
              </a:solidFill>
            </a:endParaRPr>
          </a:p>
        </p:txBody>
      </p:sp>
      <p:sp>
        <p:nvSpPr>
          <p:cNvPr id="5" name="TextBox 4">
            <a:extLst>
              <a:ext uri="{FF2B5EF4-FFF2-40B4-BE49-F238E27FC236}">
                <a16:creationId xmlns:a16="http://schemas.microsoft.com/office/drawing/2014/main" id="{043F5C1D-0BA5-47E6-AF7A-C431E0021632}"/>
              </a:ext>
            </a:extLst>
          </p:cNvPr>
          <p:cNvSpPr txBox="1"/>
          <p:nvPr/>
        </p:nvSpPr>
        <p:spPr>
          <a:xfrm>
            <a:off x="248055" y="1273554"/>
            <a:ext cx="719265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Check the PDMP</a:t>
            </a:r>
          </a:p>
          <a:p>
            <a:pPr marL="285750" indent="-285750">
              <a:buFont typeface="Arial" panose="020B0604020202020204" pitchFamily="34" charset="0"/>
              <a:buChar char="•"/>
            </a:pPr>
            <a:r>
              <a:rPr lang="en-US" sz="2400" dirty="0"/>
              <a:t>Urine drug testing before initiation</a:t>
            </a:r>
          </a:p>
          <a:p>
            <a:pPr marL="285750" indent="-285750">
              <a:buFont typeface="Arial" panose="020B0604020202020204" pitchFamily="34" charset="0"/>
              <a:buChar char="•"/>
            </a:pPr>
            <a:r>
              <a:rPr lang="en-US" sz="2400" dirty="0"/>
              <a:t>At least annually</a:t>
            </a:r>
          </a:p>
          <a:p>
            <a:pPr marL="285750" indent="-285750">
              <a:buFont typeface="Arial" panose="020B0604020202020204" pitchFamily="34" charset="0"/>
              <a:buChar char="•"/>
            </a:pPr>
            <a:r>
              <a:rPr lang="en-US" sz="2400" dirty="0"/>
              <a:t>Avoid concurrent opioids and benzodiazepines</a:t>
            </a:r>
          </a:p>
          <a:p>
            <a:pPr marL="285750" indent="-285750">
              <a:buFont typeface="Arial" panose="020B0604020202020204" pitchFamily="34" charset="0"/>
              <a:buChar char="•"/>
            </a:pPr>
            <a:r>
              <a:rPr lang="en-US" sz="2400" dirty="0"/>
              <a:t>Offer or arrange for evidence-based treatment for patients with opioid use disorder</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46146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2C14-DD96-4155-B9D4-E0F8AD7ED8EA}"/>
              </a:ext>
            </a:extLst>
          </p:cNvPr>
          <p:cNvSpPr>
            <a:spLocks noGrp="1"/>
          </p:cNvSpPr>
          <p:nvPr>
            <p:ph type="title"/>
          </p:nvPr>
        </p:nvSpPr>
        <p:spPr/>
        <p:txBody>
          <a:bodyPr/>
          <a:lstStyle/>
          <a:p>
            <a:r>
              <a:rPr kumimoji="0" lang="en-US" sz="4000" b="0" i="0" u="none" strike="noStrike" kern="0" cap="none" spc="0" normalizeH="0" baseline="0" noProof="0" dirty="0">
                <a:ln>
                  <a:noFill/>
                </a:ln>
                <a:solidFill>
                  <a:schemeClr val="bg1"/>
                </a:solidFill>
                <a:effectLst/>
                <a:uLnTx/>
                <a:uFillTx/>
                <a:latin typeface="Arial"/>
                <a:sym typeface="Merriweather"/>
              </a:rPr>
              <a:t>The </a:t>
            </a:r>
            <a:r>
              <a:rPr kumimoji="0" lang="en-US" sz="4000" b="0" i="0" u="none" strike="noStrike" kern="0" cap="none" spc="0" normalizeH="0" baseline="0" noProof="0">
                <a:ln>
                  <a:noFill/>
                </a:ln>
                <a:solidFill>
                  <a:schemeClr val="bg1"/>
                </a:solidFill>
                <a:effectLst/>
                <a:uLnTx/>
                <a:uFillTx/>
                <a:latin typeface="Arial"/>
                <a:sym typeface="Merriweather"/>
              </a:rPr>
              <a:t>CDC Guidelines   (cont.) </a:t>
            </a:r>
            <a:endParaRPr lang="en-US" dirty="0">
              <a:solidFill>
                <a:schemeClr val="bg1"/>
              </a:solidFill>
            </a:endParaRPr>
          </a:p>
        </p:txBody>
      </p:sp>
      <p:sp>
        <p:nvSpPr>
          <p:cNvPr id="5" name="TextBox 4">
            <a:extLst>
              <a:ext uri="{FF2B5EF4-FFF2-40B4-BE49-F238E27FC236}">
                <a16:creationId xmlns:a16="http://schemas.microsoft.com/office/drawing/2014/main" id="{043F5C1D-0BA5-47E6-AF7A-C431E0021632}"/>
              </a:ext>
            </a:extLst>
          </p:cNvPr>
          <p:cNvSpPr txBox="1"/>
          <p:nvPr/>
        </p:nvSpPr>
        <p:spPr>
          <a:xfrm>
            <a:off x="248055" y="1273554"/>
            <a:ext cx="719265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Intended for non-expert settings, e.g., Primary Care</a:t>
            </a:r>
          </a:p>
          <a:p>
            <a:pPr marL="342900" indent="-342900">
              <a:buFont typeface="Arial" panose="020B0604020202020204" pitchFamily="34" charset="0"/>
              <a:buChar char="•"/>
            </a:pPr>
            <a:r>
              <a:rPr lang="en-US" sz="2400" dirty="0"/>
              <a:t>Guidelines – not mandates</a:t>
            </a:r>
          </a:p>
          <a:p>
            <a:pPr marL="342900" indent="-342900">
              <a:buFont typeface="Arial" panose="020B0604020202020204" pitchFamily="34" charset="0"/>
              <a:buChar char="•"/>
            </a:pPr>
            <a:r>
              <a:rPr lang="en-US" sz="2400" dirty="0"/>
              <a:t>However, many state medical boards have adopted as mandates</a:t>
            </a:r>
          </a:p>
          <a:p>
            <a:pPr marL="342900" indent="-342900">
              <a:buFont typeface="Arial" panose="020B0604020202020204" pitchFamily="34" charset="0"/>
              <a:buChar char="•"/>
            </a:pPr>
            <a:r>
              <a:rPr lang="en-US" sz="2400" dirty="0"/>
              <a:t>Intended for chronic pain… But many use this as guideline for acute pain as well</a:t>
            </a:r>
          </a:p>
        </p:txBody>
      </p:sp>
    </p:spTree>
    <p:extLst>
      <p:ext uri="{BB962C8B-B14F-4D97-AF65-F5344CB8AC3E}">
        <p14:creationId xmlns:p14="http://schemas.microsoft.com/office/powerpoint/2010/main" val="257359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3522-05AC-4F3C-8807-7CF9235473CD}"/>
              </a:ext>
            </a:extLst>
          </p:cNvPr>
          <p:cNvSpPr>
            <a:spLocks noGrp="1"/>
          </p:cNvSpPr>
          <p:nvPr>
            <p:ph type="title"/>
          </p:nvPr>
        </p:nvSpPr>
        <p:spPr>
          <a:xfrm>
            <a:off x="293770" y="334590"/>
            <a:ext cx="8054100" cy="640800"/>
          </a:xfrm>
        </p:spPr>
        <p:txBody>
          <a:bodyPr/>
          <a:lstStyle/>
          <a:p>
            <a:r>
              <a:rPr lang="en-US" sz="4000" b="0" dirty="0">
                <a:solidFill>
                  <a:schemeClr val="bg1"/>
                </a:solidFill>
                <a:latin typeface="+mj-lt"/>
              </a:rPr>
              <a:t>Federation of State Medical Boards Opioid Guidelines</a:t>
            </a:r>
          </a:p>
        </p:txBody>
      </p:sp>
      <p:pic>
        <p:nvPicPr>
          <p:cNvPr id="3" name="Picture 2">
            <a:extLst>
              <a:ext uri="{FF2B5EF4-FFF2-40B4-BE49-F238E27FC236}">
                <a16:creationId xmlns:a16="http://schemas.microsoft.com/office/drawing/2014/main" id="{2B9EE400-7749-4DB5-876C-9071EAA81103}"/>
              </a:ext>
              <a:ext uri="{C183D7F6-B498-43B3-948B-1728B52AA6E4}">
                <adec:decorative xmlns:adec="http://schemas.microsoft.com/office/drawing/2017/decorative" val="1"/>
              </a:ext>
            </a:extLst>
          </p:cNvPr>
          <p:cNvPicPr>
            <a:picLocks noChangeAspect="1"/>
          </p:cNvPicPr>
          <p:nvPr/>
        </p:nvPicPr>
        <p:blipFill rotWithShape="1">
          <a:blip r:embed="rId3"/>
          <a:srcRect t="2794"/>
          <a:stretch/>
        </p:blipFill>
        <p:spPr>
          <a:xfrm>
            <a:off x="7451059" y="1361872"/>
            <a:ext cx="1206556" cy="797667"/>
          </a:xfrm>
          <a:prstGeom prst="rect">
            <a:avLst/>
          </a:prstGeom>
        </p:spPr>
      </p:pic>
      <p:sp>
        <p:nvSpPr>
          <p:cNvPr id="4" name="TextBox 3">
            <a:extLst>
              <a:ext uri="{FF2B5EF4-FFF2-40B4-BE49-F238E27FC236}">
                <a16:creationId xmlns:a16="http://schemas.microsoft.com/office/drawing/2014/main" id="{23B348FE-74A4-4118-AD35-D44C2BFFC188}"/>
              </a:ext>
            </a:extLst>
          </p:cNvPr>
          <p:cNvSpPr txBox="1"/>
          <p:nvPr/>
        </p:nvSpPr>
        <p:spPr>
          <a:xfrm>
            <a:off x="0" y="1164041"/>
            <a:ext cx="7225553" cy="35394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Opioid prescribing considered inappropriate including but </a:t>
            </a:r>
            <a:r>
              <a:rPr kumimoji="0" lang="en-US" sz="2400" b="1" i="1" u="none" strike="noStrike" kern="1200" cap="none" spc="0" normalizeH="0" baseline="0" noProof="0" dirty="0">
                <a:ln>
                  <a:noFill/>
                </a:ln>
                <a:solidFill>
                  <a:prstClr val="black"/>
                </a:solidFill>
                <a:effectLst/>
                <a:uLnTx/>
                <a:uFillTx/>
                <a:latin typeface="Calibri"/>
                <a:ea typeface="+mn-ea"/>
                <a:cs typeface="+mn-cs"/>
              </a:rPr>
              <a:t>not limited to the following circumstances:</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Inadequate attention paid to </a:t>
            </a:r>
            <a:r>
              <a:rPr kumimoji="0" lang="en-US" sz="1900" b="1" i="0" u="none" strike="noStrike" kern="1200" cap="none" spc="0" normalizeH="0" baseline="0" noProof="0" dirty="0">
                <a:ln>
                  <a:noFill/>
                </a:ln>
                <a:solidFill>
                  <a:prstClr val="black"/>
                </a:solidFill>
                <a:effectLst/>
                <a:uLnTx/>
                <a:uFillTx/>
                <a:latin typeface="Calibri"/>
                <a:ea typeface="+mn-ea"/>
                <a:cs typeface="+mn-cs"/>
              </a:rPr>
              <a:t>assessment and risk determination</a:t>
            </a:r>
          </a:p>
          <a:p>
            <a:pPr marL="74295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prstClr val="black"/>
                </a:solidFill>
                <a:effectLst/>
                <a:uLnTx/>
                <a:uFillTx/>
                <a:latin typeface="Calibri"/>
                <a:ea typeface="+mn-ea"/>
                <a:cs typeface="+mn-cs"/>
              </a:rPr>
              <a:t>Inadequate monitoring </a:t>
            </a:r>
            <a:r>
              <a:rPr kumimoji="0" lang="en-US" sz="1900" b="0" i="0" u="none" strike="noStrike" kern="1200" cap="none" spc="0" normalizeH="0" baseline="0" noProof="0" dirty="0">
                <a:ln>
                  <a:noFill/>
                </a:ln>
                <a:solidFill>
                  <a:prstClr val="black"/>
                </a:solidFill>
                <a:effectLst/>
                <a:uLnTx/>
                <a:uFillTx/>
                <a:latin typeface="Calibri"/>
                <a:ea typeface="+mn-ea"/>
                <a:cs typeface="+mn-cs"/>
              </a:rPr>
              <a:t>of potential for aberrant drug-related behaviors and use of available tools</a:t>
            </a:r>
          </a:p>
          <a:p>
            <a:pPr marL="74295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Inadequate attention to </a:t>
            </a:r>
            <a:r>
              <a:rPr kumimoji="0" lang="en-US" sz="1900" b="1" i="0" u="none" strike="noStrike" kern="1200" cap="none" spc="0" normalizeH="0" baseline="0" noProof="0" dirty="0">
                <a:ln>
                  <a:noFill/>
                </a:ln>
                <a:solidFill>
                  <a:prstClr val="black"/>
                </a:solidFill>
                <a:effectLst/>
                <a:uLnTx/>
                <a:uFillTx/>
                <a:latin typeface="Calibri"/>
                <a:ea typeface="+mn-ea"/>
                <a:cs typeface="+mn-cs"/>
              </a:rPr>
              <a:t>patient education and informed consent</a:t>
            </a:r>
          </a:p>
          <a:p>
            <a:pPr marL="74295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Unjustified </a:t>
            </a:r>
            <a:r>
              <a:rPr kumimoji="0" lang="en-US" sz="1900" b="1" i="0" u="none" strike="noStrike" kern="1200" cap="none" spc="0" normalizeH="0" baseline="0" noProof="0" dirty="0">
                <a:ln>
                  <a:noFill/>
                </a:ln>
                <a:solidFill>
                  <a:prstClr val="black"/>
                </a:solidFill>
                <a:effectLst/>
                <a:uLnTx/>
                <a:uFillTx/>
                <a:latin typeface="Calibri"/>
                <a:ea typeface="+mn-ea"/>
                <a:cs typeface="+mn-cs"/>
              </a:rPr>
              <a:t>dose escalation</a:t>
            </a:r>
          </a:p>
          <a:p>
            <a:pPr marL="74295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Excessive reliance on opioid analgesics (particularly </a:t>
            </a:r>
            <a:r>
              <a:rPr kumimoji="0" lang="en-US" sz="1900" b="1" i="0" u="none" strike="noStrike" kern="1200" cap="none" spc="0" normalizeH="0" baseline="0" noProof="0" dirty="0">
                <a:ln>
                  <a:noFill/>
                </a:ln>
                <a:solidFill>
                  <a:prstClr val="black"/>
                </a:solidFill>
                <a:effectLst/>
                <a:uLnTx/>
                <a:uFillTx/>
                <a:latin typeface="Calibri"/>
                <a:ea typeface="+mn-ea"/>
                <a:cs typeface="+mn-cs"/>
              </a:rPr>
              <a:t>high doses</a:t>
            </a:r>
            <a:r>
              <a:rPr kumimoji="0" lang="en-US" sz="19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a:extLst>
              <a:ext uri="{FF2B5EF4-FFF2-40B4-BE49-F238E27FC236}">
                <a16:creationId xmlns:a16="http://schemas.microsoft.com/office/drawing/2014/main" id="{A2E1D2C7-C3F1-4E80-A198-ECEE09200846}"/>
              </a:ext>
            </a:extLst>
          </p:cNvPr>
          <p:cNvSpPr txBox="1"/>
          <p:nvPr/>
        </p:nvSpPr>
        <p:spPr>
          <a:xfrm>
            <a:off x="824754" y="4826582"/>
            <a:ext cx="7763434" cy="215444"/>
          </a:xfrm>
          <a:prstGeom prst="rect">
            <a:avLst/>
          </a:prstGeom>
          <a:noFill/>
        </p:spPr>
        <p:txBody>
          <a:bodyPr wrap="square" rtlCol="0">
            <a:spAutoFit/>
          </a:bodyPr>
          <a:lstStyle/>
          <a:p>
            <a:r>
              <a:rPr lang="en-US" sz="800" dirty="0"/>
              <a:t>Guidelines for the Chronic Use of Opioid Analgesics. Federation of State Medical Boards. April 2017. </a:t>
            </a:r>
            <a:r>
              <a:rPr lang="en-US" sz="800" dirty="0">
                <a:hlinkClick r:id="rId4"/>
              </a:rPr>
              <a:t>https://www.cdc.gov/drugoverdose/prescribing/guideline.html</a:t>
            </a:r>
            <a:r>
              <a:rPr lang="en-US" sz="800" dirty="0"/>
              <a:t> </a:t>
            </a:r>
          </a:p>
        </p:txBody>
      </p:sp>
    </p:spTree>
    <p:extLst>
      <p:ext uri="{BB962C8B-B14F-4D97-AF65-F5344CB8AC3E}">
        <p14:creationId xmlns:p14="http://schemas.microsoft.com/office/powerpoint/2010/main" val="19319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01D1-8787-480A-AC8B-1A9F748F149B}"/>
              </a:ext>
            </a:extLst>
          </p:cNvPr>
          <p:cNvSpPr>
            <a:spLocks noGrp="1"/>
          </p:cNvSpPr>
          <p:nvPr>
            <p:ph type="title"/>
          </p:nvPr>
        </p:nvSpPr>
        <p:spPr>
          <a:xfrm>
            <a:off x="347559" y="298730"/>
            <a:ext cx="8054100" cy="640800"/>
          </a:xfrm>
        </p:spPr>
        <p:txBody>
          <a:bodyPr/>
          <a:lstStyle/>
          <a:p>
            <a:r>
              <a:rPr lang="en-US" dirty="0"/>
              <a:t>Risk Stratification and Opioid Prescribing</a:t>
            </a:r>
          </a:p>
        </p:txBody>
      </p:sp>
      <p:pic>
        <p:nvPicPr>
          <p:cNvPr id="4" name="Picture 3">
            <a:extLst>
              <a:ext uri="{FF2B5EF4-FFF2-40B4-BE49-F238E27FC236}">
                <a16:creationId xmlns:a16="http://schemas.microsoft.com/office/drawing/2014/main" id="{AAAA03FB-16A8-40DE-A9EC-945349EF76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84183" y="789658"/>
            <a:ext cx="2898452" cy="640800"/>
          </a:xfrm>
          <a:prstGeom prst="rect">
            <a:avLst/>
          </a:prstGeom>
        </p:spPr>
      </p:pic>
      <p:sp>
        <p:nvSpPr>
          <p:cNvPr id="5" name="TextBox 4">
            <a:extLst>
              <a:ext uri="{FF2B5EF4-FFF2-40B4-BE49-F238E27FC236}">
                <a16:creationId xmlns:a16="http://schemas.microsoft.com/office/drawing/2014/main" id="{00940119-2A2C-4B1D-A29C-FA33641011FC}"/>
              </a:ext>
            </a:extLst>
          </p:cNvPr>
          <p:cNvSpPr txBox="1"/>
          <p:nvPr/>
        </p:nvSpPr>
        <p:spPr>
          <a:xfrm>
            <a:off x="0" y="1168578"/>
            <a:ext cx="7422776" cy="382258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Risk Categories</a:t>
            </a:r>
          </a:p>
          <a:p>
            <a:pPr marL="742950" indent="-285750">
              <a:spcBef>
                <a:spcPct val="20000"/>
              </a:spcBef>
              <a:buClrTx/>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a:ea typeface="+mn-ea"/>
                <a:cs typeface="+mn-cs"/>
              </a:rPr>
              <a:t>High risk: </a:t>
            </a:r>
            <a:r>
              <a:rPr kumimoji="0" lang="en-US" b="0" i="0" u="none" strike="noStrike" kern="1200" cap="none" spc="0" normalizeH="0" baseline="0" noProof="0" dirty="0">
                <a:ln>
                  <a:noFill/>
                </a:ln>
                <a:solidFill>
                  <a:prstClr val="black"/>
                </a:solidFill>
                <a:effectLst/>
                <a:uLnTx/>
                <a:uFillTx/>
                <a:latin typeface="Calibri"/>
                <a:ea typeface="+mn-ea"/>
                <a:cs typeface="+mn-cs"/>
              </a:rPr>
              <a:t>This includes patients at high risk of opioid-induced morbidity or mortality, based on factors and combinations of factors such as medical and behavioral comorbidities, polypharmacy, current substance use disorder or abuse, aberrant behavior, dose of opioids, or the use of any concurrent sedatives. </a:t>
            </a:r>
            <a:r>
              <a:rPr kumimoji="0" lang="en-US" b="1" i="0" u="none" strike="noStrike" kern="1200" cap="none" spc="0" normalizeH="0" baseline="0" noProof="0" dirty="0">
                <a:ln>
                  <a:noFill/>
                </a:ln>
                <a:solidFill>
                  <a:prstClr val="black"/>
                </a:solidFill>
                <a:effectLst/>
                <a:uLnTx/>
                <a:uFillTx/>
                <a:latin typeface="Calibri"/>
                <a:ea typeface="+mn-ea"/>
                <a:cs typeface="+mn-cs"/>
              </a:rPr>
              <a:t>Any patient using &gt;90 MED per day is considered high risk.</a:t>
            </a:r>
          </a:p>
          <a:p>
            <a:pPr marL="742950" indent="-285750">
              <a:spcBef>
                <a:spcPct val="20000"/>
              </a:spcBef>
              <a:buClrTx/>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a:ea typeface="+mn-ea"/>
                <a:cs typeface="+mn-cs"/>
              </a:rPr>
              <a:t>Moderate risk: </a:t>
            </a:r>
            <a:r>
              <a:rPr kumimoji="0" lang="en-US" b="0" i="0" u="none" strike="noStrike" kern="1200" cap="none" spc="0" normalizeH="0" baseline="0" noProof="0" dirty="0">
                <a:ln>
                  <a:noFill/>
                </a:ln>
                <a:solidFill>
                  <a:prstClr val="black"/>
                </a:solidFill>
                <a:effectLst/>
                <a:uLnTx/>
                <a:uFillTx/>
                <a:latin typeface="Calibri"/>
                <a:ea typeface="+mn-ea"/>
                <a:cs typeface="+mn-cs"/>
              </a:rPr>
              <a:t>This includes patients at moderate risk of opioid-induced morbidity or mortality, based on factors and combinations of factors such as medical and behavioral comorbidities, polypharmacy, history of substance use disorder or abuse, and aberrant behavior. In addition, </a:t>
            </a:r>
            <a:r>
              <a:rPr kumimoji="0" lang="en-US" b="1" i="0" u="none" strike="noStrike" kern="1200" cap="none" spc="0" normalizeH="0" baseline="0" noProof="0" dirty="0">
                <a:ln>
                  <a:noFill/>
                </a:ln>
                <a:solidFill>
                  <a:prstClr val="black"/>
                </a:solidFill>
                <a:effectLst/>
                <a:uLnTx/>
                <a:uFillTx/>
                <a:latin typeface="Calibri"/>
                <a:ea typeface="+mn-ea"/>
                <a:cs typeface="+mn-cs"/>
              </a:rPr>
              <a:t>any patient using 50-90 MED per day without other factors that increase their risk level is considered moderate risk.</a:t>
            </a:r>
          </a:p>
          <a:p>
            <a:pPr marL="742950" indent="-285750">
              <a:spcBef>
                <a:spcPct val="20000"/>
              </a:spcBef>
              <a:buClrTx/>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a:ea typeface="+mn-ea"/>
                <a:cs typeface="+mn-cs"/>
              </a:rPr>
              <a:t>Low risk: </a:t>
            </a:r>
            <a:r>
              <a:rPr kumimoji="0" lang="en-US" b="0" i="0" u="none" strike="noStrike" kern="1200" cap="none" spc="0" normalizeH="0" baseline="0" noProof="0" dirty="0">
                <a:ln>
                  <a:noFill/>
                </a:ln>
                <a:solidFill>
                  <a:prstClr val="black"/>
                </a:solidFill>
                <a:effectLst/>
                <a:uLnTx/>
                <a:uFillTx/>
                <a:latin typeface="Calibri"/>
                <a:ea typeface="+mn-ea"/>
                <a:cs typeface="+mn-cs"/>
              </a:rPr>
              <a:t>This includes patients at low risk of opioid-induced morbidity or mortality, based on factors and combinations of factors such as medical and behavioral comorbidities, polypharmacy. Patients must use &lt;50 MED per day to qualify as low risk. However, some patients using &lt;50 MED per day may be at moderate or high risk, based on other risk factors.</a:t>
            </a:r>
          </a:p>
        </p:txBody>
      </p:sp>
      <p:sp>
        <p:nvSpPr>
          <p:cNvPr id="10" name="TextBox 9">
            <a:extLst>
              <a:ext uri="{FF2B5EF4-FFF2-40B4-BE49-F238E27FC236}">
                <a16:creationId xmlns:a16="http://schemas.microsoft.com/office/drawing/2014/main" id="{87AA9A7B-C739-4767-AF40-8FB50359BCAF}"/>
              </a:ext>
            </a:extLst>
          </p:cNvPr>
          <p:cNvSpPr txBox="1"/>
          <p:nvPr/>
        </p:nvSpPr>
        <p:spPr>
          <a:xfrm>
            <a:off x="535887" y="4897225"/>
            <a:ext cx="8072225" cy="276999"/>
          </a:xfrm>
          <a:prstGeom prst="rect">
            <a:avLst/>
          </a:prstGeom>
          <a:noFill/>
        </p:spPr>
        <p:txBody>
          <a:bodyPr wrap="square" rtlCol="0">
            <a:spAutoFit/>
          </a:bodyPr>
          <a:lstStyle/>
          <a:p>
            <a:r>
              <a:rPr lang="en-US" sz="600" dirty="0"/>
              <a:t>About AHRQ's Six Building Blocks: A Team-Based Approach To Improving Opioid Management in Primary Care Program. Content last reviewed November 2021. Agency for Healthcare Research and Quality, Rockville, MD. </a:t>
            </a:r>
            <a:r>
              <a:rPr lang="en-US" sz="600" dirty="0">
                <a:hlinkClick r:id="rId4"/>
              </a:rPr>
              <a:t>https://www.ahrq.gov/patient-safety/settings/ambulatory/improve/six-building-blocks-about.html</a:t>
            </a:r>
            <a:r>
              <a:rPr lang="en-US" sz="600" dirty="0"/>
              <a:t> </a:t>
            </a:r>
          </a:p>
        </p:txBody>
      </p:sp>
    </p:spTree>
    <p:extLst>
      <p:ext uri="{BB962C8B-B14F-4D97-AF65-F5344CB8AC3E}">
        <p14:creationId xmlns:p14="http://schemas.microsoft.com/office/powerpoint/2010/main" val="2066404233"/>
      </p:ext>
    </p:extLst>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8ba4af-5f72-4df4-8e00-3fdf87fce896">
      <Terms xmlns="http://schemas.microsoft.com/office/infopath/2007/PartnerControls"/>
    </lcf76f155ced4ddcb4097134ff3c332f>
    <TaxCatchAll xmlns="bd49dd13-961e-4e0d-ac82-702e5c1314f5"/>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25818498DDA64E94240CA5F5B9CE4F" ma:contentTypeVersion="11" ma:contentTypeDescription="Create a new document." ma:contentTypeScope="" ma:versionID="2a42d1c9af3538351e98fa3a686baba8">
  <xsd:schema xmlns:xsd="http://www.w3.org/2001/XMLSchema" xmlns:xs="http://www.w3.org/2001/XMLSchema" xmlns:p="http://schemas.microsoft.com/office/2006/metadata/properties" xmlns:ns2="a08ba4af-5f72-4df4-8e00-3fdf87fce896" xmlns:ns3="bd49dd13-961e-4e0d-ac82-702e5c1314f5" targetNamespace="http://schemas.microsoft.com/office/2006/metadata/properties" ma:root="true" ma:fieldsID="e2397c2024dd65ef92baa614d3de58ea" ns2:_="" ns3:_="">
    <xsd:import namespace="a08ba4af-5f72-4df4-8e00-3fdf87fce896"/>
    <xsd:import namespace="bd49dd13-961e-4e0d-ac82-702e5c1314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ba4af-5f72-4df4-8e00-3fdf87fce8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ee3b7b-6b62-4043-810a-376dcb3d91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49dd13-961e-4e0d-ac82-702e5c1314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8fd5345-4e94-4177-89f2-5b98c17461b6}" ma:internalName="TaxCatchAll" ma:showField="CatchAllData" ma:web="bd49dd13-961e-4e0d-ac82-702e5c1314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D750BB-6727-4244-B252-29132A8BC121}">
  <ds:schemaRefs>
    <ds:schemaRef ds:uri="bd49dd13-961e-4e0d-ac82-702e5c1314f5"/>
    <ds:schemaRef ds:uri="a08ba4af-5f72-4df4-8e00-3fdf87fce896"/>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67B21F4-5C43-4DCB-8622-736D44233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ba4af-5f72-4df4-8e00-3fdf87fce896"/>
    <ds:schemaRef ds:uri="bd49dd13-961e-4e0d-ac82-702e5c131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C9E8F3-6FEF-4490-9A15-B10CD3A0B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1163</TotalTime>
  <Words>5888</Words>
  <Application>Microsoft Office PowerPoint</Application>
  <PresentationFormat>On-screen Show (16:9)</PresentationFormat>
  <Paragraphs>308</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Raleway</vt:lpstr>
      <vt:lpstr>Economica</vt:lpstr>
      <vt:lpstr>Calibri</vt:lpstr>
      <vt:lpstr>Open Sans</vt:lpstr>
      <vt:lpstr>Roboto</vt:lpstr>
      <vt:lpstr>Times New Roman</vt:lpstr>
      <vt:lpstr>Luxe</vt:lpstr>
      <vt:lpstr>Office Theme</vt:lpstr>
      <vt:lpstr>Physician-Patient Interviews:  Request for Early Refills –  To Fill  or Not to Fill?</vt:lpstr>
      <vt:lpstr>Objectives:</vt:lpstr>
      <vt:lpstr>The CDC Guidelines</vt:lpstr>
      <vt:lpstr>The CDC Guidelines (cont.) </vt:lpstr>
      <vt:lpstr>The CDC Guidelines(cont.) </vt:lpstr>
      <vt:lpstr>The CDC Guidelines  (cont.) </vt:lpstr>
      <vt:lpstr>The CDC Guidelines   (cont.) </vt:lpstr>
      <vt:lpstr>Federation of State Medical Boards Opioid Guidelines</vt:lpstr>
      <vt:lpstr>Risk Stratification and Opioid Prescribing</vt:lpstr>
      <vt:lpstr>Risk Stratification and Clinical Management</vt:lpstr>
      <vt:lpstr>Achieving Health:</vt:lpstr>
      <vt:lpstr>Health Disparities &amp; The Social Determinants of Health :</vt:lpstr>
      <vt:lpstr>Key Report:  Unequal Treatment: Confronting Social and Ethnic Disparities in Healthcare  ~Institute of Medicine 2003</vt:lpstr>
      <vt:lpstr>Implicit Associations:</vt:lpstr>
      <vt:lpstr>Blindspots: Definition</vt:lpstr>
      <vt:lpstr>Barriers to Achieving Health: Blindspots</vt:lpstr>
      <vt:lpstr>Background: The unequal burden of pain</vt:lpstr>
      <vt:lpstr>Background (Cont.): The unequal burden of pain</vt:lpstr>
      <vt:lpstr>Essential Process in Bias Formation:</vt:lpstr>
      <vt:lpstr>Essential Process in Bias Formation cont.:</vt:lpstr>
      <vt:lpstr>Explicit versus Implicit Bias</vt:lpstr>
      <vt:lpstr>Cognitive Biases: Examples that Impact Health</vt:lpstr>
      <vt:lpstr>Key Takeaways:</vt:lpstr>
      <vt:lpstr>Introduction to Strategies to Counteract Bias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Physician-Patient Interviews:  Request for Early Refills –  To Fill  or Not to Fill?</dc:title>
  <dc:creator>Lu, Wei-Hsin</dc:creator>
  <cp:lastModifiedBy>Tanji Moon</cp:lastModifiedBy>
  <cp:revision>16</cp:revision>
  <dcterms:modified xsi:type="dcterms:W3CDTF">2023-06-21T19:51:20Z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0x010100DB25818498DDA64E94240CA5F5B9CE4F</vt:lpwstr>
  </property>
</Properties>
</file>