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8" autoAdjust="0"/>
    <p:restoredTop sz="95040" autoAdjust="0"/>
  </p:normalViewPr>
  <p:slideViewPr>
    <p:cSldViewPr snapToGrid="0">
      <p:cViewPr varScale="1">
        <p:scale>
          <a:sx n="82" d="100"/>
          <a:sy n="82" d="100"/>
        </p:scale>
        <p:origin x="846" y="9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EC8736-0E81-40A8-AD7B-AAA331590611}" type="datetimeFigureOut">
              <a:rPr lang="en-US" smtClean="0"/>
              <a:t>6/26/2023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765486-54DE-4346-A473-09361DAD22D2}" type="slidenum">
              <a:rPr lang="en-US" smtClean="0"/>
              <a:t>‹#›</a:t>
            </a:fld>
            <a:endParaRPr lang="en-US"/>
          </a:p>
        </p:txBody>
      </p:sp>
    </p:spTree>
    <p:extLst>
      <p:ext uri="{BB962C8B-B14F-4D97-AF65-F5344CB8AC3E}">
        <p14:creationId xmlns:p14="http://schemas.microsoft.com/office/powerpoint/2010/main" val="3123632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B5DA56-DF28-7F43-998F-85463885F276}" type="slidenum">
              <a:rPr lang="en-US" smtClean="0"/>
              <a:t>1</a:t>
            </a:fld>
            <a:endParaRPr lang="en-US"/>
          </a:p>
        </p:txBody>
      </p:sp>
    </p:spTree>
    <p:extLst>
      <p:ext uri="{BB962C8B-B14F-4D97-AF65-F5344CB8AC3E}">
        <p14:creationId xmlns:p14="http://schemas.microsoft.com/office/powerpoint/2010/main" val="2348801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2B5DA56-DF28-7F43-998F-85463885F276}" type="slidenum">
              <a:rPr lang="en-US" smtClean="0"/>
              <a:t>2</a:t>
            </a:fld>
            <a:endParaRPr lang="en-US"/>
          </a:p>
        </p:txBody>
      </p:sp>
    </p:spTree>
    <p:extLst>
      <p:ext uri="{BB962C8B-B14F-4D97-AF65-F5344CB8AC3E}">
        <p14:creationId xmlns:p14="http://schemas.microsoft.com/office/powerpoint/2010/main" val="2376194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dirty="0">
                <a:effectLst/>
                <a:latin typeface="Helvetica Neue"/>
                <a:ea typeface="Helvetica Neue"/>
                <a:cs typeface="Helvetica Neue"/>
                <a:sym typeface="Helvetica Neue"/>
              </a:rPr>
              <a:t>In the past here at the bottoms you can see in the </a:t>
            </a:r>
            <a:r>
              <a:rPr lang="en-US" sz="1200" b="1" u="none" strike="noStrike" dirty="0">
                <a:effectLst/>
                <a:latin typeface="Helvetica Neue"/>
                <a:ea typeface="Helvetica Neue"/>
                <a:cs typeface="Helvetica Neue"/>
                <a:sym typeface="Helvetica Neue"/>
              </a:rPr>
              <a:t>Old Model</a:t>
            </a:r>
            <a:r>
              <a:rPr lang="en-US" sz="1200" u="none" strike="noStrike" dirty="0">
                <a:effectLst/>
                <a:latin typeface="Helvetica Neue"/>
                <a:ea typeface="Helvetica Neue"/>
                <a:cs typeface="Helvetica Neue"/>
                <a:sym typeface="Helvetica Neue"/>
              </a:rPr>
              <a:t>, the medical approach was curative therapies until all resources were exhausted or disease progression entered the terminal phase at which point hospice was initiated. In the </a:t>
            </a:r>
            <a:r>
              <a:rPr lang="en-US" sz="1200" b="1" u="none" strike="noStrike" dirty="0">
                <a:effectLst/>
                <a:latin typeface="Helvetica Neue"/>
                <a:ea typeface="Helvetica Neue"/>
                <a:cs typeface="Helvetica Neue"/>
                <a:sym typeface="Helvetica Neue"/>
              </a:rPr>
              <a:t>New mode</a:t>
            </a:r>
            <a:r>
              <a:rPr lang="en-US" sz="1200" u="none" strike="noStrike" dirty="0">
                <a:effectLst/>
                <a:latin typeface="Helvetica Neue"/>
                <a:ea typeface="Helvetica Neue"/>
                <a:cs typeface="Helvetica Neue"/>
                <a:sym typeface="Helvetica Neue"/>
              </a:rPr>
              <a:t>l, the important points are that palliative medicine begins at diagnosis and would address the increased psych-social and/or existential stress that accompanies a new diagnosis. The palliative care in the new model then shifts to intermittent follow up while disease treatment progresses but as the illness progresses the palliative interventions and needs increase as well. </a:t>
            </a:r>
            <a:r>
              <a:rPr lang="en-US" sz="1200" b="1" u="none" strike="noStrike" dirty="0">
                <a:effectLst/>
                <a:latin typeface="Helvetica Neue"/>
                <a:ea typeface="Helvetica Neue"/>
                <a:cs typeface="Helvetica Neue"/>
                <a:sym typeface="Helvetica Neue"/>
              </a:rPr>
              <a:t>Both teams still maintain a relationship with the patient during the illness but the emphasis shifts from: How can we add more days to your life to how can we add more life to your days? </a:t>
            </a:r>
            <a:r>
              <a:rPr lang="en-US" sz="1200" u="none" strike="noStrike" dirty="0">
                <a:effectLst/>
                <a:latin typeface="Helvetica Neue"/>
                <a:ea typeface="Helvetica Neue"/>
                <a:cs typeface="Helvetica Neue"/>
                <a:sym typeface="Helvetica Neue"/>
              </a:rPr>
              <a:t>Hospice, again, is palliative care during the projected last six months of life.</a:t>
            </a:r>
          </a:p>
        </p:txBody>
      </p:sp>
      <p:sp>
        <p:nvSpPr>
          <p:cNvPr id="4" name="Slide Number Placeholder 3"/>
          <p:cNvSpPr>
            <a:spLocks noGrp="1"/>
          </p:cNvSpPr>
          <p:nvPr>
            <p:ph type="sldNum" sz="quarter" idx="5"/>
          </p:nvPr>
        </p:nvSpPr>
        <p:spPr/>
        <p:txBody>
          <a:bodyPr/>
          <a:lstStyle/>
          <a:p>
            <a:fld id="{C2B5DA56-DF28-7F43-998F-85463885F276}" type="slidenum">
              <a:rPr lang="en-US" smtClean="0"/>
              <a:t>4</a:t>
            </a:fld>
            <a:endParaRPr lang="en-US"/>
          </a:p>
        </p:txBody>
      </p:sp>
    </p:spTree>
    <p:extLst>
      <p:ext uri="{BB962C8B-B14F-4D97-AF65-F5344CB8AC3E}">
        <p14:creationId xmlns:p14="http://schemas.microsoft.com/office/powerpoint/2010/main" val="2986374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base"/>
            <a:r>
              <a:rPr lang="en-US" sz="1200" u="none" strike="noStrike" dirty="0">
                <a:effectLst/>
                <a:latin typeface="Helvetica Neue"/>
                <a:ea typeface="Helvetica Neue"/>
                <a:cs typeface="Helvetica Neue"/>
                <a:sym typeface="Helvetica Neue"/>
              </a:rPr>
              <a:t>Lets look at some visual representations of palliative and hospice. Hospice is a subsystem of palliative medicine.</a:t>
            </a:r>
          </a:p>
        </p:txBody>
      </p:sp>
      <p:sp>
        <p:nvSpPr>
          <p:cNvPr id="4" name="Slide Number Placeholder 3"/>
          <p:cNvSpPr>
            <a:spLocks noGrp="1"/>
          </p:cNvSpPr>
          <p:nvPr>
            <p:ph type="sldNum" sz="quarter" idx="5"/>
          </p:nvPr>
        </p:nvSpPr>
        <p:spPr/>
        <p:txBody>
          <a:bodyPr/>
          <a:lstStyle/>
          <a:p>
            <a:fld id="{C2B5DA56-DF28-7F43-998F-85463885F276}" type="slidenum">
              <a:rPr lang="en-US" smtClean="0"/>
              <a:t>5</a:t>
            </a:fld>
            <a:endParaRPr lang="en-US"/>
          </a:p>
        </p:txBody>
      </p:sp>
    </p:spTree>
    <p:extLst>
      <p:ext uri="{BB962C8B-B14F-4D97-AF65-F5344CB8AC3E}">
        <p14:creationId xmlns:p14="http://schemas.microsoft.com/office/powerpoint/2010/main" val="1731420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2310530-F242-4707-8744-DDC97AF46B3C}" type="datetimeFigureOut">
              <a:rPr lang="en-US" smtClean="0"/>
              <a:t>6/26/2023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299135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310530-F242-4707-8744-DDC97AF46B3C}" type="datetimeFigureOut">
              <a:rPr lang="en-US" smtClean="0"/>
              <a:t>6/26/2023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3143982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310530-F242-4707-8744-DDC97AF46B3C}" type="datetimeFigureOut">
              <a:rPr lang="en-US" smtClean="0"/>
              <a:t>6/26/2023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4276768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cap="none" spc="0">
                <a:ln w="18415" cmpd="sng">
                  <a:solidFill>
                    <a:srgbClr val="FFFFFF"/>
                  </a:solidFill>
                  <a:prstDash val="solid"/>
                </a:ln>
                <a:solidFill>
                  <a:srgbClr val="FFFFFF"/>
                </a:solidFill>
                <a:effectLst/>
              </a:defRPr>
            </a:lvl1pPr>
          </a:lstStyle>
          <a:p>
            <a:r>
              <a:rPr lang="en-US" dirty="0"/>
              <a:t>Click to edit Master title style</a:t>
            </a:r>
          </a:p>
        </p:txBody>
      </p:sp>
      <p:sp>
        <p:nvSpPr>
          <p:cNvPr id="6" name="Content Placeholder 2"/>
          <p:cNvSpPr>
            <a:spLocks noGrp="1"/>
          </p:cNvSpPr>
          <p:nvPr>
            <p:ph idx="1"/>
          </p:nvPr>
        </p:nvSpPr>
        <p:spPr>
          <a:xfrm>
            <a:off x="609600" y="1600200"/>
            <a:ext cx="10972800" cy="4189331"/>
          </a:xfrm>
          <a:effectLst/>
        </p:spPr>
        <p:txBody>
          <a:bodyPr/>
          <a:lstStyle>
            <a:lvl1pPr>
              <a:defRPr b="0" cap="none" spc="0">
                <a:ln w="18415" cmpd="sng">
                  <a:solidFill>
                    <a:srgbClr val="FFFFFF"/>
                  </a:solidFill>
                  <a:prstDash val="solid"/>
                </a:ln>
                <a:solidFill>
                  <a:srgbClr val="FFFFFF"/>
                </a:solidFill>
                <a:effectLst/>
              </a:defRPr>
            </a:lvl1pPr>
            <a:lvl2pPr>
              <a:defRPr b="0" cap="none" spc="0">
                <a:ln w="18415" cmpd="sng">
                  <a:solidFill>
                    <a:srgbClr val="FFFFFF"/>
                  </a:solidFill>
                  <a:prstDash val="solid"/>
                </a:ln>
                <a:solidFill>
                  <a:srgbClr val="FFFFFF"/>
                </a:solidFill>
                <a:effectLst/>
              </a:defRPr>
            </a:lvl2pPr>
            <a:lvl3pPr>
              <a:defRPr b="0" cap="none" spc="0">
                <a:ln w="18415" cmpd="sng">
                  <a:solidFill>
                    <a:srgbClr val="FFFFFF"/>
                  </a:solidFill>
                  <a:prstDash val="solid"/>
                </a:ln>
                <a:solidFill>
                  <a:srgbClr val="FFFFFF"/>
                </a:solidFill>
                <a:effectLst/>
              </a:defRPr>
            </a:lvl3pPr>
            <a:lvl4pPr>
              <a:defRPr b="0" cap="none" spc="0">
                <a:ln w="18415" cmpd="sng">
                  <a:solidFill>
                    <a:srgbClr val="FFFFFF"/>
                  </a:solidFill>
                  <a:prstDash val="solid"/>
                </a:ln>
                <a:solidFill>
                  <a:srgbClr val="FFFFFF"/>
                </a:solidFill>
                <a:effectLst/>
              </a:defRPr>
            </a:lvl4pPr>
            <a:lvl5pPr>
              <a:defRPr b="0" cap="none" spc="0">
                <a:ln w="18415" cmpd="sng">
                  <a:solidFill>
                    <a:srgbClr val="FFFFFF"/>
                  </a:solidFill>
                  <a:prstDash val="solid"/>
                </a:ln>
                <a:solidFill>
                  <a:srgbClr val="FFFFFF"/>
                </a:solidFill>
                <a:effect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90383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310530-F242-4707-8744-DDC97AF46B3C}" type="datetimeFigureOut">
              <a:rPr lang="en-US" smtClean="0"/>
              <a:t>6/26/2023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3842279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310530-F242-4707-8744-DDC97AF46B3C}" type="datetimeFigureOut">
              <a:rPr lang="en-US" smtClean="0"/>
              <a:t>6/26/2023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2041954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2310530-F242-4707-8744-DDC97AF46B3C}" type="datetimeFigureOut">
              <a:rPr lang="en-US" smtClean="0"/>
              <a:t>6/26/2023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305008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2310530-F242-4707-8744-DDC97AF46B3C}" type="datetimeFigureOut">
              <a:rPr lang="en-US" smtClean="0"/>
              <a:t>6/26/2023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1852547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2310530-F242-4707-8744-DDC97AF46B3C}" type="datetimeFigureOut">
              <a:rPr lang="en-US" smtClean="0"/>
              <a:t>6/26/2023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1583918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310530-F242-4707-8744-DDC97AF46B3C}" type="datetimeFigureOut">
              <a:rPr lang="en-US" smtClean="0"/>
              <a:t>6/26/2023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2903551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310530-F242-4707-8744-DDC97AF46B3C}" type="datetimeFigureOut">
              <a:rPr lang="en-US" smtClean="0"/>
              <a:t>6/26/2023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1638134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310530-F242-4707-8744-DDC97AF46B3C}" type="datetimeFigureOut">
              <a:rPr lang="en-US" smtClean="0"/>
              <a:t>6/26/2023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EA503E-A00A-46CB-8537-6C3523966688}" type="slidenum">
              <a:rPr lang="en-US" smtClean="0"/>
              <a:t>‹#›</a:t>
            </a:fld>
            <a:endParaRPr lang="en-US"/>
          </a:p>
        </p:txBody>
      </p:sp>
    </p:spTree>
    <p:extLst>
      <p:ext uri="{BB962C8B-B14F-4D97-AF65-F5344CB8AC3E}">
        <p14:creationId xmlns:p14="http://schemas.microsoft.com/office/powerpoint/2010/main" val="2072193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310530-F242-4707-8744-DDC97AF46B3C}" type="datetimeFigureOut">
              <a:rPr lang="en-US" smtClean="0"/>
              <a:t>6/26/2023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EA503E-A00A-46CB-8537-6C3523966688}" type="slidenum">
              <a:rPr lang="en-US" smtClean="0"/>
              <a:t>‹#›</a:t>
            </a:fld>
            <a:endParaRPr lang="en-US"/>
          </a:p>
        </p:txBody>
      </p:sp>
    </p:spTree>
    <p:extLst>
      <p:ext uri="{BB962C8B-B14F-4D97-AF65-F5344CB8AC3E}">
        <p14:creationId xmlns:p14="http://schemas.microsoft.com/office/powerpoint/2010/main" val="2140723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ptist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65266" y="690191"/>
            <a:ext cx="9661469" cy="1506509"/>
          </a:xfrm>
          <a:prstGeom prst="rect">
            <a:avLst/>
          </a:prstGeom>
        </p:spPr>
      </p:pic>
      <p:sp>
        <p:nvSpPr>
          <p:cNvPr id="2" name="TextBox 1">
            <a:extLst>
              <a:ext uri="{FF2B5EF4-FFF2-40B4-BE49-F238E27FC236}">
                <a16:creationId xmlns:a16="http://schemas.microsoft.com/office/drawing/2014/main" id="{F1D78846-675E-CD43-A4CB-9C9EA0A676D0}"/>
              </a:ext>
            </a:extLst>
          </p:cNvPr>
          <p:cNvSpPr txBox="1"/>
          <p:nvPr/>
        </p:nvSpPr>
        <p:spPr>
          <a:xfrm>
            <a:off x="449443" y="2196700"/>
            <a:ext cx="11293115" cy="4195892"/>
          </a:xfrm>
          <a:prstGeom prst="rect">
            <a:avLst/>
          </a:prstGeom>
          <a:noFill/>
        </p:spPr>
        <p:txBody>
          <a:bodyPr wrap="square" rtlCol="0">
            <a:spAutoFit/>
          </a:bodyPr>
          <a:lstStyle/>
          <a:p>
            <a:r>
              <a:rPr lang="en-US" sz="3733" b="1" dirty="0">
                <a:solidFill>
                  <a:srgbClr val="00305E"/>
                </a:solidFill>
              </a:rPr>
              <a:t>Palliative Medicine: Relief of Suffering and Integration of Hope</a:t>
            </a:r>
          </a:p>
          <a:p>
            <a:endParaRPr lang="en-US" sz="2400" dirty="0">
              <a:solidFill>
                <a:srgbClr val="00305E"/>
              </a:solidFill>
            </a:endParaRPr>
          </a:p>
          <a:p>
            <a:r>
              <a:rPr lang="en-US" sz="2400" dirty="0">
                <a:solidFill>
                  <a:srgbClr val="00305E"/>
                </a:solidFill>
              </a:rPr>
              <a:t>Baptist Memorial Hospital, Memphis</a:t>
            </a:r>
          </a:p>
          <a:p>
            <a:r>
              <a:rPr lang="en-US" sz="2400" dirty="0">
                <a:solidFill>
                  <a:srgbClr val="00305E"/>
                </a:solidFill>
              </a:rPr>
              <a:t>August 2017-Present</a:t>
            </a:r>
          </a:p>
          <a:p>
            <a:r>
              <a:rPr lang="en-US" sz="2400" dirty="0">
                <a:solidFill>
                  <a:srgbClr val="00305E"/>
                </a:solidFill>
              </a:rPr>
              <a:t>Baptist Memorial Hospital, Desoto</a:t>
            </a:r>
          </a:p>
          <a:p>
            <a:r>
              <a:rPr lang="en-US" sz="2400" dirty="0">
                <a:solidFill>
                  <a:srgbClr val="00305E"/>
                </a:solidFill>
              </a:rPr>
              <a:t>Oct 2022-present</a:t>
            </a:r>
          </a:p>
          <a:p>
            <a:pPr algn="r"/>
            <a:r>
              <a:rPr lang="en-US" sz="2400" dirty="0">
                <a:solidFill>
                  <a:srgbClr val="00305E"/>
                </a:solidFill>
              </a:rPr>
              <a:t> </a:t>
            </a:r>
          </a:p>
          <a:p>
            <a:pPr algn="r"/>
            <a:r>
              <a:rPr lang="en-US" sz="2400" dirty="0">
                <a:solidFill>
                  <a:srgbClr val="00305E"/>
                </a:solidFill>
              </a:rPr>
              <a:t>Brett Snodgrass, FNP-C,ACHPN,</a:t>
            </a:r>
          </a:p>
          <a:p>
            <a:pPr algn="r"/>
            <a:r>
              <a:rPr lang="en-US" sz="2400" dirty="0">
                <a:solidFill>
                  <a:srgbClr val="00305E"/>
                </a:solidFill>
              </a:rPr>
              <a:t>Operations Director of Palliative Medicine, BMG</a:t>
            </a:r>
          </a:p>
        </p:txBody>
      </p:sp>
      <p:sp>
        <p:nvSpPr>
          <p:cNvPr id="3" name="Title 2">
            <a:extLst>
              <a:ext uri="{FF2B5EF4-FFF2-40B4-BE49-F238E27FC236}">
                <a16:creationId xmlns:a16="http://schemas.microsoft.com/office/drawing/2014/main" id="{DA7488AF-C055-5C51-9CD5-475320E528CE}"/>
              </a:ext>
            </a:extLst>
          </p:cNvPr>
          <p:cNvSpPr>
            <a:spLocks noGrp="1"/>
          </p:cNvSpPr>
          <p:nvPr>
            <p:ph type="ctrTitle"/>
          </p:nvPr>
        </p:nvSpPr>
        <p:spPr/>
        <p:txBody>
          <a:bodyPr/>
          <a:lstStyle/>
          <a:p>
            <a:r>
              <a:rPr lang="en-US" dirty="0"/>
              <a:t>Introduction</a:t>
            </a:r>
          </a:p>
        </p:txBody>
      </p:sp>
    </p:spTree>
    <p:extLst>
      <p:ext uri="{BB962C8B-B14F-4D97-AF65-F5344CB8AC3E}">
        <p14:creationId xmlns:p14="http://schemas.microsoft.com/office/powerpoint/2010/main" val="3566726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Yu Gothic" panose="020B0400000000000000" pitchFamily="34" charset="-128"/>
                <a:ea typeface="Yu Gothic" panose="020B0400000000000000" pitchFamily="34" charset="-128"/>
              </a:rPr>
              <a:t>Definition of Palliative Medicine</a:t>
            </a:r>
          </a:p>
        </p:txBody>
      </p:sp>
      <p:sp>
        <p:nvSpPr>
          <p:cNvPr id="3" name="Content Placeholder 2"/>
          <p:cNvSpPr>
            <a:spLocks noGrp="1"/>
          </p:cNvSpPr>
          <p:nvPr>
            <p:ph idx="1"/>
          </p:nvPr>
        </p:nvSpPr>
        <p:spPr>
          <a:xfrm>
            <a:off x="511946" y="1417639"/>
            <a:ext cx="11168109" cy="4189331"/>
          </a:xfrm>
        </p:spPr>
        <p:txBody>
          <a:bodyPr anchor="ctr">
            <a:normAutofit/>
          </a:bodyPr>
          <a:lstStyle/>
          <a:p>
            <a:pPr marL="0" indent="0">
              <a:buNone/>
            </a:pPr>
            <a:r>
              <a:rPr lang="en-US" sz="3200" dirty="0">
                <a:latin typeface="Yu Gothic" panose="020B0400000000000000" pitchFamily="34" charset="-128"/>
                <a:ea typeface="Yu Gothic" panose="020B0400000000000000" pitchFamily="34" charset="-128"/>
              </a:rPr>
              <a:t>Palliative Medicine focuses on improving quality of life by </a:t>
            </a:r>
          </a:p>
          <a:p>
            <a:pPr marL="1219170" lvl="1" indent="-685783"/>
            <a:r>
              <a:rPr lang="en-US" sz="3200" dirty="0">
                <a:latin typeface="Yu Gothic" panose="020B0400000000000000" pitchFamily="34" charset="-128"/>
                <a:ea typeface="Yu Gothic" panose="020B0400000000000000" pitchFamily="34" charset="-128"/>
              </a:rPr>
              <a:t>reducing the suffering from physical symptoms </a:t>
            </a:r>
          </a:p>
          <a:p>
            <a:pPr marL="1219170" lvl="1" indent="-685783"/>
            <a:r>
              <a:rPr lang="en-US" sz="3200" dirty="0">
                <a:latin typeface="Yu Gothic" panose="020B0400000000000000" pitchFamily="34" charset="-128"/>
                <a:ea typeface="Yu Gothic" panose="020B0400000000000000" pitchFamily="34" charset="-128"/>
              </a:rPr>
              <a:t>addressing the stress of serious illness </a:t>
            </a:r>
          </a:p>
          <a:p>
            <a:pPr marL="1219170" lvl="1" indent="-685783"/>
            <a:r>
              <a:rPr lang="en-US" sz="3200" dirty="0">
                <a:latin typeface="Yu Gothic" panose="020B0400000000000000" pitchFamily="34" charset="-128"/>
                <a:ea typeface="Yu Gothic" panose="020B0400000000000000" pitchFamily="34" charset="-128"/>
              </a:rPr>
              <a:t>and providing this care to patients and families at any stage of the disease process. </a:t>
            </a:r>
          </a:p>
        </p:txBody>
      </p:sp>
    </p:spTree>
    <p:extLst>
      <p:ext uri="{BB962C8B-B14F-4D97-AF65-F5344CB8AC3E}">
        <p14:creationId xmlns:p14="http://schemas.microsoft.com/office/powerpoint/2010/main" val="2743350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417639"/>
          </a:xfrm>
        </p:spPr>
        <p:txBody>
          <a:bodyPr>
            <a:noAutofit/>
          </a:bodyPr>
          <a:lstStyle/>
          <a:p>
            <a:r>
              <a:rPr lang="en-US" sz="3200" b="1" dirty="0"/>
              <a:t>Criteria for Identifying Appropriate Palliative Care Consults</a:t>
            </a:r>
          </a:p>
        </p:txBody>
      </p:sp>
      <p:sp>
        <p:nvSpPr>
          <p:cNvPr id="8" name="Content Placeholder 7">
            <a:extLst>
              <a:ext uri="{FF2B5EF4-FFF2-40B4-BE49-F238E27FC236}">
                <a16:creationId xmlns:a16="http://schemas.microsoft.com/office/drawing/2014/main" id="{70B1DE62-787F-A441-9EEF-8A3E3F590D1B}"/>
              </a:ext>
            </a:extLst>
          </p:cNvPr>
          <p:cNvSpPr>
            <a:spLocks noGrp="1"/>
          </p:cNvSpPr>
          <p:nvPr>
            <p:ph idx="1"/>
          </p:nvPr>
        </p:nvSpPr>
        <p:spPr>
          <a:xfrm>
            <a:off x="609600" y="986973"/>
            <a:ext cx="10972800" cy="4702628"/>
          </a:xfrm>
        </p:spPr>
        <p:txBody>
          <a:bodyPr>
            <a:noAutofit/>
          </a:bodyPr>
          <a:lstStyle/>
          <a:p>
            <a:pPr marL="666733" indent="-666733">
              <a:buSzPct val="100000"/>
              <a:buAutoNum type="arabicPeriod"/>
              <a:defRPr sz="2400" i="0" spc="24">
                <a:solidFill>
                  <a:srgbClr val="263B40"/>
                </a:solidFill>
              </a:defRPr>
            </a:pPr>
            <a:r>
              <a:rPr lang="en-US" sz="1600" dirty="0">
                <a:latin typeface="Times" pitchFamily="2" charset="0"/>
              </a:rPr>
              <a:t>Advanced disease process with severe organ dysfunction and poor quality of life</a:t>
            </a:r>
          </a:p>
          <a:p>
            <a:pPr marL="666733" indent="-666733">
              <a:buSzPct val="100000"/>
              <a:buAutoNum type="arabicPeriod"/>
              <a:defRPr sz="2400" i="0" spc="24">
                <a:solidFill>
                  <a:srgbClr val="263B40"/>
                </a:solidFill>
              </a:defRPr>
            </a:pPr>
            <a:r>
              <a:rPr lang="en-US" sz="1600" dirty="0">
                <a:latin typeface="Times" pitchFamily="2" charset="0"/>
              </a:rPr>
              <a:t>In a patient with a life-limiting illness</a:t>
            </a:r>
          </a:p>
          <a:p>
            <a:pPr marL="1295368" lvl="2" indent="-228594">
              <a:buSzPct val="100000"/>
              <a:defRPr sz="2400" i="0" spc="24">
                <a:solidFill>
                  <a:srgbClr val="263B40"/>
                </a:solidFill>
              </a:defRPr>
            </a:pPr>
            <a:r>
              <a:rPr lang="en-US" sz="1600" dirty="0">
                <a:latin typeface="Times" pitchFamily="2" charset="0"/>
              </a:rPr>
              <a:t>Persistent, moderate to severe pain not responding to current therapy</a:t>
            </a:r>
          </a:p>
          <a:p>
            <a:pPr marL="1295368" lvl="2" indent="-228594">
              <a:buSzPct val="100000"/>
              <a:defRPr sz="2400" i="0" spc="24">
                <a:solidFill>
                  <a:srgbClr val="263B40"/>
                </a:solidFill>
              </a:defRPr>
            </a:pPr>
            <a:r>
              <a:rPr lang="en-US" sz="1600" dirty="0">
                <a:latin typeface="Times" pitchFamily="2" charset="0"/>
              </a:rPr>
              <a:t>Other distressing symptoms for &gt; 24 hours not responding to current therapies</a:t>
            </a:r>
          </a:p>
          <a:p>
            <a:pPr marL="1295368" lvl="2" indent="-228594">
              <a:buSzPct val="100000"/>
              <a:defRPr sz="2400" i="0" spc="24">
                <a:solidFill>
                  <a:srgbClr val="263B40"/>
                </a:solidFill>
              </a:defRPr>
            </a:pPr>
            <a:r>
              <a:rPr lang="en-US" sz="1600" dirty="0">
                <a:latin typeface="Times" pitchFamily="2" charset="0"/>
              </a:rPr>
              <a:t>Patient with uncontrolled psychosocial or spiritual issues </a:t>
            </a:r>
          </a:p>
          <a:p>
            <a:pPr marL="666733" indent="-666733">
              <a:buSzPct val="100000"/>
              <a:buAutoNum type="arabicPeriod"/>
              <a:defRPr sz="2400" i="0" spc="24">
                <a:solidFill>
                  <a:srgbClr val="263B40"/>
                </a:solidFill>
              </a:defRPr>
            </a:pPr>
            <a:r>
              <a:rPr lang="en-US" sz="1600" dirty="0">
                <a:latin typeface="Times" pitchFamily="2" charset="0"/>
              </a:rPr>
              <a:t>Sepsis with multi-system organ failure after 3 days, declining despite current supportive therapies</a:t>
            </a:r>
          </a:p>
          <a:p>
            <a:pPr marL="666733" indent="-666733">
              <a:buSzPct val="100000"/>
              <a:buFontTx/>
              <a:buAutoNum type="arabicPeriod"/>
              <a:defRPr sz="2400" i="0" spc="24">
                <a:solidFill>
                  <a:srgbClr val="263B40"/>
                </a:solidFill>
              </a:defRPr>
            </a:pPr>
            <a:r>
              <a:rPr lang="en-US" sz="1600" dirty="0">
                <a:latin typeface="Times" pitchFamily="2" charset="0"/>
              </a:rPr>
              <a:t>Patient is in an ICU setting with a documented poor prognosis</a:t>
            </a:r>
          </a:p>
          <a:p>
            <a:pPr marL="666733" indent="-666733">
              <a:buSzPct val="100000"/>
              <a:buAutoNum type="arabicPeriod"/>
              <a:defRPr sz="2400" i="0" spc="24">
                <a:solidFill>
                  <a:srgbClr val="263B40"/>
                </a:solidFill>
              </a:defRPr>
            </a:pPr>
            <a:r>
              <a:rPr lang="en-US" sz="1600" dirty="0">
                <a:latin typeface="Times" pitchFamily="2" charset="0"/>
              </a:rPr>
              <a:t>Acute neurologic injuries requiring ICU support</a:t>
            </a:r>
          </a:p>
          <a:p>
            <a:pPr marL="666733" indent="-666733">
              <a:buSzPct val="100000"/>
              <a:buAutoNum type="arabicPeriod"/>
              <a:defRPr sz="2400" i="0" spc="24">
                <a:solidFill>
                  <a:srgbClr val="263B40"/>
                </a:solidFill>
              </a:defRPr>
            </a:pPr>
            <a:r>
              <a:rPr lang="en-US" sz="1600" dirty="0">
                <a:latin typeface="Times" pitchFamily="2" charset="0"/>
              </a:rPr>
              <a:t>Post cardiopulmonary arrest with CNS damage</a:t>
            </a:r>
          </a:p>
          <a:p>
            <a:pPr marL="666733" indent="-666733">
              <a:buSzPct val="100000"/>
              <a:buAutoNum type="arabicPeriod"/>
              <a:defRPr sz="2400" i="0" spc="24">
                <a:solidFill>
                  <a:srgbClr val="263B40"/>
                </a:solidFill>
              </a:defRPr>
            </a:pPr>
            <a:r>
              <a:rPr lang="en-US" sz="1600" dirty="0">
                <a:latin typeface="Times" pitchFamily="2" charset="0"/>
              </a:rPr>
              <a:t>AMI not responding to therapy or unable to undergo therapy</a:t>
            </a:r>
          </a:p>
          <a:p>
            <a:pPr marL="666733" indent="-666733">
              <a:buSzPct val="100000"/>
              <a:buAutoNum type="arabicPeriod"/>
              <a:defRPr sz="2400" i="0" spc="24">
                <a:solidFill>
                  <a:srgbClr val="263B40"/>
                </a:solidFill>
              </a:defRPr>
            </a:pPr>
            <a:r>
              <a:rPr lang="en-US" sz="1600" dirty="0">
                <a:latin typeface="Times" pitchFamily="2" charset="0"/>
              </a:rPr>
              <a:t>Advanced Heart failure (NYHA IV symptoms)</a:t>
            </a:r>
          </a:p>
          <a:p>
            <a:pPr marL="666733" indent="-666733">
              <a:buSzPct val="100000"/>
              <a:buAutoNum type="arabicPeriod"/>
              <a:defRPr sz="2400" i="0" spc="24">
                <a:solidFill>
                  <a:srgbClr val="263B40"/>
                </a:solidFill>
              </a:defRPr>
            </a:pPr>
            <a:r>
              <a:rPr lang="en-US" sz="1600" dirty="0">
                <a:latin typeface="Times" pitchFamily="2" charset="0"/>
              </a:rPr>
              <a:t>Advanced dementia with comorbid condition requiring hospitalization</a:t>
            </a:r>
          </a:p>
          <a:p>
            <a:pPr marL="666733" indent="-666733">
              <a:buSzPct val="100000"/>
              <a:buFontTx/>
              <a:buAutoNum type="arabicPeriod"/>
              <a:defRPr sz="2400" i="0" spc="24">
                <a:solidFill>
                  <a:srgbClr val="263B40"/>
                </a:solidFill>
              </a:defRPr>
            </a:pPr>
            <a:r>
              <a:rPr lang="en-US" sz="1600" dirty="0">
                <a:latin typeface="Times" pitchFamily="2" charset="0"/>
              </a:rPr>
              <a:t>Stage IV malignancy or newly diagnosed cancer</a:t>
            </a:r>
          </a:p>
          <a:p>
            <a:pPr marL="666733" indent="-666733">
              <a:buSzPct val="100000"/>
              <a:buAutoNum type="arabicPeriod"/>
              <a:defRPr sz="2400" i="0" spc="24">
                <a:solidFill>
                  <a:srgbClr val="263B40"/>
                </a:solidFill>
              </a:defRPr>
            </a:pPr>
            <a:r>
              <a:rPr lang="en-US" sz="1600" dirty="0">
                <a:latin typeface="Times" pitchFamily="2" charset="0"/>
              </a:rPr>
              <a:t>Medical team/patient/family needing help with complex decision-making and determination of goals of care</a:t>
            </a:r>
          </a:p>
          <a:p>
            <a:pPr marL="666733" indent="-666733">
              <a:buSzPct val="100000"/>
              <a:buAutoNum type="arabicPeriod"/>
              <a:defRPr sz="2400" i="0" spc="24">
                <a:solidFill>
                  <a:srgbClr val="263B40"/>
                </a:solidFill>
              </a:defRPr>
            </a:pPr>
            <a:r>
              <a:rPr lang="en-US" sz="1600" dirty="0">
                <a:latin typeface="Times" pitchFamily="2" charset="0"/>
              </a:rPr>
              <a:t>Requested by patient or surrogate</a:t>
            </a:r>
          </a:p>
        </p:txBody>
      </p:sp>
    </p:spTree>
    <p:extLst>
      <p:ext uri="{BB962C8B-B14F-4D97-AF65-F5344CB8AC3E}">
        <p14:creationId xmlns:p14="http://schemas.microsoft.com/office/powerpoint/2010/main" val="3349624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417639"/>
          </a:xfrm>
        </p:spPr>
        <p:txBody>
          <a:bodyPr>
            <a:normAutofit/>
          </a:bodyPr>
          <a:lstStyle/>
          <a:p>
            <a:r>
              <a:rPr lang="en-US" sz="4800" dirty="0"/>
              <a:t>Concurrent Palliative Care Model</a:t>
            </a:r>
          </a:p>
        </p:txBody>
      </p:sp>
      <p:pic>
        <p:nvPicPr>
          <p:cNvPr id="4" name="Content Placeholder 3" descr="A diagram of a disease treatment&#10;&#10;">
            <a:extLst>
              <a:ext uri="{FF2B5EF4-FFF2-40B4-BE49-F238E27FC236}">
                <a16:creationId xmlns:a16="http://schemas.microsoft.com/office/drawing/2014/main" id="{D92D5D8E-CD5F-5B44-8258-8E248E46AF21}"/>
              </a:ext>
            </a:extLst>
          </p:cNvPr>
          <p:cNvPicPr>
            <a:picLocks noGrp="1" noChangeAspect="1"/>
          </p:cNvPicPr>
          <p:nvPr>
            <p:ph idx="1"/>
          </p:nvPr>
        </p:nvPicPr>
        <p:blipFill>
          <a:blip r:embed="rId3"/>
          <a:stretch>
            <a:fillRect/>
          </a:stretch>
        </p:blipFill>
        <p:spPr>
          <a:xfrm>
            <a:off x="2216507" y="1163991"/>
            <a:ext cx="7758987" cy="4530019"/>
          </a:xfrm>
        </p:spPr>
      </p:pic>
    </p:spTree>
    <p:extLst>
      <p:ext uri="{BB962C8B-B14F-4D97-AF65-F5344CB8AC3E}">
        <p14:creationId xmlns:p14="http://schemas.microsoft.com/office/powerpoint/2010/main" val="1113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242423"/>
          </a:xfrm>
        </p:spPr>
        <p:txBody>
          <a:bodyPr>
            <a:normAutofit/>
          </a:bodyPr>
          <a:lstStyle/>
          <a:p>
            <a:r>
              <a:rPr lang="en-US" sz="5333" dirty="0"/>
              <a:t>Palliative Care verses Hospice Care</a:t>
            </a:r>
          </a:p>
        </p:txBody>
      </p:sp>
      <p:pic>
        <p:nvPicPr>
          <p:cNvPr id="6" name="Content Placeholder 5" descr="A green circle with white text&#10;&#10;discussing palliative care versus hospice care">
            <a:extLst>
              <a:ext uri="{FF2B5EF4-FFF2-40B4-BE49-F238E27FC236}">
                <a16:creationId xmlns:a16="http://schemas.microsoft.com/office/drawing/2014/main" id="{71EDF692-13CA-5541-9977-B96EBF8203D0}"/>
              </a:ext>
            </a:extLst>
          </p:cNvPr>
          <p:cNvPicPr>
            <a:picLocks noGrp="1" noChangeAspect="1"/>
          </p:cNvPicPr>
          <p:nvPr>
            <p:ph idx="1"/>
          </p:nvPr>
        </p:nvPicPr>
        <p:blipFill>
          <a:blip r:embed="rId3"/>
          <a:stretch>
            <a:fillRect/>
          </a:stretch>
        </p:blipFill>
        <p:spPr>
          <a:xfrm>
            <a:off x="3840448" y="1334558"/>
            <a:ext cx="4511105" cy="4188884"/>
          </a:xfrm>
        </p:spPr>
      </p:pic>
    </p:spTree>
    <p:extLst>
      <p:ext uri="{BB962C8B-B14F-4D97-AF65-F5344CB8AC3E}">
        <p14:creationId xmlns:p14="http://schemas.microsoft.com/office/powerpoint/2010/main" val="1519212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52137"/>
          </a:xfrm>
        </p:spPr>
        <p:txBody>
          <a:bodyPr>
            <a:normAutofit/>
          </a:bodyPr>
          <a:lstStyle/>
          <a:p>
            <a:r>
              <a:rPr lang="en-US" sz="4267" dirty="0"/>
              <a:t>A Typical Palliative Inpatient Consult Includes </a:t>
            </a:r>
          </a:p>
        </p:txBody>
      </p:sp>
      <p:sp>
        <p:nvSpPr>
          <p:cNvPr id="8" name="Content Placeholder 7">
            <a:extLst>
              <a:ext uri="{FF2B5EF4-FFF2-40B4-BE49-F238E27FC236}">
                <a16:creationId xmlns:a16="http://schemas.microsoft.com/office/drawing/2014/main" id="{70B1DE62-787F-A441-9EEF-8A3E3F590D1B}"/>
              </a:ext>
            </a:extLst>
          </p:cNvPr>
          <p:cNvSpPr>
            <a:spLocks noGrp="1"/>
          </p:cNvSpPr>
          <p:nvPr>
            <p:ph idx="1"/>
          </p:nvPr>
        </p:nvSpPr>
        <p:spPr>
          <a:xfrm>
            <a:off x="150949" y="952137"/>
            <a:ext cx="11866880" cy="4667795"/>
          </a:xfrm>
        </p:spPr>
        <p:txBody>
          <a:bodyPr numCol="1">
            <a:normAutofit fontScale="62500" lnSpcReduction="20000"/>
          </a:bodyPr>
          <a:lstStyle/>
          <a:p>
            <a:pPr marL="0" indent="0">
              <a:lnSpc>
                <a:spcPct val="170000"/>
              </a:lnSpc>
              <a:buNone/>
            </a:pPr>
            <a:r>
              <a:rPr lang="en-US" sz="3067" b="1" dirty="0">
                <a:solidFill>
                  <a:srgbClr val="00305E"/>
                </a:solidFill>
              </a:rPr>
              <a:t>Goals of Care :    </a:t>
            </a:r>
            <a:r>
              <a:rPr lang="en-US" sz="2667" dirty="0">
                <a:solidFill>
                  <a:schemeClr val="accent2">
                    <a:lumMod val="75000"/>
                  </a:schemeClr>
                </a:solidFill>
              </a:rPr>
              <a:t>What have you heard the doctors say about your illness? What are you hoping for?</a:t>
            </a:r>
          </a:p>
          <a:p>
            <a:pPr marL="0" indent="0">
              <a:lnSpc>
                <a:spcPct val="170000"/>
              </a:lnSpc>
              <a:buNone/>
            </a:pPr>
            <a:r>
              <a:rPr lang="en-US" sz="3067" b="1" dirty="0">
                <a:solidFill>
                  <a:srgbClr val="00305E"/>
                </a:solidFill>
              </a:rPr>
              <a:t>Symptom management:    </a:t>
            </a:r>
            <a:r>
              <a:rPr lang="en-US" sz="2667" dirty="0">
                <a:solidFill>
                  <a:schemeClr val="accent2">
                    <a:lumMod val="75000"/>
                  </a:schemeClr>
                </a:solidFill>
              </a:rPr>
              <a:t>What makes a good day for you?</a:t>
            </a:r>
          </a:p>
          <a:p>
            <a:pPr marL="0" indent="0">
              <a:lnSpc>
                <a:spcPct val="170000"/>
              </a:lnSpc>
              <a:buNone/>
            </a:pPr>
            <a:r>
              <a:rPr lang="en-US" sz="3067" b="1" dirty="0">
                <a:solidFill>
                  <a:srgbClr val="00305E"/>
                </a:solidFill>
              </a:rPr>
              <a:t>Code Status/ Advance Care Planning: </a:t>
            </a:r>
            <a:r>
              <a:rPr lang="en-US" sz="2667" dirty="0">
                <a:solidFill>
                  <a:schemeClr val="accent2">
                    <a:lumMod val="75000"/>
                  </a:schemeClr>
                </a:solidFill>
              </a:rPr>
              <a:t>If you ever could not talk for yourself, who would you want to speak for you?</a:t>
            </a:r>
          </a:p>
          <a:p>
            <a:pPr marL="0" indent="0">
              <a:lnSpc>
                <a:spcPct val="170000"/>
              </a:lnSpc>
              <a:buNone/>
            </a:pPr>
            <a:r>
              <a:rPr lang="en-US" sz="3067" b="1" dirty="0">
                <a:solidFill>
                  <a:srgbClr val="00305E"/>
                </a:solidFill>
              </a:rPr>
              <a:t>Quality of Life:    </a:t>
            </a:r>
            <a:r>
              <a:rPr lang="en-US" sz="2667" dirty="0">
                <a:solidFill>
                  <a:schemeClr val="accent2">
                    <a:lumMod val="75000"/>
                  </a:schemeClr>
                </a:solidFill>
              </a:rPr>
              <a:t>What matters most to you?</a:t>
            </a:r>
          </a:p>
          <a:p>
            <a:pPr marL="0" indent="0">
              <a:lnSpc>
                <a:spcPct val="170000"/>
              </a:lnSpc>
              <a:buNone/>
            </a:pPr>
            <a:r>
              <a:rPr lang="en-US" sz="3067" b="1" dirty="0">
                <a:solidFill>
                  <a:srgbClr val="00305E"/>
                </a:solidFill>
              </a:rPr>
              <a:t>Shared Medical Decision Making:    </a:t>
            </a:r>
            <a:r>
              <a:rPr lang="en-US" sz="2667" dirty="0">
                <a:solidFill>
                  <a:schemeClr val="accent2">
                    <a:lumMod val="75000"/>
                  </a:schemeClr>
                </a:solidFill>
              </a:rPr>
              <a:t>What is the main medical decision that you and the medical team are facing?</a:t>
            </a:r>
          </a:p>
          <a:p>
            <a:pPr marL="0" indent="0">
              <a:lnSpc>
                <a:spcPct val="170000"/>
              </a:lnSpc>
              <a:buNone/>
            </a:pPr>
            <a:r>
              <a:rPr lang="en-US" sz="3067" b="1" dirty="0">
                <a:solidFill>
                  <a:srgbClr val="00305E"/>
                </a:solidFill>
              </a:rPr>
              <a:t>Spiritual Assessment/ Existential Concerns:    </a:t>
            </a:r>
            <a:r>
              <a:rPr lang="en-US" sz="2667" dirty="0">
                <a:solidFill>
                  <a:schemeClr val="accent2">
                    <a:lumMod val="75000"/>
                  </a:schemeClr>
                </a:solidFill>
              </a:rPr>
              <a:t>Where do you find your strength? Are you at peace?</a:t>
            </a:r>
          </a:p>
          <a:p>
            <a:pPr marL="0" indent="0">
              <a:lnSpc>
                <a:spcPct val="170000"/>
              </a:lnSpc>
              <a:buNone/>
            </a:pPr>
            <a:r>
              <a:rPr lang="en-US" sz="3067" b="1" dirty="0">
                <a:solidFill>
                  <a:srgbClr val="00305E"/>
                </a:solidFill>
              </a:rPr>
              <a:t>Information Sharing:    </a:t>
            </a:r>
            <a:r>
              <a:rPr lang="en-US" sz="2667" dirty="0">
                <a:solidFill>
                  <a:schemeClr val="accent2">
                    <a:lumMod val="75000"/>
                  </a:schemeClr>
                </a:solidFill>
              </a:rPr>
              <a:t>How do you and your family like to receive information?</a:t>
            </a:r>
          </a:p>
          <a:p>
            <a:pPr marL="0" indent="0">
              <a:lnSpc>
                <a:spcPct val="170000"/>
              </a:lnSpc>
              <a:buNone/>
            </a:pPr>
            <a:r>
              <a:rPr lang="en-US" sz="3067" b="1" dirty="0">
                <a:solidFill>
                  <a:srgbClr val="00305E"/>
                </a:solidFill>
              </a:rPr>
              <a:t>Legacy Building:    </a:t>
            </a:r>
            <a:r>
              <a:rPr lang="en-US" sz="2667" dirty="0">
                <a:solidFill>
                  <a:schemeClr val="accent2">
                    <a:lumMod val="75000"/>
                  </a:schemeClr>
                </a:solidFill>
              </a:rPr>
              <a:t>What do you want your loved ones to know?</a:t>
            </a:r>
          </a:p>
          <a:p>
            <a:pPr marL="0" indent="0">
              <a:buNone/>
            </a:pPr>
            <a:endParaRPr lang="en-US" sz="1867" dirty="0"/>
          </a:p>
          <a:p>
            <a:pPr marL="0" indent="0">
              <a:buNone/>
            </a:pPr>
            <a:endParaRPr lang="en-US" dirty="0"/>
          </a:p>
        </p:txBody>
      </p:sp>
    </p:spTree>
    <p:extLst>
      <p:ext uri="{BB962C8B-B14F-4D97-AF65-F5344CB8AC3E}">
        <p14:creationId xmlns:p14="http://schemas.microsoft.com/office/powerpoint/2010/main" val="2801952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93800"/>
          </a:xfrm>
        </p:spPr>
        <p:txBody>
          <a:bodyPr>
            <a:normAutofit/>
          </a:bodyPr>
          <a:lstStyle/>
          <a:p>
            <a:r>
              <a:rPr lang="en-US" sz="4267" dirty="0"/>
              <a:t>Evidence for the Benefit of Palliative Medicine</a:t>
            </a:r>
          </a:p>
        </p:txBody>
      </p:sp>
      <p:sp>
        <p:nvSpPr>
          <p:cNvPr id="8" name="Content Placeholder 7">
            <a:extLst>
              <a:ext uri="{FF2B5EF4-FFF2-40B4-BE49-F238E27FC236}">
                <a16:creationId xmlns:a16="http://schemas.microsoft.com/office/drawing/2014/main" id="{70B1DE62-787F-A441-9EEF-8A3E3F590D1B}"/>
              </a:ext>
            </a:extLst>
          </p:cNvPr>
          <p:cNvSpPr>
            <a:spLocks noGrp="1"/>
          </p:cNvSpPr>
          <p:nvPr>
            <p:ph idx="1"/>
          </p:nvPr>
        </p:nvSpPr>
        <p:spPr>
          <a:xfrm>
            <a:off x="609600" y="1193800"/>
            <a:ext cx="10972800" cy="4189331"/>
          </a:xfrm>
        </p:spPr>
        <p:txBody>
          <a:bodyPr>
            <a:normAutofit/>
          </a:bodyPr>
          <a:lstStyle/>
          <a:p>
            <a:r>
              <a:rPr lang="en-US" sz="1600" u="sng" dirty="0">
                <a:solidFill>
                  <a:srgbClr val="00305E"/>
                </a:solidFill>
              </a:rPr>
              <a:t>The </a:t>
            </a:r>
            <a:r>
              <a:rPr lang="en-US" sz="1600" u="sng" dirty="0" err="1">
                <a:solidFill>
                  <a:srgbClr val="00305E"/>
                </a:solidFill>
              </a:rPr>
              <a:t>Temel</a:t>
            </a:r>
            <a:r>
              <a:rPr lang="en-US" sz="1600" u="sng" dirty="0">
                <a:solidFill>
                  <a:srgbClr val="00305E"/>
                </a:solidFill>
              </a:rPr>
              <a:t> study </a:t>
            </a:r>
            <a:r>
              <a:rPr lang="en-US" sz="1600" dirty="0">
                <a:solidFill>
                  <a:srgbClr val="00305E"/>
                </a:solidFill>
              </a:rPr>
              <a:t>in oncology was a RCT of patients with Metastatic Non Small Cell Lung Cancer that compared usual care to early palliative consultations showed : </a:t>
            </a:r>
            <a:r>
              <a:rPr lang="en-US" sz="1600" b="1" u="sng" dirty="0">
                <a:solidFill>
                  <a:srgbClr val="00305E"/>
                </a:solidFill>
              </a:rPr>
              <a:t>increased survival </a:t>
            </a:r>
            <a:r>
              <a:rPr lang="en-US" sz="1600" dirty="0">
                <a:solidFill>
                  <a:srgbClr val="00305E"/>
                </a:solidFill>
              </a:rPr>
              <a:t>(11.6 months vs. 8.9 months, P=0.02) and improvements in both quality-of-life and mood as  compared with patients receiving standard care.  </a:t>
            </a:r>
          </a:p>
          <a:p>
            <a:pPr marL="0" indent="0" algn="r">
              <a:buNone/>
            </a:pPr>
            <a:r>
              <a:rPr lang="en-US" sz="1333" dirty="0">
                <a:solidFill>
                  <a:srgbClr val="00305E"/>
                </a:solidFill>
              </a:rPr>
              <a:t>(</a:t>
            </a:r>
            <a:r>
              <a:rPr lang="en-US" sz="1333" dirty="0">
                <a:solidFill>
                  <a:srgbClr val="00305E"/>
                </a:solidFill>
                <a:latin typeface="Times" pitchFamily="2" charset="0"/>
              </a:rPr>
              <a:t>Temel JS, et al. Early palliative care for patients with metastatic non-small-cell lung cancer. </a:t>
            </a:r>
            <a:r>
              <a:rPr lang="en-US" sz="1333" dirty="0">
                <a:solidFill>
                  <a:srgbClr val="00305E"/>
                </a:solidFill>
              </a:rPr>
              <a:t>NEJM 2010;363(8),733-742)</a:t>
            </a:r>
          </a:p>
          <a:p>
            <a:endParaRPr lang="en-US" sz="1600" dirty="0">
              <a:solidFill>
                <a:srgbClr val="00305E"/>
              </a:solidFill>
            </a:endParaRPr>
          </a:p>
          <a:p>
            <a:r>
              <a:rPr lang="en-US" sz="1600" u="sng" dirty="0">
                <a:solidFill>
                  <a:srgbClr val="00305E"/>
                </a:solidFill>
              </a:rPr>
              <a:t>The PAL-HF study </a:t>
            </a:r>
            <a:r>
              <a:rPr lang="en-US" sz="1600" dirty="0">
                <a:solidFill>
                  <a:srgbClr val="00305E"/>
                </a:solidFill>
              </a:rPr>
              <a:t>was a randomized, controlled clinical trial of a palliative care intervention in HF patients that provides empirical evidence that palliative care </a:t>
            </a:r>
            <a:r>
              <a:rPr lang="en-US" sz="1600" b="1" u="sng" dirty="0">
                <a:solidFill>
                  <a:srgbClr val="00305E"/>
                </a:solidFill>
              </a:rPr>
              <a:t>improved health-related quality of life</a:t>
            </a:r>
            <a:r>
              <a:rPr lang="en-US" sz="1600" u="sng" dirty="0">
                <a:solidFill>
                  <a:srgbClr val="00305E"/>
                </a:solidFill>
              </a:rPr>
              <a:t> </a:t>
            </a:r>
            <a:r>
              <a:rPr lang="en-US" sz="1600" dirty="0">
                <a:solidFill>
                  <a:srgbClr val="00305E"/>
                </a:solidFill>
              </a:rPr>
              <a:t>and shows the significant clinical benefit of embedding a palliative intervention in the overall management of patients with advanced heart failure with no increase in mortality. </a:t>
            </a:r>
          </a:p>
          <a:p>
            <a:pPr marL="0" indent="0" algn="r">
              <a:buNone/>
            </a:pPr>
            <a:r>
              <a:rPr lang="en-US" sz="1333" dirty="0">
                <a:solidFill>
                  <a:srgbClr val="00305E"/>
                </a:solidFill>
              </a:rPr>
              <a:t>(</a:t>
            </a:r>
            <a:r>
              <a:rPr lang="en-US" sz="1333" dirty="0" err="1">
                <a:solidFill>
                  <a:srgbClr val="00305E"/>
                </a:solidFill>
              </a:rPr>
              <a:t>Rodgers,J.G.,MD</a:t>
            </a:r>
            <a:r>
              <a:rPr lang="en-US" sz="1333" dirty="0">
                <a:solidFill>
                  <a:srgbClr val="00305E"/>
                </a:solidFill>
              </a:rPr>
              <a:t>, </a:t>
            </a:r>
            <a:r>
              <a:rPr lang="en-US" sz="1333" dirty="0" err="1">
                <a:solidFill>
                  <a:srgbClr val="00305E"/>
                </a:solidFill>
              </a:rPr>
              <a:t>et,al</a:t>
            </a:r>
            <a:r>
              <a:rPr lang="en-US" sz="1333" dirty="0">
                <a:solidFill>
                  <a:srgbClr val="00305E"/>
                </a:solidFill>
              </a:rPr>
              <a:t>, Palliative Care in Heart Failure, Pall-HF, J Am Coll </a:t>
            </a:r>
            <a:r>
              <a:rPr lang="en-US" sz="1333" dirty="0" err="1">
                <a:solidFill>
                  <a:srgbClr val="00305E"/>
                </a:solidFill>
              </a:rPr>
              <a:t>Cardiol</a:t>
            </a:r>
            <a:r>
              <a:rPr lang="en-US" sz="1333" dirty="0">
                <a:solidFill>
                  <a:srgbClr val="00305E"/>
                </a:solidFill>
              </a:rPr>
              <a:t> 2017;70:331-41)</a:t>
            </a:r>
          </a:p>
          <a:p>
            <a:endParaRPr lang="en-US" sz="1333" dirty="0">
              <a:solidFill>
                <a:srgbClr val="00305E"/>
              </a:solidFill>
            </a:endParaRPr>
          </a:p>
          <a:p>
            <a:pPr>
              <a:spcBef>
                <a:spcPts val="0"/>
              </a:spcBef>
              <a:defRPr sz="3200" i="0" spc="0">
                <a:solidFill>
                  <a:schemeClr val="accent1">
                    <a:hueOff val="147319"/>
                    <a:satOff val="13526"/>
                    <a:lumOff val="-23026"/>
                  </a:schemeClr>
                </a:solidFill>
              </a:defRPr>
            </a:pPr>
            <a:r>
              <a:rPr lang="en-US" sz="1600" u="sng" dirty="0">
                <a:solidFill>
                  <a:srgbClr val="00305E"/>
                </a:solidFill>
              </a:rPr>
              <a:t>In a meta-analysis of 84 </a:t>
            </a:r>
            <a:r>
              <a:rPr lang="en-US" sz="1600" dirty="0">
                <a:solidFill>
                  <a:srgbClr val="00305E"/>
                </a:solidFill>
              </a:rPr>
              <a:t>studies from 1980-2009 which Compared Specialized Palliative Care to conventional care alone, significant </a:t>
            </a:r>
            <a:r>
              <a:rPr lang="en-US" sz="1600" b="1" dirty="0">
                <a:solidFill>
                  <a:srgbClr val="00305E"/>
                </a:solidFill>
              </a:rPr>
              <a:t>improvements </a:t>
            </a:r>
            <a:r>
              <a:rPr lang="en-US" sz="1600" dirty="0">
                <a:solidFill>
                  <a:srgbClr val="00305E"/>
                </a:solidFill>
              </a:rPr>
              <a:t>clinically were seen in: </a:t>
            </a:r>
            <a:r>
              <a:rPr lang="en-US" sz="1600" b="1" u="sng" dirty="0">
                <a:solidFill>
                  <a:srgbClr val="00305E"/>
                </a:solidFill>
              </a:rPr>
              <a:t>Pain Control, Improvement Non-pain symptoms, and patient/ family satisfaction </a:t>
            </a:r>
          </a:p>
          <a:p>
            <a:pPr marL="0" indent="0" algn="r">
              <a:spcBef>
                <a:spcPts val="0"/>
              </a:spcBef>
              <a:buNone/>
              <a:defRPr sz="3200" i="0" spc="0">
                <a:solidFill>
                  <a:schemeClr val="accent1">
                    <a:hueOff val="147319"/>
                    <a:satOff val="13526"/>
                    <a:lumOff val="-23026"/>
                  </a:schemeClr>
                </a:solidFill>
              </a:defRPr>
            </a:pPr>
            <a:r>
              <a:rPr lang="en-US" sz="1333" dirty="0">
                <a:solidFill>
                  <a:srgbClr val="00305E"/>
                </a:solidFill>
              </a:rPr>
              <a:t>(Higginson et al, JPSM, 2010, Higginson et al, JPSM, 2003; Finlay et al, Ann Oncol 2002; Higginson et al,  JPSM 2002.)</a:t>
            </a:r>
            <a:endParaRPr lang="en-US" sz="1333" dirty="0">
              <a:solidFill>
                <a:srgbClr val="00305E"/>
              </a:solidFill>
              <a:latin typeface="Times"/>
              <a:ea typeface="Times"/>
              <a:cs typeface="Times"/>
              <a:sym typeface="Times"/>
            </a:endParaRPr>
          </a:p>
          <a:p>
            <a:pPr>
              <a:spcBef>
                <a:spcPts val="0"/>
              </a:spcBef>
              <a:defRPr sz="3200" i="0" spc="0">
                <a:solidFill>
                  <a:schemeClr val="accent1">
                    <a:hueOff val="147319"/>
                    <a:satOff val="13526"/>
                    <a:lumOff val="-23026"/>
                  </a:schemeClr>
                </a:solidFill>
              </a:defRPr>
            </a:pPr>
            <a:endParaRPr lang="en-US" sz="1867" b="1" dirty="0">
              <a:solidFill>
                <a:srgbClr val="00305E"/>
              </a:solidFill>
            </a:endParaRPr>
          </a:p>
          <a:p>
            <a:endParaRPr lang="en-US" sz="1867" dirty="0">
              <a:solidFill>
                <a:srgbClr val="00305E"/>
              </a:solidFill>
            </a:endParaRPr>
          </a:p>
          <a:p>
            <a:endParaRPr lang="en-US" sz="1867" dirty="0"/>
          </a:p>
        </p:txBody>
      </p:sp>
    </p:spTree>
    <p:extLst>
      <p:ext uri="{BB962C8B-B14F-4D97-AF65-F5344CB8AC3E}">
        <p14:creationId xmlns:p14="http://schemas.microsoft.com/office/powerpoint/2010/main" val="1262026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898116"/>
          </a:xfrm>
        </p:spPr>
        <p:txBody>
          <a:bodyPr>
            <a:normAutofit/>
          </a:bodyPr>
          <a:lstStyle/>
          <a:p>
            <a:r>
              <a:rPr lang="en-US" dirty="0">
                <a:latin typeface="Yu Gothic" panose="020B0400000000000000" pitchFamily="34" charset="-128"/>
                <a:ea typeface="Yu Gothic" panose="020B0400000000000000" pitchFamily="34" charset="-128"/>
              </a:rPr>
              <a:t>Overarching Goal</a:t>
            </a:r>
          </a:p>
        </p:txBody>
      </p:sp>
      <p:sp>
        <p:nvSpPr>
          <p:cNvPr id="3" name="Content Placeholder 2"/>
          <p:cNvSpPr>
            <a:spLocks noGrp="1"/>
          </p:cNvSpPr>
          <p:nvPr>
            <p:ph idx="1"/>
          </p:nvPr>
        </p:nvSpPr>
        <p:spPr>
          <a:xfrm>
            <a:off x="609600" y="1254035"/>
            <a:ext cx="10972800" cy="4535496"/>
          </a:xfrm>
        </p:spPr>
        <p:txBody>
          <a:bodyPr anchor="ctr">
            <a:normAutofit/>
          </a:bodyPr>
          <a:lstStyle/>
          <a:p>
            <a:pPr marL="0" indent="0">
              <a:buNone/>
            </a:pPr>
            <a:r>
              <a:rPr lang="en-US" sz="4800" dirty="0">
                <a:latin typeface="Yu Gothic" panose="020B0400000000000000" pitchFamily="34" charset="-128"/>
                <a:ea typeface="Yu Gothic" panose="020B0400000000000000" pitchFamily="34" charset="-128"/>
              </a:rPr>
              <a:t>While all medicine seeks to add more days to a patient’s life, palliative medicine seeks to simultaneously add more life to every day a patient lives. </a:t>
            </a:r>
          </a:p>
        </p:txBody>
      </p:sp>
    </p:spTree>
    <p:extLst>
      <p:ext uri="{BB962C8B-B14F-4D97-AF65-F5344CB8AC3E}">
        <p14:creationId xmlns:p14="http://schemas.microsoft.com/office/powerpoint/2010/main" val="1535049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824</Words>
  <Application>Microsoft Office PowerPoint</Application>
  <PresentationFormat>Widescreen</PresentationFormat>
  <Paragraphs>60</Paragraphs>
  <Slides>8</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Yu Gothic</vt:lpstr>
      <vt:lpstr>Arial</vt:lpstr>
      <vt:lpstr>Calibri</vt:lpstr>
      <vt:lpstr>Calibri Light</vt:lpstr>
      <vt:lpstr>Helvetica Neue</vt:lpstr>
      <vt:lpstr>Times</vt:lpstr>
      <vt:lpstr>Office Theme</vt:lpstr>
      <vt:lpstr>Introduction</vt:lpstr>
      <vt:lpstr>Definition of Palliative Medicine</vt:lpstr>
      <vt:lpstr>Criteria for Identifying Appropriate Palliative Care Consults</vt:lpstr>
      <vt:lpstr>Concurrent Palliative Care Model</vt:lpstr>
      <vt:lpstr>Palliative Care verses Hospice Care</vt:lpstr>
      <vt:lpstr>A Typical Palliative Inpatient Consult Includes </vt:lpstr>
      <vt:lpstr>Evidence for the Benefit of Palliative Medicine</vt:lpstr>
      <vt:lpstr>Overarching Goal</vt:lpstr>
    </vt:vector>
  </TitlesOfParts>
  <Company>Baptist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Brett Snodgrass</dc:creator>
  <cp:lastModifiedBy>Tanji Moon</cp:lastModifiedBy>
  <cp:revision>2</cp:revision>
  <dcterms:created xsi:type="dcterms:W3CDTF">2022-10-05T22:34:57Z</dcterms:created>
  <dcterms:modified xsi:type="dcterms:W3CDTF">2023-06-26T21:10:34Z</dcterms:modified>
</cp:coreProperties>
</file>