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5"/>
  </p:notesMasterIdLst>
  <p:sldIdLst>
    <p:sldId id="256" r:id="rId6"/>
    <p:sldId id="300" r:id="rId7"/>
    <p:sldId id="306" r:id="rId8"/>
    <p:sldId id="297" r:id="rId9"/>
    <p:sldId id="298" r:id="rId10"/>
    <p:sldId id="305" r:id="rId11"/>
    <p:sldId id="313" r:id="rId12"/>
    <p:sldId id="293" r:id="rId13"/>
    <p:sldId id="274" r:id="rId14"/>
    <p:sldId id="262" r:id="rId15"/>
    <p:sldId id="275" r:id="rId16"/>
    <p:sldId id="276" r:id="rId17"/>
    <p:sldId id="263" r:id="rId18"/>
    <p:sldId id="277" r:id="rId19"/>
    <p:sldId id="304" r:id="rId20"/>
    <p:sldId id="266" r:id="rId21"/>
    <p:sldId id="294" r:id="rId22"/>
    <p:sldId id="278" r:id="rId23"/>
    <p:sldId id="267" r:id="rId24"/>
    <p:sldId id="279" r:id="rId25"/>
    <p:sldId id="291" r:id="rId26"/>
    <p:sldId id="268" r:id="rId27"/>
    <p:sldId id="280" r:id="rId28"/>
    <p:sldId id="270" r:id="rId29"/>
    <p:sldId id="258" r:id="rId30"/>
    <p:sldId id="295" r:id="rId31"/>
    <p:sldId id="281" r:id="rId32"/>
    <p:sldId id="271" r:id="rId33"/>
    <p:sldId id="282" r:id="rId34"/>
    <p:sldId id="292" r:id="rId35"/>
    <p:sldId id="272" r:id="rId36"/>
    <p:sldId id="283" r:id="rId37"/>
    <p:sldId id="296" r:id="rId38"/>
    <p:sldId id="284" r:id="rId39"/>
    <p:sldId id="264" r:id="rId40"/>
    <p:sldId id="269" r:id="rId41"/>
    <p:sldId id="273" r:id="rId42"/>
    <p:sldId id="285" r:id="rId43"/>
    <p:sldId id="287" r:id="rId44"/>
    <p:sldId id="288" r:id="rId45"/>
    <p:sldId id="289" r:id="rId46"/>
    <p:sldId id="290" r:id="rId47"/>
    <p:sldId id="301" r:id="rId48"/>
    <p:sldId id="309" r:id="rId49"/>
    <p:sldId id="310" r:id="rId50"/>
    <p:sldId id="311" r:id="rId51"/>
    <p:sldId id="312" r:id="rId52"/>
    <p:sldId id="308" r:id="rId53"/>
    <p:sldId id="29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8" autoAdjust="0"/>
    <p:restoredTop sz="86422" autoAdjust="0"/>
  </p:normalViewPr>
  <p:slideViewPr>
    <p:cSldViewPr snapToGrid="0">
      <p:cViewPr varScale="1">
        <p:scale>
          <a:sx n="75" d="100"/>
          <a:sy n="75" d="100"/>
        </p:scale>
        <p:origin x="198" y="54"/>
      </p:cViewPr>
      <p:guideLst/>
    </p:cSldViewPr>
  </p:slideViewPr>
  <p:outlineViewPr>
    <p:cViewPr>
      <p:scale>
        <a:sx n="33" d="100"/>
        <a:sy n="33" d="100"/>
      </p:scale>
      <p:origin x="0" y="-4940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3197"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F0D256-3F4A-447A-BF20-08623F623AAC}" type="datetimeFigureOut">
              <a:rPr lang="en-US" smtClean="0"/>
              <a:t>6/21/2023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705BB7-C95E-4CF6-8A08-B650B33902E4}" type="slidenum">
              <a:rPr lang="en-US" smtClean="0"/>
              <a:t>‹#›</a:t>
            </a:fld>
            <a:endParaRPr lang="en-US" dirty="0"/>
          </a:p>
        </p:txBody>
      </p:sp>
    </p:spTree>
    <p:extLst>
      <p:ext uri="{BB962C8B-B14F-4D97-AF65-F5344CB8AC3E}">
        <p14:creationId xmlns:p14="http://schemas.microsoft.com/office/powerpoint/2010/main" val="4068559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Introduction of the program</a:t>
            </a:r>
            <a:endParaRPr lang="en-US" i="0" dirty="0"/>
          </a:p>
        </p:txBody>
      </p:sp>
      <p:sp>
        <p:nvSpPr>
          <p:cNvPr id="4" name="Slide Number Placeholder 3"/>
          <p:cNvSpPr>
            <a:spLocks noGrp="1"/>
          </p:cNvSpPr>
          <p:nvPr>
            <p:ph type="sldNum" sz="quarter" idx="5"/>
          </p:nvPr>
        </p:nvSpPr>
        <p:spPr/>
        <p:txBody>
          <a:bodyPr/>
          <a:lstStyle/>
          <a:p>
            <a:fld id="{DD705BB7-C95E-4CF6-8A08-B650B33902E4}" type="slidenum">
              <a:rPr lang="en-US" smtClean="0"/>
              <a:t>1</a:t>
            </a:fld>
            <a:endParaRPr lang="en-US" dirty="0"/>
          </a:p>
        </p:txBody>
      </p:sp>
    </p:spTree>
    <p:extLst>
      <p:ext uri="{BB962C8B-B14F-4D97-AF65-F5344CB8AC3E}">
        <p14:creationId xmlns:p14="http://schemas.microsoft.com/office/powerpoint/2010/main" val="3686226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Let’s listen to the second interaction between Dr. Cullen and Mr. Spiegel</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Play the audio file</a:t>
            </a:r>
            <a:endParaRPr lang="en-US" i="0" dirty="0"/>
          </a:p>
        </p:txBody>
      </p:sp>
      <p:sp>
        <p:nvSpPr>
          <p:cNvPr id="4" name="Slide Number Placeholder 3"/>
          <p:cNvSpPr>
            <a:spLocks noGrp="1"/>
          </p:cNvSpPr>
          <p:nvPr>
            <p:ph type="sldNum" sz="quarter" idx="5"/>
          </p:nvPr>
        </p:nvSpPr>
        <p:spPr/>
        <p:txBody>
          <a:bodyPr/>
          <a:lstStyle/>
          <a:p>
            <a:fld id="{DD705BB7-C95E-4CF6-8A08-B650B33902E4}" type="slidenum">
              <a:rPr lang="en-US" smtClean="0"/>
              <a:t>10</a:t>
            </a:fld>
            <a:endParaRPr lang="en-US" dirty="0"/>
          </a:p>
        </p:txBody>
      </p:sp>
    </p:spTree>
    <p:extLst>
      <p:ext uri="{BB962C8B-B14F-4D97-AF65-F5344CB8AC3E}">
        <p14:creationId xmlns:p14="http://schemas.microsoft.com/office/powerpoint/2010/main" val="2557581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endParaRPr lang="en-US" b="1" i="0" dirty="0"/>
          </a:p>
          <a:p>
            <a:pPr lvl="1"/>
            <a:r>
              <a:rPr lang="en-US" b="1" i="0" dirty="0"/>
              <a:t>Audience Response Question #2</a:t>
            </a:r>
          </a:p>
          <a:p>
            <a:pPr marL="628650" lvl="1" indent="-171450">
              <a:buFont typeface="Arial" panose="020B0604020202020204" pitchFamily="34" charset="0"/>
              <a:buChar char="•"/>
            </a:pPr>
            <a:r>
              <a:rPr lang="en-US" i="0" dirty="0"/>
              <a:t>Read the question and possible answers to the students, allowing enough time for all of them to select an answer with whatever response hardware/software is being utilized</a:t>
            </a:r>
          </a:p>
          <a:p>
            <a:pPr marL="628650" lvl="1" indent="-171450">
              <a:buFont typeface="Arial" panose="020B0604020202020204" pitchFamily="34" charset="0"/>
              <a:buChar char="•"/>
            </a:pPr>
            <a:r>
              <a:rPr lang="en-US" i="0" dirty="0"/>
              <a:t>Review the response results breakdown with the students (Best if displayed in bar graph or pie chart format if possible)</a:t>
            </a:r>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11</a:t>
            </a:fld>
            <a:endParaRPr lang="en-US" dirty="0"/>
          </a:p>
        </p:txBody>
      </p:sp>
    </p:spTree>
    <p:extLst>
      <p:ext uri="{BB962C8B-B14F-4D97-AF65-F5344CB8AC3E}">
        <p14:creationId xmlns:p14="http://schemas.microsoft.com/office/powerpoint/2010/main" val="2071402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0"/>
                <a:cs typeface="ＭＳ Ｐゴシック" charset="0"/>
              </a:rPr>
              <a:t>Emphasize: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0"/>
                <a:cs typeface="ＭＳ Ｐゴシック" charset="0"/>
              </a:rPr>
              <a:t>Dr. Cullen recognizes early opioid refill requests to be “red-flag behaviors” with respect to aberrant drug-related behaviors, safe prescribing, and regulatory scrutiny as well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0"/>
                <a:cs typeface="ＭＳ Ｐゴシック" charset="0"/>
              </a:rPr>
              <a:t>Dr. Cullen’s impression of the situation is that Mr. Spiegel is a highly successful businessperson and highly functional  capacity, along with his long-standing presence as a patient in this practice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0"/>
                <a:cs typeface="ＭＳ Ｐゴシック" charset="0"/>
              </a:rPr>
              <a:t>Based on his ability to accurately identify someone with potential for displaying aberrant drug-related behavior his inclination is to likely provide the prescription for the early refill of the opioid medication</a:t>
            </a:r>
          </a:p>
          <a:p>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12</a:t>
            </a:fld>
            <a:endParaRPr lang="en-US" dirty="0"/>
          </a:p>
        </p:txBody>
      </p:sp>
    </p:spTree>
    <p:extLst>
      <p:ext uri="{BB962C8B-B14F-4D97-AF65-F5344CB8AC3E}">
        <p14:creationId xmlns:p14="http://schemas.microsoft.com/office/powerpoint/2010/main" val="3326220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Let’s listen to the third interaction between Dr. Cullen and Mr. Spiegel</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Play the audio file</a:t>
            </a:r>
            <a:endParaRPr lang="en-US" i="0" dirty="0"/>
          </a:p>
          <a:p>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13</a:t>
            </a:fld>
            <a:endParaRPr lang="en-US" dirty="0"/>
          </a:p>
        </p:txBody>
      </p:sp>
    </p:spTree>
    <p:extLst>
      <p:ext uri="{BB962C8B-B14F-4D97-AF65-F5344CB8AC3E}">
        <p14:creationId xmlns:p14="http://schemas.microsoft.com/office/powerpoint/2010/main" val="1587644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endParaRPr lang="en-US" b="1" i="0" dirty="0"/>
          </a:p>
          <a:p>
            <a:pPr lvl="1"/>
            <a:r>
              <a:rPr lang="en-US" b="1" i="0" dirty="0"/>
              <a:t>Audience Response Question #3</a:t>
            </a:r>
          </a:p>
          <a:p>
            <a:pPr marL="628650" lvl="1" indent="-171450">
              <a:buFont typeface="Arial" panose="020B0604020202020204" pitchFamily="34" charset="0"/>
              <a:buChar char="•"/>
            </a:pPr>
            <a:r>
              <a:rPr lang="en-US" i="0" dirty="0"/>
              <a:t>Read the question and possible answers to the students, allowing enough time for all of them to select an answer with whatever response hardware/software is being utilized</a:t>
            </a:r>
          </a:p>
          <a:p>
            <a:pPr marL="628650" lvl="1" indent="-171450">
              <a:buFont typeface="Arial" panose="020B0604020202020204" pitchFamily="34" charset="0"/>
              <a:buChar char="•"/>
            </a:pPr>
            <a:r>
              <a:rPr lang="en-US" b="1" i="0" dirty="0"/>
              <a:t>Reinforce the idea that they are being asked about Dr. Cullen’s decision, and </a:t>
            </a:r>
            <a:r>
              <a:rPr lang="en-US" b="1" i="1" dirty="0"/>
              <a:t>not </a:t>
            </a:r>
            <a:r>
              <a:rPr lang="en-US" b="1" i="0" dirty="0"/>
              <a:t>their impressions as medical students who might need guidance from Interns/Residents/Fellows or Attendings</a:t>
            </a:r>
          </a:p>
          <a:p>
            <a:pPr marL="628650" lvl="1" indent="-171450">
              <a:buFont typeface="Arial" panose="020B0604020202020204" pitchFamily="34" charset="0"/>
              <a:buChar char="•"/>
            </a:pPr>
            <a:r>
              <a:rPr lang="en-US" i="0" dirty="0"/>
              <a:t>Review the response results breakdown with the students (Best if displayed in bar graph or pie chart format)</a:t>
            </a:r>
          </a:p>
          <a:p>
            <a:pPr marL="628650" lvl="1" indent="-171450">
              <a:buFont typeface="Arial" panose="020B0604020202020204" pitchFamily="34" charset="0"/>
              <a:buChar char="•"/>
            </a:pPr>
            <a:r>
              <a:rPr lang="en-US" i="0" dirty="0"/>
              <a:t>If a significant % of respondents select not sure, more information needed, </a:t>
            </a:r>
            <a:r>
              <a:rPr lang="en-US" b="1" i="0" dirty="0"/>
              <a:t>probe the group randomly for identification and discussion of what additional information might prove valuable to assist Dr. Cullen in his ability to make an objective decision</a:t>
            </a:r>
            <a:endParaRPr lang="en-US" b="1" dirty="0"/>
          </a:p>
          <a:p>
            <a:pPr marL="628650" lvl="1" indent="-171450">
              <a:buFont typeface="Arial" panose="020B0604020202020204" pitchFamily="34" charset="0"/>
              <a:buChar char="•"/>
            </a:pPr>
            <a:endParaRPr lang="en-US" b="1" dirty="0"/>
          </a:p>
        </p:txBody>
      </p:sp>
      <p:sp>
        <p:nvSpPr>
          <p:cNvPr id="4" name="Slide Number Placeholder 3"/>
          <p:cNvSpPr>
            <a:spLocks noGrp="1"/>
          </p:cNvSpPr>
          <p:nvPr>
            <p:ph type="sldNum" sz="quarter" idx="5"/>
          </p:nvPr>
        </p:nvSpPr>
        <p:spPr/>
        <p:txBody>
          <a:bodyPr/>
          <a:lstStyle/>
          <a:p>
            <a:fld id="{DD705BB7-C95E-4CF6-8A08-B650B33902E4}" type="slidenum">
              <a:rPr lang="en-US" smtClean="0"/>
              <a:t>14</a:t>
            </a:fld>
            <a:endParaRPr lang="en-US" dirty="0"/>
          </a:p>
        </p:txBody>
      </p:sp>
    </p:spTree>
    <p:extLst>
      <p:ext uri="{BB962C8B-B14F-4D97-AF65-F5344CB8AC3E}">
        <p14:creationId xmlns:p14="http://schemas.microsoft.com/office/powerpoint/2010/main" val="3641331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Let’s meet Dr. Cullen’s second patient</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Darryl Whitcomb is a 56-year-old male being treated in the practice with opioid analgesics for his neck and back pain for the past 7 years in this practice</a:t>
            </a:r>
          </a:p>
          <a:p>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15</a:t>
            </a:fld>
            <a:endParaRPr lang="en-US" dirty="0"/>
          </a:p>
        </p:txBody>
      </p:sp>
    </p:spTree>
    <p:extLst>
      <p:ext uri="{BB962C8B-B14F-4D97-AF65-F5344CB8AC3E}">
        <p14:creationId xmlns:p14="http://schemas.microsoft.com/office/powerpoint/2010/main" val="197943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Let’s listen to the first interaction between Dr. Cullen and Mr. Whitcomb</a:t>
            </a:r>
            <a:endParaRPr lang="en-US"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0"/>
              </a:rPr>
              <a:t>Play the audio file</a:t>
            </a:r>
            <a:endParaRPr lang="en-US" i="0" dirty="0"/>
          </a:p>
          <a:p>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16</a:t>
            </a:fld>
            <a:endParaRPr lang="en-US" dirty="0"/>
          </a:p>
        </p:txBody>
      </p:sp>
    </p:spTree>
    <p:extLst>
      <p:ext uri="{BB962C8B-B14F-4D97-AF65-F5344CB8AC3E}">
        <p14:creationId xmlns:p14="http://schemas.microsoft.com/office/powerpoint/2010/main" val="2942175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Let’s review Mr. Whitcomb’s medical history and the findings of his physical examination:</a:t>
            </a:r>
          </a:p>
          <a:p>
            <a:pPr marL="628650" lvl="1" indent="-171450">
              <a:buFont typeface="Arial" panose="020B0604020202020204" pitchFamily="34" charset="0"/>
              <a:buChar char="•"/>
            </a:pPr>
            <a:r>
              <a:rPr lang="en-US" sz="1200" i="0" kern="1200" dirty="0">
                <a:solidFill>
                  <a:schemeClr val="tx1"/>
                </a:solidFill>
                <a:effectLst/>
                <a:latin typeface="Arial" charset="0"/>
                <a:ea typeface="ＭＳ Ｐゴシック" charset="0"/>
              </a:rPr>
              <a:t>Diagnostic radiologic testing in the past has been inconclusive for identifying pathology responsible for Mr. Whitcomb’s chronic pain</a:t>
            </a:r>
          </a:p>
          <a:p>
            <a:pPr marL="628650" lvl="1" indent="-171450">
              <a:buFont typeface="Arial" panose="020B0604020202020204" pitchFamily="34" charset="0"/>
              <a:buChar char="•"/>
            </a:pPr>
            <a:r>
              <a:rPr lang="en-US" sz="1200" i="0" kern="1200" dirty="0">
                <a:solidFill>
                  <a:schemeClr val="tx1"/>
                </a:solidFill>
                <a:effectLst/>
                <a:latin typeface="Arial" charset="0"/>
                <a:ea typeface="ＭＳ Ｐゴシック" charset="0"/>
              </a:rPr>
              <a:t>The patient has been involved in legal proceedings since his motor vehicle accident, which is considered to be the triggering event of his pain</a:t>
            </a:r>
          </a:p>
          <a:p>
            <a:pPr marL="628650" lvl="1" indent="-171450">
              <a:buFont typeface="Arial" panose="020B0604020202020204" pitchFamily="34" charset="0"/>
              <a:buChar char="•"/>
            </a:pPr>
            <a:r>
              <a:rPr lang="en-US" sz="1200" i="0" kern="1200" dirty="0">
                <a:solidFill>
                  <a:schemeClr val="tx1"/>
                </a:solidFill>
                <a:effectLst/>
                <a:latin typeface="Arial" charset="0"/>
                <a:ea typeface="ＭＳ Ｐゴシック" charset="0"/>
              </a:rPr>
              <a:t>His medical history is positive for:</a:t>
            </a:r>
          </a:p>
          <a:p>
            <a:pPr marL="1085850" lvl="2" indent="-171450">
              <a:buFont typeface="Arial" panose="020B0604020202020204" pitchFamily="34" charset="0"/>
              <a:buChar char="•"/>
            </a:pPr>
            <a:r>
              <a:rPr lang="en-US" i="0" kern="1200" dirty="0">
                <a:solidFill>
                  <a:schemeClr val="tx1"/>
                </a:solidFill>
                <a:effectLst/>
                <a:latin typeface="Arial" charset="0"/>
                <a:ea typeface="ＭＳ Ｐゴシック" charset="0"/>
              </a:rPr>
              <a:t>2-3 PPD smoker of cigarettes for the past 40 years</a:t>
            </a:r>
          </a:p>
          <a:p>
            <a:pPr marL="1085850" lvl="2" indent="-171450">
              <a:buFont typeface="Arial" panose="020B0604020202020204" pitchFamily="34" charset="0"/>
              <a:buChar char="•"/>
            </a:pPr>
            <a:r>
              <a:rPr lang="en-US" i="0" kern="1200" dirty="0">
                <a:solidFill>
                  <a:schemeClr val="tx1"/>
                </a:solidFill>
                <a:effectLst/>
                <a:latin typeface="Arial" charset="0"/>
                <a:ea typeface="ＭＳ Ｐゴシック" charset="0"/>
              </a:rPr>
              <a:t>ETOH consumption averaging between 3-6 beers/day for “years”</a:t>
            </a:r>
          </a:p>
          <a:p>
            <a:pPr marL="1085850" lvl="2" indent="-171450">
              <a:buFont typeface="Arial" panose="020B0604020202020204" pitchFamily="34" charset="0"/>
              <a:buChar char="•"/>
            </a:pPr>
            <a:r>
              <a:rPr lang="en-US" i="0" kern="1200" dirty="0">
                <a:solidFill>
                  <a:schemeClr val="tx1"/>
                </a:solidFill>
                <a:effectLst/>
                <a:latin typeface="Arial" charset="0"/>
                <a:ea typeface="ＭＳ Ｐゴシック" charset="0"/>
              </a:rPr>
              <a:t>Hypertension treated with:</a:t>
            </a:r>
          </a:p>
          <a:p>
            <a:pPr marL="1543050" lvl="3" indent="-171450">
              <a:buFont typeface="Arial" panose="020B0604020202020204" pitchFamily="34" charset="0"/>
              <a:buChar char="•"/>
            </a:pPr>
            <a:r>
              <a:rPr lang="en-US" i="0" kern="1200" dirty="0">
                <a:solidFill>
                  <a:schemeClr val="tx1"/>
                </a:solidFill>
                <a:effectLst/>
                <a:latin typeface="Arial" charset="0"/>
                <a:ea typeface="ＭＳ Ｐゴシック" charset="0"/>
              </a:rPr>
              <a:t>Beta Blocker</a:t>
            </a:r>
          </a:p>
          <a:p>
            <a:pPr marL="1543050" lvl="3" indent="-171450">
              <a:buFont typeface="Arial" panose="020B0604020202020204" pitchFamily="34" charset="0"/>
              <a:buChar char="•"/>
            </a:pPr>
            <a:r>
              <a:rPr lang="en-US" i="0" kern="1200" dirty="0">
                <a:solidFill>
                  <a:schemeClr val="tx1"/>
                </a:solidFill>
                <a:effectLst/>
                <a:latin typeface="Arial" charset="0"/>
                <a:ea typeface="ＭＳ Ｐゴシック" charset="0"/>
              </a:rPr>
              <a:t>Diuretic</a:t>
            </a:r>
          </a:p>
          <a:p>
            <a:pPr marL="1085850" lvl="2" indent="-171450">
              <a:buFont typeface="Arial" panose="020B0604020202020204" pitchFamily="34" charset="0"/>
              <a:buChar char="•"/>
            </a:pPr>
            <a:r>
              <a:rPr lang="en-US" i="0" kern="1200" dirty="0">
                <a:solidFill>
                  <a:schemeClr val="tx1"/>
                </a:solidFill>
                <a:effectLst/>
                <a:latin typeface="Arial" charset="0"/>
                <a:ea typeface="ＭＳ Ｐゴシック" charset="0"/>
              </a:rPr>
              <a:t>Overweight – BMI 29.9</a:t>
            </a:r>
          </a:p>
          <a:p>
            <a:pPr marL="1085850" lvl="2" indent="-171450">
              <a:buFont typeface="Arial" panose="020B0604020202020204" pitchFamily="34" charset="0"/>
              <a:buChar char="•"/>
            </a:pPr>
            <a:r>
              <a:rPr lang="en-US" i="0" kern="1200" dirty="0">
                <a:solidFill>
                  <a:schemeClr val="tx1"/>
                </a:solidFill>
                <a:effectLst/>
                <a:latin typeface="Arial" charset="0"/>
                <a:ea typeface="ＭＳ Ｐゴシック" charset="0"/>
              </a:rPr>
              <a:t>Elevated liver enzymes (chronic)</a:t>
            </a:r>
          </a:p>
          <a:p>
            <a:pPr marL="1085850" lvl="2" indent="-171450">
              <a:buFont typeface="Arial" panose="020B0604020202020204" pitchFamily="34" charset="0"/>
              <a:buChar char="•"/>
            </a:pPr>
            <a:r>
              <a:rPr lang="en-US" i="0" kern="1200" dirty="0">
                <a:solidFill>
                  <a:schemeClr val="tx1"/>
                </a:solidFill>
                <a:effectLst/>
                <a:latin typeface="Arial" charset="0"/>
                <a:ea typeface="ＭＳ Ｐゴシック" charset="0"/>
              </a:rPr>
              <a:t>Frequent urinary tract infections</a:t>
            </a:r>
          </a:p>
          <a:p>
            <a:pPr marL="628650" lvl="1" indent="-171450">
              <a:buFont typeface="Arial" panose="020B0604020202020204" pitchFamily="34" charset="0"/>
              <a:buChar char="•"/>
            </a:pPr>
            <a:r>
              <a:rPr lang="en-US" i="0" kern="1200" dirty="0">
                <a:solidFill>
                  <a:schemeClr val="tx1"/>
                </a:solidFill>
                <a:effectLst/>
                <a:latin typeface="Arial" charset="0"/>
                <a:ea typeface="ＭＳ Ｐゴシック" charset="0"/>
              </a:rPr>
              <a:t>His social history reveals:</a:t>
            </a:r>
          </a:p>
          <a:p>
            <a:pPr marL="1085850" lvl="2" indent="-171450">
              <a:buFont typeface="Arial" panose="020B0604020202020204" pitchFamily="34" charset="0"/>
              <a:buChar char="•"/>
            </a:pPr>
            <a:r>
              <a:rPr lang="en-US" i="0" kern="1200" dirty="0">
                <a:solidFill>
                  <a:schemeClr val="tx1"/>
                </a:solidFill>
                <a:effectLst/>
                <a:latin typeface="Arial" charset="0"/>
                <a:ea typeface="ＭＳ Ｐゴシック" charset="0"/>
              </a:rPr>
              <a:t>Sporadic employment/unemployment</a:t>
            </a:r>
          </a:p>
          <a:p>
            <a:pPr marL="1085850" lvl="2" indent="-171450">
              <a:buFont typeface="Arial" panose="020B0604020202020204" pitchFamily="34" charset="0"/>
              <a:buChar char="•"/>
            </a:pPr>
            <a:r>
              <a:rPr lang="en-US" i="0" kern="1200" dirty="0">
                <a:solidFill>
                  <a:schemeClr val="tx1"/>
                </a:solidFill>
                <a:effectLst/>
                <a:latin typeface="Arial" charset="0"/>
                <a:ea typeface="ＭＳ Ｐゴシック" charset="0"/>
              </a:rPr>
              <a:t>Divorced with 5 children</a:t>
            </a:r>
          </a:p>
          <a:p>
            <a:pPr marL="1543050" lvl="3" indent="-171450">
              <a:buFont typeface="Arial" panose="020B0604020202020204" pitchFamily="34" charset="0"/>
              <a:buChar char="•"/>
            </a:pPr>
            <a:r>
              <a:rPr lang="en-US" i="0" kern="1200" dirty="0">
                <a:solidFill>
                  <a:schemeClr val="tx1"/>
                </a:solidFill>
                <a:effectLst/>
                <a:latin typeface="Arial" charset="0"/>
                <a:ea typeface="ＭＳ Ｐゴシック" charset="0"/>
              </a:rPr>
              <a:t>His “girlfriend just moved in with him for the next two years”</a:t>
            </a:r>
          </a:p>
          <a:p>
            <a:pPr marL="1085850" lvl="2" indent="-171450">
              <a:buFont typeface="Arial" panose="020B0604020202020204" pitchFamily="34" charset="0"/>
              <a:buChar char="•"/>
            </a:pPr>
            <a:r>
              <a:rPr lang="en-US" i="0" kern="1200" dirty="0">
                <a:solidFill>
                  <a:schemeClr val="tx1"/>
                </a:solidFill>
                <a:effectLst/>
                <a:latin typeface="Arial" charset="0"/>
                <a:ea typeface="ＭＳ Ｐゴシック" charset="0"/>
              </a:rPr>
              <a:t>He does not engage in regular exercise</a:t>
            </a:r>
          </a:p>
        </p:txBody>
      </p:sp>
      <p:sp>
        <p:nvSpPr>
          <p:cNvPr id="4" name="Slide Number Placeholder 3"/>
          <p:cNvSpPr>
            <a:spLocks noGrp="1"/>
          </p:cNvSpPr>
          <p:nvPr>
            <p:ph type="sldNum" sz="quarter" idx="5"/>
          </p:nvPr>
        </p:nvSpPr>
        <p:spPr/>
        <p:txBody>
          <a:bodyPr/>
          <a:lstStyle/>
          <a:p>
            <a:fld id="{DD705BB7-C95E-4CF6-8A08-B650B33902E4}" type="slidenum">
              <a:rPr lang="en-US" smtClean="0"/>
              <a:t>17</a:t>
            </a:fld>
            <a:endParaRPr lang="en-US" dirty="0"/>
          </a:p>
        </p:txBody>
      </p:sp>
    </p:spTree>
    <p:extLst>
      <p:ext uri="{BB962C8B-B14F-4D97-AF65-F5344CB8AC3E}">
        <p14:creationId xmlns:p14="http://schemas.microsoft.com/office/powerpoint/2010/main" val="2999656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ＭＳ Ｐゴシック" charset="0"/>
              </a:rPr>
              <a:t>Suggested script/talking points:</a:t>
            </a:r>
            <a:endParaRPr lang="en-US" b="1" i="0" dirty="0"/>
          </a:p>
          <a:p>
            <a:pPr lvl="1"/>
            <a:r>
              <a:rPr lang="en-US" b="1" i="0" dirty="0"/>
              <a:t>Audience Response Question #1</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Reinforce the idea that this is “</a:t>
            </a:r>
            <a:r>
              <a:rPr lang="en-US" i="1" dirty="0"/>
              <a:t>not a test</a:t>
            </a:r>
            <a:r>
              <a:rPr lang="en-US" i="0" dirty="0"/>
              <a:t>” and this is just to get a perspective of the student’s impressions</a:t>
            </a:r>
          </a:p>
          <a:p>
            <a:pPr marL="628650" lvl="1" indent="-171450">
              <a:buFont typeface="Arial" panose="020B0604020202020204" pitchFamily="34" charset="0"/>
              <a:buChar char="•"/>
            </a:pPr>
            <a:r>
              <a:rPr lang="en-US" i="0" dirty="0"/>
              <a:t>Read the question and possible answers to the students, allowing enough time for all of them to select an answer with whatever response hardware/software is being utilized to capture their answers</a:t>
            </a:r>
          </a:p>
          <a:p>
            <a:pPr marL="628650" lvl="1" indent="-171450">
              <a:buFont typeface="Arial" panose="020B0604020202020204" pitchFamily="34" charset="0"/>
              <a:buChar char="•"/>
            </a:pPr>
            <a:r>
              <a:rPr lang="en-US" i="0" dirty="0"/>
              <a:t>Review the response results breakdown with the students (Best if displayed in bar graph or pie chart format)</a:t>
            </a:r>
          </a:p>
        </p:txBody>
      </p:sp>
      <p:sp>
        <p:nvSpPr>
          <p:cNvPr id="4" name="Slide Number Placeholder 3"/>
          <p:cNvSpPr>
            <a:spLocks noGrp="1"/>
          </p:cNvSpPr>
          <p:nvPr>
            <p:ph type="sldNum" sz="quarter" idx="5"/>
          </p:nvPr>
        </p:nvSpPr>
        <p:spPr/>
        <p:txBody>
          <a:bodyPr/>
          <a:lstStyle/>
          <a:p>
            <a:fld id="{DD705BB7-C95E-4CF6-8A08-B650B33902E4}" type="slidenum">
              <a:rPr lang="en-US" smtClean="0"/>
              <a:t>18</a:t>
            </a:fld>
            <a:endParaRPr lang="en-US" dirty="0"/>
          </a:p>
        </p:txBody>
      </p:sp>
    </p:spTree>
    <p:extLst>
      <p:ext uri="{BB962C8B-B14F-4D97-AF65-F5344CB8AC3E}">
        <p14:creationId xmlns:p14="http://schemas.microsoft.com/office/powerpoint/2010/main" val="1142877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Let’s listen to the second interaction between Dr. Cullen and Mr. Whitcomb</a:t>
            </a:r>
            <a:endParaRPr lang="en-US"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0"/>
              </a:rPr>
              <a:t>Play the audio file</a:t>
            </a:r>
            <a:endParaRPr lang="en-US" i="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19</a:t>
            </a:fld>
            <a:endParaRPr lang="en-US" dirty="0"/>
          </a:p>
        </p:txBody>
      </p:sp>
    </p:spTree>
    <p:extLst>
      <p:ext uri="{BB962C8B-B14F-4D97-AF65-F5344CB8AC3E}">
        <p14:creationId xmlns:p14="http://schemas.microsoft.com/office/powerpoint/2010/main" val="1403762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Introduce Faculty</a:t>
            </a:r>
          </a:p>
        </p:txBody>
      </p:sp>
      <p:sp>
        <p:nvSpPr>
          <p:cNvPr id="4" name="Slide Number Placeholder 3"/>
          <p:cNvSpPr>
            <a:spLocks noGrp="1"/>
          </p:cNvSpPr>
          <p:nvPr>
            <p:ph type="sldNum" sz="quarter" idx="5"/>
          </p:nvPr>
        </p:nvSpPr>
        <p:spPr/>
        <p:txBody>
          <a:bodyPr/>
          <a:lstStyle/>
          <a:p>
            <a:fld id="{DD705BB7-C95E-4CF6-8A08-B650B33902E4}" type="slidenum">
              <a:rPr lang="en-US" smtClean="0"/>
              <a:t>2</a:t>
            </a:fld>
            <a:endParaRPr lang="en-US" dirty="0"/>
          </a:p>
        </p:txBody>
      </p:sp>
    </p:spTree>
    <p:extLst>
      <p:ext uri="{BB962C8B-B14F-4D97-AF65-F5344CB8AC3E}">
        <p14:creationId xmlns:p14="http://schemas.microsoft.com/office/powerpoint/2010/main" val="1636566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endParaRPr lang="en-US" b="1" i="0" dirty="0"/>
          </a:p>
          <a:p>
            <a:pPr lvl="1"/>
            <a:r>
              <a:rPr lang="en-US" b="1" i="0" dirty="0"/>
              <a:t>Audience Response Question #2</a:t>
            </a:r>
          </a:p>
          <a:p>
            <a:pPr marL="628650" lvl="1" indent="-171450">
              <a:buFont typeface="Arial" panose="020B0604020202020204" pitchFamily="34" charset="0"/>
              <a:buChar char="•"/>
            </a:pPr>
            <a:r>
              <a:rPr lang="en-US" i="0" dirty="0"/>
              <a:t>Read the question and possible answers to the students, allowing enough time for all of them to select an answer with whatever response hardware/software is being utilized</a:t>
            </a:r>
          </a:p>
          <a:p>
            <a:pPr marL="628650" lvl="1" indent="-171450">
              <a:buFont typeface="Arial" panose="020B0604020202020204" pitchFamily="34" charset="0"/>
              <a:buChar char="•"/>
            </a:pPr>
            <a:r>
              <a:rPr lang="en-US" i="0" dirty="0"/>
              <a:t>Review the response results breakdown with the students (Best if displayed in bar graph or pie chart format if possible)</a:t>
            </a:r>
            <a:endParaRPr lang="en-US" dirty="0"/>
          </a:p>
          <a:p>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20</a:t>
            </a:fld>
            <a:endParaRPr lang="en-US" dirty="0"/>
          </a:p>
        </p:txBody>
      </p:sp>
    </p:spTree>
    <p:extLst>
      <p:ext uri="{BB962C8B-B14F-4D97-AF65-F5344CB8AC3E}">
        <p14:creationId xmlns:p14="http://schemas.microsoft.com/office/powerpoint/2010/main" val="3882570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0"/>
                <a:cs typeface="ＭＳ Ｐゴシック" charset="0"/>
              </a:rPr>
              <a:t>Emphasize: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0"/>
                <a:cs typeface="ＭＳ Ｐゴシック" charset="0"/>
              </a:rPr>
              <a:t>Dr. Cullen recognizes early opioid refill requests to be “red-flag behaviors” with respect to aberrant drug-related behaviors, safe prescribing, and regulatory scrutiny as well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0"/>
                <a:cs typeface="ＭＳ Ｐゴシック" charset="0"/>
              </a:rPr>
              <a:t>Dr. Cullen is concerned about Mr. Whitcomb’s lackadaisical perspective and the absence of any confirmatory testing indicating the reason for Mr. Whitcomb’s pain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0"/>
                <a:cs typeface="ＭＳ Ｐゴシック" charset="0"/>
              </a:rPr>
              <a:t>Based on his “gut feeling,” Dr. Cullen is considering refusing the request for an early refill of the opioid medication</a:t>
            </a:r>
          </a:p>
        </p:txBody>
      </p:sp>
      <p:sp>
        <p:nvSpPr>
          <p:cNvPr id="4" name="Slide Number Placeholder 3"/>
          <p:cNvSpPr>
            <a:spLocks noGrp="1"/>
          </p:cNvSpPr>
          <p:nvPr>
            <p:ph type="sldNum" sz="quarter" idx="5"/>
          </p:nvPr>
        </p:nvSpPr>
        <p:spPr/>
        <p:txBody>
          <a:bodyPr/>
          <a:lstStyle/>
          <a:p>
            <a:fld id="{DD705BB7-C95E-4CF6-8A08-B650B33902E4}" type="slidenum">
              <a:rPr lang="en-US" smtClean="0"/>
              <a:t>21</a:t>
            </a:fld>
            <a:endParaRPr lang="en-US" dirty="0"/>
          </a:p>
        </p:txBody>
      </p:sp>
    </p:spTree>
    <p:extLst>
      <p:ext uri="{BB962C8B-B14F-4D97-AF65-F5344CB8AC3E}">
        <p14:creationId xmlns:p14="http://schemas.microsoft.com/office/powerpoint/2010/main" val="1320202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endParaRPr lang="en-US" b="1"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0"/>
              </a:rPr>
              <a:t>Let’s listen to the third interaction between Dr. Cullen and Mr. Whitcomb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0"/>
              </a:rPr>
              <a:t>Play the audio file</a:t>
            </a:r>
            <a:endParaRPr lang="en-US"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dirty="0"/>
          </a:p>
          <a:p>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22</a:t>
            </a:fld>
            <a:endParaRPr lang="en-US" dirty="0"/>
          </a:p>
        </p:txBody>
      </p:sp>
    </p:spTree>
    <p:extLst>
      <p:ext uri="{BB962C8B-B14F-4D97-AF65-F5344CB8AC3E}">
        <p14:creationId xmlns:p14="http://schemas.microsoft.com/office/powerpoint/2010/main" val="4164530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endParaRPr lang="en-US" b="1" i="0" dirty="0"/>
          </a:p>
          <a:p>
            <a:pPr lvl="1"/>
            <a:r>
              <a:rPr lang="en-US" b="1" i="0" dirty="0"/>
              <a:t>Audience Response Question #3</a:t>
            </a:r>
          </a:p>
          <a:p>
            <a:pPr marL="628650" lvl="1" indent="-171450">
              <a:buFont typeface="Arial" panose="020B0604020202020204" pitchFamily="34" charset="0"/>
              <a:buChar char="•"/>
            </a:pPr>
            <a:r>
              <a:rPr lang="en-US" i="0" dirty="0"/>
              <a:t>Read the question and possible answers to the students, allowing enough time for all of them to select an answer with whatever response hardware/software is being utilized</a:t>
            </a:r>
          </a:p>
          <a:p>
            <a:pPr marL="628650" lvl="1" indent="-171450">
              <a:buFont typeface="Arial" panose="020B0604020202020204" pitchFamily="34" charset="0"/>
              <a:buChar char="•"/>
            </a:pPr>
            <a:r>
              <a:rPr lang="en-US" b="1" i="0" dirty="0"/>
              <a:t>Reinforce the idea that they are being asked about Dr. Cullen’s decision, and </a:t>
            </a:r>
            <a:r>
              <a:rPr lang="en-US" b="1" i="1" dirty="0"/>
              <a:t>not </a:t>
            </a:r>
            <a:r>
              <a:rPr lang="en-US" b="1" i="0" dirty="0"/>
              <a:t>their impressions as medical students who might need guidance from Interns/Residents/Fellows or Attendings</a:t>
            </a:r>
          </a:p>
          <a:p>
            <a:pPr marL="628650" lvl="1" indent="-171450">
              <a:buFont typeface="Arial" panose="020B0604020202020204" pitchFamily="34" charset="0"/>
              <a:buChar char="•"/>
            </a:pPr>
            <a:r>
              <a:rPr lang="en-US" i="0" dirty="0"/>
              <a:t>Review the response results breakdown with the students (Best if displayed in bar graph or pie chart format)</a:t>
            </a:r>
          </a:p>
          <a:p>
            <a:pPr marL="628650" lvl="1" indent="-171450">
              <a:buFont typeface="Arial" panose="020B0604020202020204" pitchFamily="34" charset="0"/>
              <a:buChar char="•"/>
            </a:pPr>
            <a:r>
              <a:rPr lang="en-US" i="0" dirty="0"/>
              <a:t>If a significant % of respondents select not sure, more information needed, </a:t>
            </a:r>
            <a:r>
              <a:rPr lang="en-US" b="1" i="0" dirty="0"/>
              <a:t>probe the group randomly for identification and discussion of what additional information might prove valuable to assist Dr. Cullen in his ability to make an objective decision</a:t>
            </a:r>
            <a:endParaRPr lang="en-US" b="1" dirty="0"/>
          </a:p>
          <a:p>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23</a:t>
            </a:fld>
            <a:endParaRPr lang="en-US" dirty="0"/>
          </a:p>
        </p:txBody>
      </p:sp>
    </p:spTree>
    <p:extLst>
      <p:ext uri="{BB962C8B-B14F-4D97-AF65-F5344CB8AC3E}">
        <p14:creationId xmlns:p14="http://schemas.microsoft.com/office/powerpoint/2010/main" val="3330487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Let’s meet Dr. Cullen’s third patient</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Helen Morgan is a 77-year-old female being treated in the practice with opioid analgesics for pain related to diffuse, degenerative joint disease for the past 15 years in this practice</a:t>
            </a:r>
          </a:p>
          <a:p>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24</a:t>
            </a:fld>
            <a:endParaRPr lang="en-US" dirty="0"/>
          </a:p>
        </p:txBody>
      </p:sp>
    </p:spTree>
    <p:extLst>
      <p:ext uri="{BB962C8B-B14F-4D97-AF65-F5344CB8AC3E}">
        <p14:creationId xmlns:p14="http://schemas.microsoft.com/office/powerpoint/2010/main" val="2612702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Let’s listen to the first interaction between Dr. Cullen and Mrs. Morgan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0"/>
              </a:rPr>
              <a:t>Play the audio file</a:t>
            </a:r>
            <a:endParaRPr lang="en-US" i="0" dirty="0"/>
          </a:p>
          <a:p>
            <a:pPr marL="171450" indent="-171450">
              <a:buFont typeface="Arial" panose="020B0604020202020204" pitchFamily="34" charset="0"/>
              <a:buChar char="•"/>
            </a:pPr>
            <a:endParaRPr lang="en-US" i="0" dirty="0"/>
          </a:p>
          <a:p>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25</a:t>
            </a:fld>
            <a:endParaRPr lang="en-US" dirty="0"/>
          </a:p>
        </p:txBody>
      </p:sp>
    </p:spTree>
    <p:extLst>
      <p:ext uri="{BB962C8B-B14F-4D97-AF65-F5344CB8AC3E}">
        <p14:creationId xmlns:p14="http://schemas.microsoft.com/office/powerpoint/2010/main" val="3634487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Let’s review Mrs. Morgan’s medical history and the findings of her physical examination:</a:t>
            </a:r>
          </a:p>
          <a:p>
            <a:pPr marL="628650" lvl="1" indent="-171450">
              <a:buFont typeface="Arial" panose="020B0604020202020204" pitchFamily="34" charset="0"/>
              <a:buChar char="•"/>
            </a:pPr>
            <a:r>
              <a:rPr lang="en-US" sz="1200" i="0" kern="1200" dirty="0">
                <a:solidFill>
                  <a:schemeClr val="tx1"/>
                </a:solidFill>
                <a:effectLst/>
                <a:latin typeface="Arial" charset="0"/>
                <a:ea typeface="ＭＳ Ｐゴシック" charset="0"/>
              </a:rPr>
              <a:t>Diagnostic radiologic testing in the past has demonstrated evidence of age-appropriate osteoarthritis and degenerative joint disease, most pronounced in the hips, knees, shoulders, wrists, and fingers</a:t>
            </a:r>
          </a:p>
          <a:p>
            <a:pPr marL="628650" lvl="1" indent="-171450">
              <a:buFont typeface="Arial" panose="020B0604020202020204" pitchFamily="34" charset="0"/>
              <a:buChar char="•"/>
            </a:pPr>
            <a:r>
              <a:rPr lang="en-US" sz="1200" i="0" kern="1200" dirty="0">
                <a:solidFill>
                  <a:schemeClr val="tx1"/>
                </a:solidFill>
                <a:effectLst/>
                <a:latin typeface="Arial" charset="0"/>
                <a:ea typeface="ＭＳ Ｐゴシック" charset="0"/>
              </a:rPr>
              <a:t>Her medical history is positive for:</a:t>
            </a:r>
          </a:p>
          <a:p>
            <a:pPr marL="1085850" lvl="2" indent="-171450">
              <a:buFont typeface="Arial" panose="020B0604020202020204" pitchFamily="34" charset="0"/>
              <a:buChar char="•"/>
            </a:pPr>
            <a:r>
              <a:rPr lang="en-US" sz="1200" dirty="0"/>
              <a:t>Type II diabetes treated with an oral hypoglycemic</a:t>
            </a:r>
          </a:p>
          <a:p>
            <a:pPr marL="1085850" lvl="2" indent="-171450">
              <a:buFont typeface="Arial" panose="020B0604020202020204" pitchFamily="34" charset="0"/>
              <a:buChar char="•"/>
            </a:pPr>
            <a:r>
              <a:rPr lang="en-US" sz="1200" dirty="0"/>
              <a:t>Hypertension treated with a diuretic and calcium channel blocker</a:t>
            </a:r>
          </a:p>
          <a:p>
            <a:pPr marL="1085850" lvl="2" indent="-171450">
              <a:buFont typeface="Arial" panose="020B0604020202020204" pitchFamily="34" charset="0"/>
              <a:buChar char="•"/>
            </a:pPr>
            <a:r>
              <a:rPr lang="en-US" sz="1200" dirty="0"/>
              <a:t>Mild depression (since her husband of 59 years passed) treated with an antidepressant</a:t>
            </a:r>
          </a:p>
          <a:p>
            <a:pPr marL="1085850" lvl="2" indent="-171450">
              <a:buFont typeface="Arial" panose="020B0604020202020204" pitchFamily="34" charset="0"/>
              <a:buChar char="•"/>
            </a:pPr>
            <a:r>
              <a:rPr lang="en-US" sz="1200" dirty="0"/>
              <a:t>Asthma treated with and inhaled bronchodilator</a:t>
            </a:r>
          </a:p>
          <a:p>
            <a:pPr marL="1085850" lvl="2" indent="-171450">
              <a:buFont typeface="Arial" panose="020B0604020202020204" pitchFamily="34" charset="0"/>
              <a:buChar char="•"/>
            </a:pPr>
            <a:r>
              <a:rPr lang="en-US" sz="1200" dirty="0"/>
              <a:t>Iron-deficiency anemia treated with Iron</a:t>
            </a:r>
          </a:p>
          <a:p>
            <a:pPr marL="1085850" lvl="2" indent="-171450">
              <a:buFont typeface="Arial" panose="020B0604020202020204" pitchFamily="34" charset="0"/>
              <a:buChar char="•"/>
            </a:pPr>
            <a:r>
              <a:rPr lang="en-US" sz="1200" dirty="0"/>
              <a:t>Chronic atrial fibrillation treated with anticoagulant therapy</a:t>
            </a:r>
          </a:p>
          <a:p>
            <a:pPr marL="1085850" lvl="2" indent="-171450">
              <a:buFont typeface="Arial" panose="020B0604020202020204" pitchFamily="34" charset="0"/>
              <a:buChar char="•"/>
            </a:pPr>
            <a:r>
              <a:rPr lang="en-US" sz="1200" dirty="0"/>
              <a:t>Glaucoma treated with eye drops</a:t>
            </a:r>
          </a:p>
          <a:p>
            <a:pPr marL="1085850" lvl="2" indent="-171450">
              <a:buFont typeface="Arial" panose="020B0604020202020204" pitchFamily="34" charset="0"/>
              <a:buChar char="•"/>
            </a:pPr>
            <a:r>
              <a:rPr lang="en-US" sz="1200" dirty="0"/>
              <a:t>Moderate diabetic peripheral neuropathy treated with an anticonvulsant</a:t>
            </a:r>
          </a:p>
          <a:p>
            <a:pPr marL="1085850" lvl="2" indent="-171450">
              <a:buFont typeface="Arial" panose="020B0604020202020204" pitchFamily="34" charset="0"/>
              <a:buChar char="•"/>
            </a:pPr>
            <a:r>
              <a:rPr lang="en-US" sz="1200" dirty="0"/>
              <a:t>Mild to moderate hearing impairment treated with hearing aids</a:t>
            </a:r>
          </a:p>
          <a:p>
            <a:pPr marL="628650" lvl="1" indent="-171450">
              <a:buFont typeface="Arial" panose="020B0604020202020204" pitchFamily="34" charset="0"/>
              <a:buChar char="•"/>
            </a:pPr>
            <a:r>
              <a:rPr lang="en-US" i="0" kern="1200" dirty="0">
                <a:solidFill>
                  <a:schemeClr val="tx1"/>
                </a:solidFill>
                <a:effectLst/>
                <a:latin typeface="Arial" charset="0"/>
                <a:ea typeface="ＭＳ Ｐゴシック" charset="0"/>
              </a:rPr>
              <a:t>His social history reveals:</a:t>
            </a:r>
          </a:p>
          <a:p>
            <a:pPr marL="1085850" lvl="2" indent="-171450">
              <a:buFont typeface="Arial" panose="020B0604020202020204" pitchFamily="34" charset="0"/>
              <a:buChar char="•"/>
            </a:pPr>
            <a:r>
              <a:rPr lang="en-US" i="0" kern="1200" dirty="0">
                <a:solidFill>
                  <a:schemeClr val="tx1"/>
                </a:solidFill>
                <a:effectLst/>
                <a:latin typeface="Arial" charset="0"/>
                <a:ea typeface="ＭＳ Ｐゴシック" charset="0"/>
              </a:rPr>
              <a:t>She is a retired</a:t>
            </a:r>
          </a:p>
          <a:p>
            <a:pPr marL="1085850" lvl="2" indent="-171450">
              <a:buFont typeface="Arial" panose="020B0604020202020204" pitchFamily="34" charset="0"/>
              <a:buChar char="•"/>
            </a:pPr>
            <a:r>
              <a:rPr lang="en-US" i="0" kern="1200" dirty="0">
                <a:solidFill>
                  <a:schemeClr val="tx1"/>
                </a:solidFill>
                <a:effectLst/>
                <a:latin typeface="Arial" charset="0"/>
                <a:ea typeface="ＭＳ Ｐゴシック" charset="0"/>
              </a:rPr>
              <a:t>She is widowed</a:t>
            </a:r>
          </a:p>
          <a:p>
            <a:pPr marL="1085850" lvl="2" indent="-171450">
              <a:buFont typeface="Arial" panose="020B0604020202020204" pitchFamily="34" charset="0"/>
              <a:buChar char="•"/>
            </a:pPr>
            <a:r>
              <a:rPr lang="en-US" i="0" kern="1200" dirty="0">
                <a:solidFill>
                  <a:schemeClr val="tx1"/>
                </a:solidFill>
                <a:effectLst/>
                <a:latin typeface="Arial" charset="0"/>
                <a:ea typeface="ＭＳ Ｐゴシック" charset="0"/>
              </a:rPr>
              <a:t>She lives alone and cares for herself</a:t>
            </a:r>
          </a:p>
          <a:p>
            <a:pPr marL="1085850" lvl="2" indent="-171450">
              <a:buFont typeface="Arial" panose="020B0604020202020204" pitchFamily="34" charset="0"/>
              <a:buChar char="•"/>
            </a:pPr>
            <a:r>
              <a:rPr lang="en-US" i="0" kern="1200" dirty="0">
                <a:solidFill>
                  <a:schemeClr val="tx1"/>
                </a:solidFill>
                <a:effectLst/>
                <a:latin typeface="Arial" charset="0"/>
                <a:ea typeface="ＭＳ Ｐゴシック" charset="0"/>
              </a:rPr>
              <a:t>Her exercise is limited to walking, which she does daily</a:t>
            </a:r>
          </a:p>
          <a:p>
            <a:pPr marL="1085850" lvl="2" indent="-171450">
              <a:buFont typeface="Arial" panose="020B0604020202020204" pitchFamily="34" charset="0"/>
              <a:buChar char="•"/>
            </a:pPr>
            <a:r>
              <a:rPr lang="en-US" i="0" kern="1200" dirty="0">
                <a:solidFill>
                  <a:schemeClr val="tx1"/>
                </a:solidFill>
                <a:effectLst/>
                <a:latin typeface="Arial" charset="0"/>
                <a:ea typeface="ＭＳ Ｐゴシック" charset="0"/>
              </a:rPr>
              <a:t>She has one child, a daughter age 54 (who is present in the waiting are during this visit)</a:t>
            </a:r>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26</a:t>
            </a:fld>
            <a:endParaRPr lang="en-US" dirty="0"/>
          </a:p>
        </p:txBody>
      </p:sp>
    </p:spTree>
    <p:extLst>
      <p:ext uri="{BB962C8B-B14F-4D97-AF65-F5344CB8AC3E}">
        <p14:creationId xmlns:p14="http://schemas.microsoft.com/office/powerpoint/2010/main" val="4123104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ＭＳ Ｐゴシック" charset="0"/>
              </a:rPr>
              <a:t>Suggested script/talking points:</a:t>
            </a:r>
            <a:endParaRPr lang="en-US" b="1" i="0" dirty="0"/>
          </a:p>
          <a:p>
            <a:pPr lvl="1"/>
            <a:r>
              <a:rPr lang="en-US" b="1" i="0" dirty="0"/>
              <a:t>Audience Response Question #1</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Reinforce the idea that this is “</a:t>
            </a:r>
            <a:r>
              <a:rPr lang="en-US" i="1" dirty="0"/>
              <a:t>not a test</a:t>
            </a:r>
            <a:r>
              <a:rPr lang="en-US" i="0" dirty="0"/>
              <a:t>” and this is just to get a perspective of the student’s impressions</a:t>
            </a:r>
          </a:p>
          <a:p>
            <a:pPr marL="628650" lvl="1" indent="-171450">
              <a:buFont typeface="Arial" panose="020B0604020202020204" pitchFamily="34" charset="0"/>
              <a:buChar char="•"/>
            </a:pPr>
            <a:r>
              <a:rPr lang="en-US" i="0" dirty="0"/>
              <a:t>Read the question and possible answers to the students, allowing enough time for all of them to select an answer with whatever response hardware/software is being utilized to capture their answers</a:t>
            </a:r>
          </a:p>
          <a:p>
            <a:pPr marL="628650" lvl="1" indent="-171450">
              <a:buFont typeface="Arial" panose="020B0604020202020204" pitchFamily="34" charset="0"/>
              <a:buChar char="•"/>
            </a:pPr>
            <a:r>
              <a:rPr lang="en-US" i="0" dirty="0"/>
              <a:t>Review the response results breakdown with the students (Best if displayed in bar graph or pie chart format)</a:t>
            </a:r>
          </a:p>
          <a:p>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27</a:t>
            </a:fld>
            <a:endParaRPr lang="en-US" dirty="0"/>
          </a:p>
        </p:txBody>
      </p:sp>
    </p:spTree>
    <p:extLst>
      <p:ext uri="{BB962C8B-B14F-4D97-AF65-F5344CB8AC3E}">
        <p14:creationId xmlns:p14="http://schemas.microsoft.com/office/powerpoint/2010/main" val="2139814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Let’s listen to the second interaction between Dr. Cullen and Mrs. Morgan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0"/>
              </a:rPr>
              <a:t>Play the audio file</a:t>
            </a:r>
            <a:endParaRPr lang="en-US" i="0" dirty="0"/>
          </a:p>
          <a:p>
            <a:pPr marL="171450" indent="-171450">
              <a:buFont typeface="Arial" panose="020B0604020202020204" pitchFamily="34" charset="0"/>
              <a:buChar char="•"/>
            </a:pPr>
            <a:endParaRPr lang="en-US" i="0" dirty="0"/>
          </a:p>
          <a:p>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28</a:t>
            </a:fld>
            <a:endParaRPr lang="en-US" dirty="0"/>
          </a:p>
        </p:txBody>
      </p:sp>
    </p:spTree>
    <p:extLst>
      <p:ext uri="{BB962C8B-B14F-4D97-AF65-F5344CB8AC3E}">
        <p14:creationId xmlns:p14="http://schemas.microsoft.com/office/powerpoint/2010/main" val="535179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endParaRPr lang="en-US" b="1" i="0" dirty="0"/>
          </a:p>
          <a:p>
            <a:pPr lvl="1"/>
            <a:r>
              <a:rPr lang="en-US" b="1" i="0" dirty="0"/>
              <a:t>Audience Response Question #2</a:t>
            </a:r>
          </a:p>
          <a:p>
            <a:pPr marL="628650" lvl="1" indent="-171450">
              <a:buFont typeface="Arial" panose="020B0604020202020204" pitchFamily="34" charset="0"/>
              <a:buChar char="•"/>
            </a:pPr>
            <a:r>
              <a:rPr lang="en-US" i="0" dirty="0"/>
              <a:t>Read the question and possible answers to the students, allowing enough time for all of them to select an answer with whatever response hardware/software is being utilized</a:t>
            </a:r>
          </a:p>
          <a:p>
            <a:pPr marL="628650" lvl="1" indent="-171450">
              <a:buFont typeface="Arial" panose="020B0604020202020204" pitchFamily="34" charset="0"/>
              <a:buChar char="•"/>
            </a:pPr>
            <a:r>
              <a:rPr lang="en-US" i="0" dirty="0"/>
              <a:t>Review the response results breakdown with the students (Best if displayed in bar graph or pie chart format if possible)</a:t>
            </a:r>
            <a:endParaRPr lang="en-US" dirty="0"/>
          </a:p>
          <a:p>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29</a:t>
            </a:fld>
            <a:endParaRPr lang="en-US" dirty="0"/>
          </a:p>
        </p:txBody>
      </p:sp>
    </p:spTree>
    <p:extLst>
      <p:ext uri="{BB962C8B-B14F-4D97-AF65-F5344CB8AC3E}">
        <p14:creationId xmlns:p14="http://schemas.microsoft.com/office/powerpoint/2010/main" val="2266600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indent="-171450">
              <a:buFont typeface="Arial" panose="020B0604020202020204" pitchFamily="34" charset="0"/>
              <a:buChar char="•"/>
            </a:pPr>
            <a:r>
              <a:rPr lang="en-US" dirty="0"/>
              <a:t>Read learning objectives</a:t>
            </a:r>
          </a:p>
        </p:txBody>
      </p:sp>
      <p:sp>
        <p:nvSpPr>
          <p:cNvPr id="4" name="Slide Number Placeholder 3"/>
          <p:cNvSpPr>
            <a:spLocks noGrp="1"/>
          </p:cNvSpPr>
          <p:nvPr>
            <p:ph type="sldNum" sz="quarter" idx="5"/>
          </p:nvPr>
        </p:nvSpPr>
        <p:spPr/>
        <p:txBody>
          <a:bodyPr/>
          <a:lstStyle/>
          <a:p>
            <a:fld id="{DD705BB7-C95E-4CF6-8A08-B650B33902E4}" type="slidenum">
              <a:rPr lang="en-US" smtClean="0"/>
              <a:t>3</a:t>
            </a:fld>
            <a:endParaRPr lang="en-US" dirty="0"/>
          </a:p>
        </p:txBody>
      </p:sp>
    </p:spTree>
    <p:extLst>
      <p:ext uri="{BB962C8B-B14F-4D97-AF65-F5344CB8AC3E}">
        <p14:creationId xmlns:p14="http://schemas.microsoft.com/office/powerpoint/2010/main" val="6790669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0"/>
                <a:cs typeface="ＭＳ Ｐゴシック" charset="0"/>
              </a:rPr>
              <a:t>Emphasize: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0"/>
                <a:cs typeface="ＭＳ Ｐゴシック" charset="0"/>
              </a:rPr>
              <a:t>Dr. Cullen recognizes early opioid refill requests to be “red-flag behaviors” with respect to aberrant drug-related behaviors, safe prescribing, and regulatory scrutiny as well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0"/>
                <a:cs typeface="ＭＳ Ｐゴシック" charset="0"/>
              </a:rPr>
              <a:t>Dr. Cullen is most concerned about Mrs. Morgan’s ability to maintain adherence to her opioid regimen along with the many other medications she takes for her other medical conditions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0"/>
                <a:cs typeface="ＭＳ Ｐゴシック" charset="0"/>
              </a:rPr>
              <a:t>Based on his “gut feeling,” Dr. Cullen is agreeing to the request for an early refill of the opioid medication with a gentle statement to Mrs. Morgan about his concerns and the risk of taking an opioid medication other than as directed</a:t>
            </a:r>
          </a:p>
          <a:p>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30</a:t>
            </a:fld>
            <a:endParaRPr lang="en-US" dirty="0"/>
          </a:p>
        </p:txBody>
      </p:sp>
    </p:spTree>
    <p:extLst>
      <p:ext uri="{BB962C8B-B14F-4D97-AF65-F5344CB8AC3E}">
        <p14:creationId xmlns:p14="http://schemas.microsoft.com/office/powerpoint/2010/main" val="19150158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Let’s listen to the third interaction between Dr. Cullen and Mrs. Morgan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0"/>
              </a:rPr>
              <a:t>Play the audio file</a:t>
            </a:r>
            <a:endParaRPr lang="en-US" i="0" dirty="0"/>
          </a:p>
          <a:p>
            <a:pPr marL="171450" indent="-171450">
              <a:buFont typeface="Arial" panose="020B0604020202020204" pitchFamily="34" charset="0"/>
              <a:buChar char="•"/>
            </a:pPr>
            <a:endParaRPr lang="en-US" i="0" dirty="0"/>
          </a:p>
          <a:p>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31</a:t>
            </a:fld>
            <a:endParaRPr lang="en-US" dirty="0"/>
          </a:p>
        </p:txBody>
      </p:sp>
    </p:spTree>
    <p:extLst>
      <p:ext uri="{BB962C8B-B14F-4D97-AF65-F5344CB8AC3E}">
        <p14:creationId xmlns:p14="http://schemas.microsoft.com/office/powerpoint/2010/main" val="2765736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endParaRPr lang="en-US" b="1" i="0" dirty="0"/>
          </a:p>
          <a:p>
            <a:pPr lvl="1"/>
            <a:r>
              <a:rPr lang="en-US" b="1" i="0" dirty="0"/>
              <a:t>Audience Response Question #3</a:t>
            </a:r>
          </a:p>
          <a:p>
            <a:pPr marL="628650" lvl="1" indent="-171450">
              <a:buFont typeface="Arial" panose="020B0604020202020204" pitchFamily="34" charset="0"/>
              <a:buChar char="•"/>
            </a:pPr>
            <a:r>
              <a:rPr lang="en-US" i="0" dirty="0"/>
              <a:t>Read the question and possible answers to the students, allowing enough time for all of them to select an answer with whatever response hardware/software is being utilized</a:t>
            </a:r>
          </a:p>
          <a:p>
            <a:pPr marL="628650" lvl="1" indent="-171450">
              <a:buFont typeface="Arial" panose="020B0604020202020204" pitchFamily="34" charset="0"/>
              <a:buChar char="•"/>
            </a:pPr>
            <a:r>
              <a:rPr lang="en-US" b="1" i="0" dirty="0"/>
              <a:t>Reinforce the idea that they are being asked about Dr. Cullen’s decision, and </a:t>
            </a:r>
            <a:r>
              <a:rPr lang="en-US" b="1" i="1" dirty="0"/>
              <a:t>not </a:t>
            </a:r>
            <a:r>
              <a:rPr lang="en-US" b="1" i="0" dirty="0"/>
              <a:t>their impressions as medical students who might need guidance from Interns/Residents/Fellows or Attendings</a:t>
            </a:r>
          </a:p>
          <a:p>
            <a:pPr marL="628650" lvl="1" indent="-171450">
              <a:buFont typeface="Arial" panose="020B0604020202020204" pitchFamily="34" charset="0"/>
              <a:buChar char="•"/>
            </a:pPr>
            <a:r>
              <a:rPr lang="en-US" i="0" dirty="0"/>
              <a:t>Review the response results breakdown with the students (Best if displayed in bar graph or pie chart format)</a:t>
            </a:r>
          </a:p>
          <a:p>
            <a:pPr marL="628650" lvl="1" indent="-171450">
              <a:buFont typeface="Arial" panose="020B0604020202020204" pitchFamily="34" charset="0"/>
              <a:buChar char="•"/>
            </a:pPr>
            <a:r>
              <a:rPr lang="en-US" i="0" dirty="0"/>
              <a:t>If a significant % of respondents select not sure, more information needed, </a:t>
            </a:r>
            <a:r>
              <a:rPr lang="en-US" b="1" i="0" dirty="0"/>
              <a:t>probe the group randomly for identification and discussion of what additional information might prove valuable to assist Dr. Cullen in his ability to make an objective decision</a:t>
            </a:r>
            <a:endParaRPr lang="en-US" b="1" dirty="0"/>
          </a:p>
          <a:p>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32</a:t>
            </a:fld>
            <a:endParaRPr lang="en-US" dirty="0"/>
          </a:p>
        </p:txBody>
      </p:sp>
    </p:spTree>
    <p:extLst>
      <p:ext uri="{BB962C8B-B14F-4D97-AF65-F5344CB8AC3E}">
        <p14:creationId xmlns:p14="http://schemas.microsoft.com/office/powerpoint/2010/main" val="38638066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endParaRPr lang="en-US" b="1" i="0" dirty="0"/>
          </a:p>
          <a:p>
            <a:pPr lvl="1"/>
            <a:r>
              <a:rPr lang="en-US" b="1" i="0" dirty="0"/>
              <a:t>Audience Response Question #4</a:t>
            </a:r>
          </a:p>
          <a:p>
            <a:pPr marL="628650" lvl="1" indent="-171450">
              <a:buFont typeface="Arial" panose="020B0604020202020204" pitchFamily="34" charset="0"/>
              <a:buChar char="•"/>
            </a:pPr>
            <a:r>
              <a:rPr lang="en-US" i="0" dirty="0"/>
              <a:t>Read the question and possible answers to the students, allowing enough time for all of them to select an answer with whatever response hardware/software is being utilized</a:t>
            </a:r>
          </a:p>
          <a:p>
            <a:pPr marL="628650" lvl="1" indent="-171450">
              <a:buFont typeface="Arial" panose="020B0604020202020204" pitchFamily="34" charset="0"/>
              <a:buChar char="•"/>
            </a:pPr>
            <a:r>
              <a:rPr lang="en-US" b="1" i="0" dirty="0"/>
              <a:t>Reinforce the idea that they are being asked about their impressions regarding drug-seeking behavior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Review the response results breakdown with the students (Best if displayed in bar graph or pie chart format)</a:t>
            </a:r>
          </a:p>
          <a:p>
            <a:pPr marL="628650" lvl="1" indent="-171450">
              <a:buFont typeface="Arial" panose="020B0604020202020204" pitchFamily="34" charset="0"/>
              <a:buChar char="•"/>
            </a:pPr>
            <a:endParaRPr lang="en-US" b="1" i="0"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33</a:t>
            </a:fld>
            <a:endParaRPr lang="en-US" dirty="0"/>
          </a:p>
        </p:txBody>
      </p:sp>
    </p:spTree>
    <p:extLst>
      <p:ext uri="{BB962C8B-B14F-4D97-AF65-F5344CB8AC3E}">
        <p14:creationId xmlns:p14="http://schemas.microsoft.com/office/powerpoint/2010/main" val="2173628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Slide</a:t>
            </a:r>
          </a:p>
        </p:txBody>
      </p:sp>
      <p:sp>
        <p:nvSpPr>
          <p:cNvPr id="4" name="Slide Number Placeholder 3"/>
          <p:cNvSpPr>
            <a:spLocks noGrp="1"/>
          </p:cNvSpPr>
          <p:nvPr>
            <p:ph type="sldNum" sz="quarter" idx="5"/>
          </p:nvPr>
        </p:nvSpPr>
        <p:spPr/>
        <p:txBody>
          <a:bodyPr/>
          <a:lstStyle/>
          <a:p>
            <a:fld id="{DD705BB7-C95E-4CF6-8A08-B650B33902E4}" type="slidenum">
              <a:rPr lang="en-US" smtClean="0"/>
              <a:t>34</a:t>
            </a:fld>
            <a:endParaRPr lang="en-US" dirty="0"/>
          </a:p>
        </p:txBody>
      </p:sp>
    </p:spTree>
    <p:extLst>
      <p:ext uri="{BB962C8B-B14F-4D97-AF65-F5344CB8AC3E}">
        <p14:creationId xmlns:p14="http://schemas.microsoft.com/office/powerpoint/2010/main" val="1666642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charset="0"/>
                <a:ea typeface="ＭＳ Ｐゴシック" charset="0"/>
              </a:rPr>
              <a:t>In finalizing his plan regarding whether to provide the early refill request, Dr.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charset="0"/>
                <a:ea typeface="ＭＳ Ｐゴシック" charset="0"/>
              </a:rPr>
              <a:t> Cullen is reminded about the beneficial role that urine toxicology screening can make in both affirming his “gut feeling” and documenting safe practices regarding opioid prescribing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charset="0"/>
                <a:ea typeface="ＭＳ Ｐゴシック" charset="0"/>
              </a:rPr>
              <a:t>Let’s listen to the follow-up interaction between Dr. Cullen and Mr. Spiegel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0"/>
              </a:rPr>
              <a:t>Play the audio file</a:t>
            </a:r>
            <a:endParaRPr lang="en-US"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p>
          <a:p>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35</a:t>
            </a:fld>
            <a:endParaRPr lang="en-US" dirty="0"/>
          </a:p>
        </p:txBody>
      </p:sp>
    </p:spTree>
    <p:extLst>
      <p:ext uri="{BB962C8B-B14F-4D97-AF65-F5344CB8AC3E}">
        <p14:creationId xmlns:p14="http://schemas.microsoft.com/office/powerpoint/2010/main" val="2906188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charset="0"/>
                <a:ea typeface="ＭＳ Ｐゴシック" charset="0"/>
              </a:rPr>
              <a:t>In finalizing his plan regarding whether to provide the early refill request, Dr. Cullen is reminded about the beneficial role that urine toxicology screening can make in both affirming his “gut feeling” and documenting safe practices regarding opioid prescribing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charset="0"/>
                <a:ea typeface="ＭＳ Ｐゴシック" charset="0"/>
              </a:rPr>
              <a:t>Let’s listen to the follow-up interaction between Dr. Cullen and Mr. Whitcomb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0"/>
              </a:rPr>
              <a:t>Play the audio file</a:t>
            </a:r>
            <a:endParaRPr lang="en-US"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p>
          <a:p>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36</a:t>
            </a:fld>
            <a:endParaRPr lang="en-US" dirty="0"/>
          </a:p>
        </p:txBody>
      </p:sp>
    </p:spTree>
    <p:extLst>
      <p:ext uri="{BB962C8B-B14F-4D97-AF65-F5344CB8AC3E}">
        <p14:creationId xmlns:p14="http://schemas.microsoft.com/office/powerpoint/2010/main" val="534694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charset="0"/>
                <a:ea typeface="ＭＳ Ｐゴシック" charset="0"/>
              </a:rPr>
              <a:t>In finalizing his plan regarding whether to provide the early refill request, Dr. Cullen is reminded about the beneficial role that urine toxicology screening can make in both affirming his “gut feeling” and documenting safe practices regarding opioid prescribing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charset="0"/>
                <a:ea typeface="ＭＳ Ｐゴシック" charset="0"/>
              </a:rPr>
              <a:t>Let’s listen to the follow-up interaction between Dr. Cullen and Mrs. Morgan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charset="0"/>
                <a:ea typeface="ＭＳ Ｐゴシック" charset="0"/>
              </a:rPr>
              <a:t>Play the audio file</a:t>
            </a:r>
            <a:endParaRPr lang="en-US" i="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p>
          <a:p>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37</a:t>
            </a:fld>
            <a:endParaRPr lang="en-US" dirty="0"/>
          </a:p>
        </p:txBody>
      </p:sp>
    </p:spTree>
    <p:extLst>
      <p:ext uri="{BB962C8B-B14F-4D97-AF65-F5344CB8AC3E}">
        <p14:creationId xmlns:p14="http://schemas.microsoft.com/office/powerpoint/2010/main" val="33072050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Slide</a:t>
            </a:r>
          </a:p>
        </p:txBody>
      </p:sp>
      <p:sp>
        <p:nvSpPr>
          <p:cNvPr id="4" name="Slide Number Placeholder 3"/>
          <p:cNvSpPr>
            <a:spLocks noGrp="1"/>
          </p:cNvSpPr>
          <p:nvPr>
            <p:ph type="sldNum" sz="quarter" idx="5"/>
          </p:nvPr>
        </p:nvSpPr>
        <p:spPr/>
        <p:txBody>
          <a:bodyPr/>
          <a:lstStyle/>
          <a:p>
            <a:fld id="{DD705BB7-C95E-4CF6-8A08-B650B33902E4}" type="slidenum">
              <a:rPr lang="en-US" smtClean="0"/>
              <a:t>38</a:t>
            </a:fld>
            <a:endParaRPr lang="en-US" dirty="0"/>
          </a:p>
        </p:txBody>
      </p:sp>
    </p:spTree>
    <p:extLst>
      <p:ext uri="{BB962C8B-B14F-4D97-AF65-F5344CB8AC3E}">
        <p14:creationId xmlns:p14="http://schemas.microsoft.com/office/powerpoint/2010/main" val="34383169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charset="0"/>
                <a:ea typeface="ＭＳ Ｐゴシック" charset="0"/>
              </a:rPr>
              <a:t>Mr. Spiegel’s urine toxicology results showed: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kern="1200" dirty="0">
                <a:solidFill>
                  <a:schemeClr val="tx1"/>
                </a:solidFill>
                <a:effectLst/>
                <a:latin typeface="Arial" charset="0"/>
                <a:ea typeface="ＭＳ Ｐゴシック" charset="0"/>
              </a:rPr>
              <a:t>Positivity for the prescribed opioid metabolites at levels higher than expected, indicating likely consumption of dosages higher than prescribed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kern="1200" dirty="0">
                <a:solidFill>
                  <a:schemeClr val="tx1"/>
                </a:solidFill>
                <a:effectLst/>
                <a:latin typeface="Arial" charset="0"/>
                <a:ea typeface="ＭＳ Ｐゴシック" charset="0"/>
              </a:rPr>
              <a:t>Positivity for cannabis, indicating marijuana or similar substance use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kern="1200" dirty="0">
                <a:solidFill>
                  <a:schemeClr val="tx1"/>
                </a:solidFill>
                <a:effectLst/>
                <a:latin typeface="Arial" charset="0"/>
                <a:ea typeface="ＭＳ Ｐゴシック" charset="0"/>
              </a:rPr>
              <a:t>Positivity for cocaine use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kern="1200" dirty="0">
                <a:solidFill>
                  <a:schemeClr val="tx1"/>
                </a:solidFill>
                <a:effectLst/>
                <a:latin typeface="Arial" charset="0"/>
                <a:ea typeface="ＭＳ Ｐゴシック" charset="0"/>
              </a:rPr>
              <a:t>Positivity for metabolites of an unprescribed opioid, indicating that he was also taking an unprescribed opioid in addition to his prescriber opioid</a:t>
            </a:r>
            <a:endParaRPr lang="en-US" b="0" i="0" dirty="0"/>
          </a:p>
          <a:p>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39</a:t>
            </a:fld>
            <a:endParaRPr lang="en-US" dirty="0"/>
          </a:p>
        </p:txBody>
      </p:sp>
    </p:spTree>
    <p:extLst>
      <p:ext uri="{BB962C8B-B14F-4D97-AF65-F5344CB8AC3E}">
        <p14:creationId xmlns:p14="http://schemas.microsoft.com/office/powerpoint/2010/main" val="2311011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Read Door Note introducing Dr. Cullen</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Emphasize:</a:t>
            </a:r>
          </a:p>
          <a:p>
            <a:pPr marL="628650" lvl="1" indent="-171450">
              <a:buFont typeface="Arial" panose="020B0604020202020204" pitchFamily="34" charset="0"/>
              <a:buChar char="•"/>
            </a:pPr>
            <a:r>
              <a:rPr lang="en-US" sz="1200" i="0" kern="1200" dirty="0">
                <a:solidFill>
                  <a:schemeClr val="tx1"/>
                </a:solidFill>
                <a:effectLst/>
                <a:latin typeface="Arial" charset="0"/>
                <a:ea typeface="ＭＳ Ｐゴシック" charset="0"/>
              </a:rPr>
              <a:t>Dr. Cullen is new to the practice and is making an earnest attempt to meet each patient, discovering that many patients in this Primary Care Practice are being treated for chronic pain with long-term opioid analgesic therapy</a:t>
            </a:r>
          </a:p>
          <a:p>
            <a:pPr marL="628650" lvl="1" indent="-171450">
              <a:buFont typeface="Arial" panose="020B0604020202020204" pitchFamily="34" charset="0"/>
              <a:buChar char="•"/>
            </a:pPr>
            <a:r>
              <a:rPr lang="en-US" sz="1200" i="0" kern="1200" dirty="0">
                <a:solidFill>
                  <a:schemeClr val="tx1"/>
                </a:solidFill>
                <a:effectLst/>
                <a:latin typeface="Arial" charset="0"/>
                <a:ea typeface="ＭＳ Ｐゴシック" charset="0"/>
              </a:rPr>
              <a:t>Dr. Cullen considers himself to be well-informed with respect to the controversies surrounding chronic opioid therapy in a Primary Care setting</a:t>
            </a:r>
          </a:p>
          <a:p>
            <a:pPr marL="628650" lvl="1" indent="-171450">
              <a:buFont typeface="Arial" panose="020B0604020202020204" pitchFamily="34" charset="0"/>
              <a:buChar char="•"/>
            </a:pPr>
            <a:r>
              <a:rPr lang="en-US" sz="1200" i="0" kern="1200" dirty="0">
                <a:solidFill>
                  <a:schemeClr val="tx1"/>
                </a:solidFill>
                <a:effectLst/>
                <a:latin typeface="Arial" charset="0"/>
                <a:ea typeface="ＭＳ Ｐゴシック" charset="0"/>
              </a:rPr>
              <a:t>There is a mindset among many of Dr. Cullen’s colleagues in the community that except for rare situations, it might be best to avoid regulatory scrutiny and liability by avoiding prescribing opioids completely</a:t>
            </a:r>
          </a:p>
          <a:p>
            <a:pPr marL="0" indent="0">
              <a:buFont typeface="Arial" panose="020B0604020202020204" pitchFamily="34" charset="0"/>
              <a:buNone/>
            </a:pPr>
            <a:endParaRPr lang="en-US" i="0" dirty="0"/>
          </a:p>
        </p:txBody>
      </p:sp>
      <p:sp>
        <p:nvSpPr>
          <p:cNvPr id="4" name="Slide Number Placeholder 3"/>
          <p:cNvSpPr>
            <a:spLocks noGrp="1"/>
          </p:cNvSpPr>
          <p:nvPr>
            <p:ph type="sldNum" sz="quarter" idx="5"/>
          </p:nvPr>
        </p:nvSpPr>
        <p:spPr/>
        <p:txBody>
          <a:bodyPr/>
          <a:lstStyle/>
          <a:p>
            <a:fld id="{DD705BB7-C95E-4CF6-8A08-B650B33902E4}" type="slidenum">
              <a:rPr lang="en-US" smtClean="0"/>
              <a:t>4</a:t>
            </a:fld>
            <a:endParaRPr lang="en-US" dirty="0"/>
          </a:p>
        </p:txBody>
      </p:sp>
    </p:spTree>
    <p:extLst>
      <p:ext uri="{BB962C8B-B14F-4D97-AF65-F5344CB8AC3E}">
        <p14:creationId xmlns:p14="http://schemas.microsoft.com/office/powerpoint/2010/main" val="24998090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charset="0"/>
                <a:ea typeface="ＭＳ Ｐゴシック" charset="0"/>
              </a:rPr>
              <a:t>Mr. Whitcomb’s urine toxicology results showed: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kern="1200" dirty="0">
                <a:solidFill>
                  <a:schemeClr val="tx1"/>
                </a:solidFill>
                <a:effectLst/>
                <a:latin typeface="Arial" charset="0"/>
                <a:ea typeface="ＭＳ Ｐゴシック" charset="0"/>
              </a:rPr>
              <a:t>Positivity for the prescribed opioid metabolites at expected levels, indicated adherence to the prescribed opioid regimen</a:t>
            </a:r>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40</a:t>
            </a:fld>
            <a:endParaRPr lang="en-US" dirty="0"/>
          </a:p>
        </p:txBody>
      </p:sp>
    </p:spTree>
    <p:extLst>
      <p:ext uri="{BB962C8B-B14F-4D97-AF65-F5344CB8AC3E}">
        <p14:creationId xmlns:p14="http://schemas.microsoft.com/office/powerpoint/2010/main" val="33356783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charset="0"/>
                <a:ea typeface="ＭＳ Ｐゴシック" charset="0"/>
              </a:rPr>
              <a:t>Mrs. Morgan’s urine toxicology results showed: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kern="1200" dirty="0">
                <a:solidFill>
                  <a:schemeClr val="tx1"/>
                </a:solidFill>
                <a:effectLst/>
                <a:latin typeface="Arial" charset="0"/>
                <a:ea typeface="ＭＳ Ｐゴシック" charset="0"/>
              </a:rPr>
              <a:t>No presence of any opioid metabolites, indicating that she was not taking her prescribed opioid</a:t>
            </a:r>
            <a:endParaRPr lang="en-US" b="0" i="0" dirty="0"/>
          </a:p>
          <a:p>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41</a:t>
            </a:fld>
            <a:endParaRPr lang="en-US" dirty="0"/>
          </a:p>
        </p:txBody>
      </p:sp>
    </p:spTree>
    <p:extLst>
      <p:ext uri="{BB962C8B-B14F-4D97-AF65-F5344CB8AC3E}">
        <p14:creationId xmlns:p14="http://schemas.microsoft.com/office/powerpoint/2010/main" val="27464167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100" b="1" i="0" kern="1200" dirty="0">
                <a:solidFill>
                  <a:schemeClr val="tx1"/>
                </a:solidFill>
                <a:effectLst/>
                <a:latin typeface="Arial" charset="0"/>
                <a:ea typeface="ＭＳ Ｐゴシック" charset="0"/>
                <a:cs typeface="ＭＳ Ｐゴシック" charset="0"/>
              </a:rPr>
              <a:t>Suggested script/talking points:</a:t>
            </a:r>
          </a:p>
          <a:p>
            <a:pPr marL="628650" lvl="1" indent="-171450">
              <a:buFont typeface="Arial" panose="020B0604020202020204" pitchFamily="34" charset="0"/>
              <a:buChar char="•"/>
            </a:pPr>
            <a:r>
              <a:rPr lang="en-US" dirty="0"/>
              <a:t>In the final analysis:</a:t>
            </a:r>
          </a:p>
          <a:p>
            <a:pPr marL="1085850" lvl="2" indent="-171450">
              <a:buFont typeface="Arial" panose="020B0604020202020204" pitchFamily="34" charset="0"/>
              <a:buChar char="•"/>
            </a:pPr>
            <a:r>
              <a:rPr lang="en-US" dirty="0"/>
              <a:t>Mr. Spiegel was using multiple substances in addition to taking more opioid than prescribed, and likely ran out of his medication early because of it</a:t>
            </a:r>
          </a:p>
          <a:p>
            <a:pPr marL="1085850" lvl="2" indent="-171450">
              <a:buFont typeface="Arial" panose="020B0604020202020204" pitchFamily="34" charset="0"/>
              <a:buChar char="•"/>
            </a:pPr>
            <a:r>
              <a:rPr lang="en-US" dirty="0"/>
              <a:t>Mr. Whitcomb was taking his medication exactly as prescribed</a:t>
            </a:r>
          </a:p>
          <a:p>
            <a:pPr marL="1085850" lvl="2" indent="-171450">
              <a:buFont typeface="Arial" panose="020B0604020202020204" pitchFamily="34" charset="0"/>
              <a:buChar char="•"/>
            </a:pPr>
            <a:r>
              <a:rPr lang="en-US" dirty="0"/>
              <a:t>Mrs. Morgan was selling her opioids in order to help pay for all the other medications she was taking</a:t>
            </a:r>
          </a:p>
        </p:txBody>
      </p:sp>
      <p:sp>
        <p:nvSpPr>
          <p:cNvPr id="4" name="Slide Number Placeholder 3"/>
          <p:cNvSpPr>
            <a:spLocks noGrp="1"/>
          </p:cNvSpPr>
          <p:nvPr>
            <p:ph type="sldNum" sz="quarter" idx="5"/>
          </p:nvPr>
        </p:nvSpPr>
        <p:spPr/>
        <p:txBody>
          <a:bodyPr/>
          <a:lstStyle/>
          <a:p>
            <a:fld id="{DD705BB7-C95E-4CF6-8A08-B650B33902E4}" type="slidenum">
              <a:rPr lang="en-US" smtClean="0"/>
              <a:t>42</a:t>
            </a:fld>
            <a:endParaRPr lang="en-US" dirty="0"/>
          </a:p>
        </p:txBody>
      </p:sp>
    </p:spTree>
    <p:extLst>
      <p:ext uri="{BB962C8B-B14F-4D97-AF65-F5344CB8AC3E}">
        <p14:creationId xmlns:p14="http://schemas.microsoft.com/office/powerpoint/2010/main" val="39538330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100" b="1" i="0" kern="1200" dirty="0">
                <a:solidFill>
                  <a:schemeClr val="tx1"/>
                </a:solidFill>
                <a:effectLst/>
                <a:latin typeface="Arial" charset="0"/>
                <a:ea typeface="ＭＳ Ｐゴシック" charset="0"/>
                <a:cs typeface="ＭＳ Ｐゴシック" charset="0"/>
              </a:rPr>
              <a:t>Suggested script/talking points:</a:t>
            </a:r>
          </a:p>
          <a:p>
            <a:pPr marL="800100" marR="0" lvl="1" indent="-342900">
              <a:lnSpc>
                <a:spcPct val="107000"/>
              </a:lnSpc>
              <a:spcBef>
                <a:spcPts val="0"/>
              </a:spcBef>
              <a:spcAft>
                <a:spcPts val="0"/>
              </a:spcAft>
              <a:buFont typeface="Symbol" panose="05050102010706020507" pitchFamily="18"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Pain is one of the most common reasons that people seek medication attention</a:t>
            </a:r>
          </a:p>
          <a:p>
            <a:pPr marL="800100" marR="0" lvl="1" indent="-342900">
              <a:lnSpc>
                <a:spcPct val="107000"/>
              </a:lnSpc>
              <a:spcBef>
                <a:spcPts val="0"/>
              </a:spcBef>
              <a:spcAft>
                <a:spcPts val="0"/>
              </a:spcAft>
              <a:buFont typeface="Symbol" panose="05050102010706020507" pitchFamily="18"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When prescribing a controlled substance, such as an opioid analgesic, it is important to keep in mind that there are things considered to be “red-flag” behaviors which may increase the suspicion of unhealthy or aberrant drug use, such as taking the medication in higher doses than prescribed, using a substance for a non-medical purpose (such as getting “high”, using unprescribed medications and/or illicit substances, etc.</a:t>
            </a:r>
          </a:p>
          <a:p>
            <a:pPr marL="1257300" marR="0" lvl="2" indent="-342900">
              <a:lnSpc>
                <a:spcPct val="107000"/>
              </a:lnSpc>
              <a:spcBef>
                <a:spcPts val="0"/>
              </a:spcBef>
              <a:spcAft>
                <a:spcPts val="0"/>
              </a:spcAft>
              <a:buFont typeface="Symbol" panose="05050102010706020507" pitchFamily="18"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Some common “red-flag” behaviors may be:</a:t>
            </a:r>
          </a:p>
          <a:p>
            <a:pPr marL="1714500" marR="0" lvl="3" indent="-342900">
              <a:lnSpc>
                <a:spcPct val="107000"/>
              </a:lnSpc>
              <a:spcBef>
                <a:spcPts val="0"/>
              </a:spcBef>
              <a:spcAft>
                <a:spcPts val="0"/>
              </a:spcAft>
              <a:buFont typeface="Symbol" panose="05050102010706020507" pitchFamily="18"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Requesting and early refill</a:t>
            </a:r>
          </a:p>
          <a:p>
            <a:pPr marL="1714500" marR="0" lvl="3" indent="-342900">
              <a:lnSpc>
                <a:spcPct val="107000"/>
              </a:lnSpc>
              <a:spcBef>
                <a:spcPts val="0"/>
              </a:spcBef>
              <a:spcAft>
                <a:spcPts val="0"/>
              </a:spcAft>
              <a:buFont typeface="Symbol" panose="05050102010706020507" pitchFamily="18"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Requesting a specific drug by name</a:t>
            </a:r>
          </a:p>
          <a:p>
            <a:pPr marL="1714500" marR="0" lvl="3" indent="-342900">
              <a:lnSpc>
                <a:spcPct val="107000"/>
              </a:lnSpc>
              <a:spcBef>
                <a:spcPts val="0"/>
              </a:spcBef>
              <a:spcAft>
                <a:spcPts val="0"/>
              </a:spcAft>
              <a:buFont typeface="Symbol" panose="05050102010706020507" pitchFamily="18"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Requesting higher/more frequent doses to achieve analgesia</a:t>
            </a:r>
          </a:p>
          <a:p>
            <a:pPr marL="1714500" marR="0" lvl="3" indent="-342900">
              <a:lnSpc>
                <a:spcPct val="107000"/>
              </a:lnSpc>
              <a:spcBef>
                <a:spcPts val="0"/>
              </a:spcBef>
              <a:spcAft>
                <a:spcPts val="0"/>
              </a:spcAft>
              <a:buFont typeface="Symbol" panose="05050102010706020507" pitchFamily="18"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Family reports of unnatural behavior patterns (e.g., drowsiness, stupor, etc.)</a:t>
            </a:r>
          </a:p>
          <a:p>
            <a:pPr marL="800100" marR="0" lvl="1" indent="-342900">
              <a:lnSpc>
                <a:spcPct val="107000"/>
              </a:lnSpc>
              <a:spcBef>
                <a:spcPts val="0"/>
              </a:spcBef>
              <a:spcAft>
                <a:spcPts val="0"/>
              </a:spcAft>
              <a:buFont typeface="Symbol" panose="05050102010706020507" pitchFamily="18"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Often education about pain and the use of opioid analgesics to treat both acute and chronic pain are often deficient, and it is likely that Dr. Cullen’s education was likely at best fragmented in his clinical practice, and absent from his training 25 years ago</a:t>
            </a:r>
          </a:p>
          <a:p>
            <a:pPr marL="800100" marR="0" lvl="1" indent="-342900">
              <a:lnSpc>
                <a:spcPct val="107000"/>
              </a:lnSpc>
              <a:spcBef>
                <a:spcPts val="0"/>
              </a:spcBef>
              <a:spcAft>
                <a:spcPts val="0"/>
              </a:spcAft>
              <a:buFont typeface="Symbol" panose="05050102010706020507" pitchFamily="18"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Further, education about unhealthy drug use, including use of illicit substances has been and continues to be lacking today in healthcare professional education</a:t>
            </a:r>
          </a:p>
          <a:p>
            <a:pPr marL="800100" marR="0" lvl="1" indent="-342900">
              <a:lnSpc>
                <a:spcPct val="107000"/>
              </a:lnSpc>
              <a:spcBef>
                <a:spcPts val="0"/>
              </a:spcBef>
              <a:spcAft>
                <a:spcPts val="0"/>
              </a:spcAft>
              <a:buFont typeface="Symbol" panose="05050102010706020507" pitchFamily="18"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Regulatory scrutiny is a major concern for non-expert clinicians faced with treating acute and chronic pain in the face of significant educational deficits</a:t>
            </a:r>
          </a:p>
          <a:p>
            <a:pPr marL="800100" marR="0" lvl="1" indent="-342900">
              <a:lnSpc>
                <a:spcPct val="107000"/>
              </a:lnSpc>
              <a:spcBef>
                <a:spcPts val="0"/>
              </a:spcBef>
              <a:spcAft>
                <a:spcPts val="0"/>
              </a:spcAft>
              <a:buFont typeface="Symbol" panose="05050102010706020507" pitchFamily="18"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Concerns about prescribing opioids in the context of today’s opioid epidemic</a:t>
            </a:r>
            <a:endParaRPr lang="en-US" sz="1100" b="0" dirty="0">
              <a:effectLst/>
              <a:latin typeface="Calibri" panose="020F0502020204030204" pitchFamily="34" charset="0"/>
              <a:ea typeface="Calibri" panose="020F0502020204030204" pitchFamily="34" charset="0"/>
              <a:cs typeface="Arial" panose="020B0604020202020204" pitchFamily="34" charset="0"/>
            </a:endParaRPr>
          </a:p>
          <a:p>
            <a:pPr marL="1200150" marR="0" lvl="2" indent="-285750">
              <a:lnSpc>
                <a:spcPct val="107000"/>
              </a:lnSpc>
              <a:spcBef>
                <a:spcPts val="0"/>
              </a:spcBef>
              <a:spcAft>
                <a:spcPts val="0"/>
              </a:spcAft>
              <a:buFont typeface="Courier New" panose="02070309020205020404" pitchFamily="49" charset="0"/>
              <a:buChar char="o"/>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Discuss the role of tools to assist the opioid analgesic risk/benefit decision-making process</a:t>
            </a:r>
            <a:endParaRPr lang="en-US" sz="1100" b="0" dirty="0">
              <a:effectLst/>
              <a:latin typeface="Calibri" panose="020F0502020204030204" pitchFamily="34" charset="0"/>
              <a:ea typeface="Calibri" panose="020F0502020204030204" pitchFamily="34" charset="0"/>
              <a:cs typeface="Arial" panose="020B0604020202020204" pitchFamily="34" charset="0"/>
            </a:endParaRPr>
          </a:p>
          <a:p>
            <a:pPr marL="1600200" marR="0" lvl="3" indent="-228600">
              <a:lnSpc>
                <a:spcPct val="107000"/>
              </a:lnSpc>
              <a:spcBef>
                <a:spcPts val="0"/>
              </a:spcBef>
              <a:spcAft>
                <a:spcPts val="0"/>
              </a:spcAft>
              <a:buFont typeface="Wingdings" panose="05000000000000000000" pitchFamily="2"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Urine Toxicology Screens – periodically and/or randomly when opioids are prescribed on a long-term basis</a:t>
            </a:r>
            <a:endParaRPr lang="en-US" sz="1100" b="0" dirty="0">
              <a:effectLst/>
              <a:latin typeface="Calibri" panose="020F0502020204030204" pitchFamily="34" charset="0"/>
              <a:ea typeface="Calibri" panose="020F0502020204030204" pitchFamily="34" charset="0"/>
              <a:cs typeface="Arial" panose="020B0604020202020204" pitchFamily="34" charset="0"/>
            </a:endParaRPr>
          </a:p>
          <a:p>
            <a:pPr marL="1600200" marR="0" lvl="3" indent="-228600">
              <a:lnSpc>
                <a:spcPct val="107000"/>
              </a:lnSpc>
              <a:spcBef>
                <a:spcPts val="0"/>
              </a:spcBef>
              <a:spcAft>
                <a:spcPts val="0"/>
              </a:spcAft>
              <a:buFont typeface="Wingdings" panose="05000000000000000000" pitchFamily="2"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Prescription Drug Monitoring Programs </a:t>
            </a:r>
          </a:p>
          <a:p>
            <a:pPr marL="1600200" marR="0" lvl="3" indent="-228600">
              <a:lnSpc>
                <a:spcPct val="107000"/>
              </a:lnSpc>
              <a:spcBef>
                <a:spcPts val="0"/>
              </a:spcBef>
              <a:spcAft>
                <a:spcPts val="0"/>
              </a:spcAft>
              <a:buFont typeface="Wingdings" panose="05000000000000000000" pitchFamily="2"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Pill Counts</a:t>
            </a:r>
          </a:p>
          <a:p>
            <a:pPr marL="1600200" marR="0" lvl="3" indent="-228600">
              <a:lnSpc>
                <a:spcPct val="107000"/>
              </a:lnSpc>
              <a:spcBef>
                <a:spcPts val="0"/>
              </a:spcBef>
              <a:spcAft>
                <a:spcPts val="0"/>
              </a:spcAft>
              <a:buFont typeface="Wingdings" panose="05000000000000000000" pitchFamily="2"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Talking with patient’s family members (with patient consent), such as Mrs. Morgan’s daughter regarding concerns about adherence, etc.</a:t>
            </a:r>
          </a:p>
          <a:p>
            <a:pPr marL="1600200" marR="0" lvl="3" indent="-228600">
              <a:lnSpc>
                <a:spcPct val="107000"/>
              </a:lnSpc>
              <a:spcBef>
                <a:spcPts val="0"/>
              </a:spcBef>
              <a:spcAft>
                <a:spcPts val="0"/>
              </a:spcAft>
              <a:buFont typeface="Wingdings" panose="05000000000000000000" pitchFamily="2"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Prescribing smaller quantities more frequently to monitor for adherence</a:t>
            </a:r>
          </a:p>
          <a:p>
            <a:pPr marL="1600200" marR="0" lvl="3" indent="-228600">
              <a:lnSpc>
                <a:spcPct val="107000"/>
              </a:lnSpc>
              <a:spcBef>
                <a:spcPts val="0"/>
              </a:spcBef>
              <a:spcAft>
                <a:spcPts val="0"/>
              </a:spcAft>
              <a:buFont typeface="Wingdings" panose="05000000000000000000" pitchFamily="2"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Psychometric tools, such as the Opioid Risk Tool (ORT), the Screener and Opioid Assessment for Patients with Pain (SOAPP), etc.</a:t>
            </a:r>
          </a:p>
          <a:p>
            <a:pPr marL="685800" marR="0" lvl="1" indent="-228600">
              <a:lnSpc>
                <a:spcPct val="107000"/>
              </a:lnSpc>
              <a:spcBef>
                <a:spcPts val="0"/>
              </a:spcBef>
              <a:spcAft>
                <a:spcPts val="0"/>
              </a:spcAft>
              <a:buFont typeface="Wingdings" panose="05000000000000000000" pitchFamily="2" charset="2"/>
              <a:buChar char=""/>
            </a:pPr>
            <a:r>
              <a:rPr lang="en-US" sz="1100" b="1" dirty="0">
                <a:solidFill>
                  <a:srgbClr val="27272F"/>
                </a:solidFill>
                <a:effectLst/>
                <a:latin typeface="Arial" panose="020B0604020202020204" pitchFamily="34" charset="0"/>
                <a:ea typeface="Calibri" panose="020F0502020204030204" pitchFamily="34" charset="0"/>
                <a:cs typeface="Arial" panose="020B0604020202020204" pitchFamily="34" charset="0"/>
              </a:rPr>
              <a:t>Discuss the fact that “gut feelings” about opioid risk assessment should be avoided and may often  be inaccurate and biased or both</a:t>
            </a:r>
            <a:endParaRPr lang="en-US" sz="1100" b="1" dirty="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07000"/>
              </a:lnSpc>
              <a:spcBef>
                <a:spcPts val="0"/>
              </a:spcBef>
              <a:spcAft>
                <a:spcPts val="0"/>
              </a:spcAft>
              <a:buFont typeface="Symbol" panose="05050102010706020507" pitchFamily="18"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Discuss how we typically make clinical decisions</a:t>
            </a:r>
            <a:endParaRPr lang="en-US" sz="1100" b="0" dirty="0">
              <a:effectLst/>
              <a:latin typeface="Calibri" panose="020F0502020204030204" pitchFamily="34" charset="0"/>
              <a:ea typeface="Calibri" panose="020F0502020204030204" pitchFamily="34" charset="0"/>
              <a:cs typeface="Arial" panose="020B0604020202020204" pitchFamily="34" charset="0"/>
            </a:endParaRPr>
          </a:p>
          <a:p>
            <a:pPr marL="1200150" marR="0" lvl="2" indent="-285750">
              <a:lnSpc>
                <a:spcPct val="107000"/>
              </a:lnSpc>
              <a:spcBef>
                <a:spcPts val="0"/>
              </a:spcBef>
              <a:spcAft>
                <a:spcPts val="0"/>
              </a:spcAft>
              <a:buFont typeface="Courier New" panose="02070309020205020404" pitchFamily="49" charset="0"/>
              <a:buChar char="o"/>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What typically informs the  clinical decision-making process?</a:t>
            </a:r>
            <a:endParaRPr lang="en-US" sz="1100" b="0" dirty="0">
              <a:effectLst/>
              <a:latin typeface="Calibri" panose="020F0502020204030204" pitchFamily="34" charset="0"/>
              <a:ea typeface="Calibri" panose="020F0502020204030204" pitchFamily="34" charset="0"/>
              <a:cs typeface="Arial" panose="020B0604020202020204" pitchFamily="34" charset="0"/>
            </a:endParaRPr>
          </a:p>
          <a:p>
            <a:pPr marL="1600200" marR="0" lvl="3" indent="-228600">
              <a:lnSpc>
                <a:spcPct val="107000"/>
              </a:lnSpc>
              <a:spcBef>
                <a:spcPts val="0"/>
              </a:spcBef>
              <a:spcAft>
                <a:spcPts val="0"/>
              </a:spcAft>
              <a:buFont typeface="Wingdings" panose="05000000000000000000" pitchFamily="2"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Experiential thinking – based on our own experience</a:t>
            </a:r>
            <a:endParaRPr lang="en-US" sz="1100" b="0" dirty="0">
              <a:effectLst/>
              <a:latin typeface="Calibri" panose="020F0502020204030204" pitchFamily="34" charset="0"/>
              <a:ea typeface="Calibri" panose="020F0502020204030204" pitchFamily="34" charset="0"/>
              <a:cs typeface="Arial" panose="020B0604020202020204" pitchFamily="34" charset="0"/>
            </a:endParaRPr>
          </a:p>
          <a:p>
            <a:pPr marL="1600200" marR="0" lvl="3" indent="-228600">
              <a:lnSpc>
                <a:spcPct val="107000"/>
              </a:lnSpc>
              <a:spcBef>
                <a:spcPts val="0"/>
              </a:spcBef>
              <a:spcAft>
                <a:spcPts val="0"/>
              </a:spcAft>
              <a:buFont typeface="Wingdings" panose="05000000000000000000" pitchFamily="2"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Empirical thinking – based on our previous clinical experience</a:t>
            </a:r>
            <a:endParaRPr lang="en-US" sz="1100" b="0" dirty="0">
              <a:effectLst/>
              <a:latin typeface="Calibri" panose="020F0502020204030204" pitchFamily="34" charset="0"/>
              <a:ea typeface="Calibri" panose="020F0502020204030204" pitchFamily="34" charset="0"/>
              <a:cs typeface="Arial" panose="020B0604020202020204" pitchFamily="34" charset="0"/>
            </a:endParaRPr>
          </a:p>
          <a:p>
            <a:pPr marL="1600200" marR="0" lvl="3" indent="-228600">
              <a:lnSpc>
                <a:spcPct val="107000"/>
              </a:lnSpc>
              <a:spcBef>
                <a:spcPts val="0"/>
              </a:spcBef>
              <a:spcAft>
                <a:spcPts val="0"/>
              </a:spcAft>
              <a:buFont typeface="Wingdings" panose="05000000000000000000" pitchFamily="2"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Evidence basis – based on scientific evidence</a:t>
            </a:r>
            <a:endParaRPr lang="en-US" sz="1100" b="0" dirty="0">
              <a:effectLst/>
              <a:latin typeface="Calibri" panose="020F0502020204030204" pitchFamily="34" charset="0"/>
              <a:ea typeface="Calibri" panose="020F0502020204030204" pitchFamily="34" charset="0"/>
              <a:cs typeface="Arial" panose="020B0604020202020204" pitchFamily="34" charset="0"/>
            </a:endParaRPr>
          </a:p>
          <a:p>
            <a:pPr marL="1600200" marR="0" lvl="3" indent="-228600">
              <a:lnSpc>
                <a:spcPct val="107000"/>
              </a:lnSpc>
              <a:spcBef>
                <a:spcPts val="0"/>
              </a:spcBef>
              <a:spcAft>
                <a:spcPts val="0"/>
              </a:spcAft>
              <a:buFont typeface="Wingdings" panose="05000000000000000000" pitchFamily="2"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Judgment – our own impression of our ability to make “right” decisions</a:t>
            </a:r>
            <a:endParaRPr lang="en-US" sz="1100" b="0" dirty="0">
              <a:effectLst/>
              <a:latin typeface="Calibri" panose="020F0502020204030204" pitchFamily="34" charset="0"/>
              <a:ea typeface="Calibri" panose="020F0502020204030204" pitchFamily="34" charset="0"/>
              <a:cs typeface="Arial" panose="020B0604020202020204" pitchFamily="34" charset="0"/>
            </a:endParaRPr>
          </a:p>
          <a:p>
            <a:pPr marL="1600200" marR="0" lvl="3" indent="-228600">
              <a:lnSpc>
                <a:spcPct val="107000"/>
              </a:lnSpc>
              <a:spcBef>
                <a:spcPts val="0"/>
              </a:spcBef>
              <a:spcAft>
                <a:spcPts val="0"/>
              </a:spcAft>
              <a:buFont typeface="Wingdings" panose="05000000000000000000" pitchFamily="2"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Fear of regulatory scrutiny</a:t>
            </a:r>
            <a:endParaRPr lang="en-US" sz="1100" b="0" dirty="0">
              <a:effectLst/>
              <a:latin typeface="Calibri" panose="020F0502020204030204" pitchFamily="34" charset="0"/>
              <a:ea typeface="Calibri" panose="020F0502020204030204" pitchFamily="34" charset="0"/>
              <a:cs typeface="Arial" panose="020B0604020202020204" pitchFamily="34" charset="0"/>
            </a:endParaRPr>
          </a:p>
          <a:p>
            <a:pPr marL="1600200" marR="0" lvl="3" indent="-228600">
              <a:lnSpc>
                <a:spcPct val="107000"/>
              </a:lnSpc>
              <a:spcBef>
                <a:spcPts val="0"/>
              </a:spcBef>
              <a:spcAft>
                <a:spcPts val="0"/>
              </a:spcAft>
              <a:buFont typeface="Wingdings" panose="05000000000000000000" pitchFamily="2"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Personal feelings – mood, judgment, prejudice, bias, etc.</a:t>
            </a:r>
            <a:endParaRPr lang="en-US" sz="1100" b="0" dirty="0">
              <a:effectLst/>
              <a:latin typeface="Calibri" panose="020F0502020204030204" pitchFamily="34" charset="0"/>
              <a:ea typeface="Calibri" panose="020F0502020204030204" pitchFamily="34" charset="0"/>
              <a:cs typeface="Arial" panose="020B0604020202020204" pitchFamily="34" charset="0"/>
            </a:endParaRPr>
          </a:p>
          <a:p>
            <a:pPr marL="1600200" marR="0" lvl="3" indent="-228600">
              <a:lnSpc>
                <a:spcPct val="107000"/>
              </a:lnSpc>
              <a:spcBef>
                <a:spcPts val="0"/>
              </a:spcBef>
              <a:spcAft>
                <a:spcPts val="0"/>
              </a:spcAft>
              <a:buFont typeface="Wingdings" panose="05000000000000000000" pitchFamily="2"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Biases</a:t>
            </a:r>
            <a:endParaRPr lang="en-US" sz="1100" b="0" dirty="0">
              <a:effectLst/>
              <a:latin typeface="Calibri" panose="020F0502020204030204" pitchFamily="34" charset="0"/>
              <a:ea typeface="Calibri" panose="020F0502020204030204" pitchFamily="34" charset="0"/>
              <a:cs typeface="Arial" panose="020B0604020202020204" pitchFamily="34" charset="0"/>
            </a:endParaRPr>
          </a:p>
          <a:p>
            <a:pPr marL="800100" marR="0" lvl="1" indent="-342900">
              <a:lnSpc>
                <a:spcPct val="107000"/>
              </a:lnSpc>
              <a:spcBef>
                <a:spcPts val="0"/>
              </a:spcBef>
              <a:spcAft>
                <a:spcPts val="0"/>
              </a:spcAft>
              <a:buFont typeface="Symbol" panose="05050102010706020507" pitchFamily="18"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Discuss how heuristics (mental shortcuts) may lead to cognitive biases that influence decision-making</a:t>
            </a:r>
            <a:endParaRPr lang="en-US" sz="1100" b="0" dirty="0">
              <a:effectLst/>
              <a:latin typeface="Calibri" panose="020F0502020204030204" pitchFamily="34" charset="0"/>
              <a:ea typeface="Calibri" panose="020F0502020204030204" pitchFamily="34" charset="0"/>
              <a:cs typeface="Arial" panose="020B0604020202020204" pitchFamily="34" charset="0"/>
            </a:endParaRPr>
          </a:p>
          <a:p>
            <a:pPr marL="1085850" marR="0" lvl="2" indent="-171450">
              <a:lnSpc>
                <a:spcPct val="107000"/>
              </a:lnSpc>
              <a:spcBef>
                <a:spcPts val="0"/>
              </a:spcBef>
              <a:spcAft>
                <a:spcPts val="0"/>
              </a:spcAft>
              <a:buFont typeface="Arial" panose="020B0604020202020204" pitchFamily="34" charset="0"/>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Factors that may increase the reliance on cognitive biases</a:t>
            </a:r>
            <a:endParaRPr lang="en-US" sz="1100" b="0" dirty="0">
              <a:effectLst/>
              <a:latin typeface="Calibri" panose="020F0502020204030204" pitchFamily="34" charset="0"/>
              <a:ea typeface="Calibri" panose="020F0502020204030204" pitchFamily="34" charset="0"/>
              <a:cs typeface="Arial" panose="020B0604020202020204" pitchFamily="34" charset="0"/>
            </a:endParaRPr>
          </a:p>
          <a:p>
            <a:pPr marL="1543050" marR="0" lvl="1" indent="-171450">
              <a:lnSpc>
                <a:spcPct val="107000"/>
              </a:lnSpc>
              <a:spcBef>
                <a:spcPts val="0"/>
              </a:spcBef>
              <a:spcAft>
                <a:spcPts val="0"/>
              </a:spcAft>
              <a:buFont typeface="Arial" panose="020B0604020202020204" pitchFamily="34" charset="0"/>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Include: </a:t>
            </a:r>
          </a:p>
          <a:p>
            <a:pPr marL="2000250" marR="0" lvl="2" indent="-171450">
              <a:lnSpc>
                <a:spcPct val="107000"/>
              </a:lnSpc>
              <a:spcBef>
                <a:spcPts val="0"/>
              </a:spcBef>
              <a:spcAft>
                <a:spcPts val="0"/>
              </a:spcAft>
              <a:buFont typeface="Arial" panose="020B0604020202020204" pitchFamily="34" charset="0"/>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Cognitive overload</a:t>
            </a:r>
          </a:p>
          <a:p>
            <a:pPr marL="2000250" marR="0" lvl="2" indent="-171450">
              <a:lnSpc>
                <a:spcPct val="107000"/>
              </a:lnSpc>
              <a:spcBef>
                <a:spcPts val="0"/>
              </a:spcBef>
              <a:spcAft>
                <a:spcPts val="0"/>
              </a:spcAft>
              <a:buFont typeface="Arial" panose="020B0604020202020204" pitchFamily="34" charset="0"/>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Fatigue</a:t>
            </a:r>
          </a:p>
          <a:p>
            <a:pPr marL="2000250" marR="0" lvl="2" indent="-171450">
              <a:lnSpc>
                <a:spcPct val="107000"/>
              </a:lnSpc>
              <a:spcBef>
                <a:spcPts val="0"/>
              </a:spcBef>
              <a:spcAft>
                <a:spcPts val="0"/>
              </a:spcAft>
              <a:buFont typeface="Arial" panose="020B0604020202020204" pitchFamily="34" charset="0"/>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System/practice- related time constraints</a:t>
            </a:r>
          </a:p>
          <a:p>
            <a:pPr marL="2000250" marR="0" lvl="2" indent="-171450">
              <a:lnSpc>
                <a:spcPct val="107000"/>
              </a:lnSpc>
              <a:spcBef>
                <a:spcPts val="0"/>
              </a:spcBef>
              <a:spcAft>
                <a:spcPts val="0"/>
              </a:spcAft>
              <a:buFont typeface="Arial" panose="020B0604020202020204" pitchFamily="34" charset="0"/>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Regulatory scrutiny/liability regarding opioid prescribing</a:t>
            </a:r>
            <a:endParaRPr lang="en-US" sz="1100" b="0" dirty="0">
              <a:effectLst/>
              <a:latin typeface="Calibri" panose="020F0502020204030204" pitchFamily="34" charset="0"/>
              <a:ea typeface="Calibri" panose="020F0502020204030204" pitchFamily="34" charset="0"/>
              <a:cs typeface="Arial" panose="020B0604020202020204" pitchFamily="34" charset="0"/>
            </a:endParaRPr>
          </a:p>
          <a:p>
            <a:pPr marL="1085850" marR="0" lvl="0" indent="-171450">
              <a:lnSpc>
                <a:spcPct val="107000"/>
              </a:lnSpc>
              <a:spcBef>
                <a:spcPts val="0"/>
              </a:spcBef>
              <a:spcAft>
                <a:spcPts val="0"/>
              </a:spcAft>
              <a:buFont typeface="Arial" panose="020B0604020202020204" pitchFamily="34" charset="0"/>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Some examples of cognitive biases:</a:t>
            </a:r>
            <a:endParaRPr lang="en-US" sz="1100" b="0" dirty="0">
              <a:effectLst/>
              <a:latin typeface="Calibri" panose="020F0502020204030204" pitchFamily="34" charset="0"/>
              <a:ea typeface="Calibri" panose="020F0502020204030204" pitchFamily="34" charset="0"/>
              <a:cs typeface="Arial" panose="020B0604020202020204" pitchFamily="34" charset="0"/>
            </a:endParaRPr>
          </a:p>
          <a:p>
            <a:pPr marL="1600200" marR="0" lvl="3" indent="-228600">
              <a:lnSpc>
                <a:spcPct val="107000"/>
              </a:lnSpc>
              <a:spcBef>
                <a:spcPts val="0"/>
              </a:spcBef>
              <a:spcAft>
                <a:spcPts val="0"/>
              </a:spcAft>
              <a:buFont typeface="Wingdings" panose="05000000000000000000" pitchFamily="2"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Anchoring bias - </a:t>
            </a:r>
            <a:r>
              <a:rPr lang="en-US" sz="1600" dirty="0"/>
              <a:t>is a cognitive bias that causes us to rely too heavily on the first piece of information we are given about a topic</a:t>
            </a:r>
            <a:endParaRPr lang="en-US" sz="1100" b="0" dirty="0">
              <a:effectLst/>
              <a:latin typeface="Calibri" panose="020F0502020204030204" pitchFamily="34" charset="0"/>
              <a:ea typeface="Calibri" panose="020F0502020204030204" pitchFamily="34" charset="0"/>
              <a:cs typeface="Arial" panose="020B0604020202020204" pitchFamily="34" charset="0"/>
            </a:endParaRPr>
          </a:p>
          <a:p>
            <a:pPr marL="1600200" marR="0" lvl="3" indent="-228600">
              <a:lnSpc>
                <a:spcPct val="107000"/>
              </a:lnSpc>
              <a:spcBef>
                <a:spcPts val="0"/>
              </a:spcBef>
              <a:spcAft>
                <a:spcPts val="0"/>
              </a:spcAft>
              <a:buFont typeface="Wingdings" panose="05000000000000000000" pitchFamily="2"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Attribution bias -  is a cognitive bias that refers to the systematic errors made when people evaluate or try to find reasons for their own and others' behaviors. People constantly make attributions—judgements and assumptions about why people behave in certain ways. In many cases, this may be based on a certain attribute, such as race, age, gender, or socioeconomic status to name a few</a:t>
            </a:r>
            <a:endParaRPr lang="en-US" sz="1100" b="0" dirty="0">
              <a:effectLst/>
              <a:latin typeface="Calibri" panose="020F0502020204030204" pitchFamily="34" charset="0"/>
              <a:ea typeface="Calibri" panose="020F0502020204030204" pitchFamily="34" charset="0"/>
              <a:cs typeface="Arial" panose="020B0604020202020204" pitchFamily="34" charset="0"/>
            </a:endParaRPr>
          </a:p>
          <a:p>
            <a:pPr marL="1600200" marR="0" lvl="3" indent="-228600">
              <a:lnSpc>
                <a:spcPct val="107000"/>
              </a:lnSpc>
              <a:spcBef>
                <a:spcPts val="0"/>
              </a:spcBef>
              <a:spcAft>
                <a:spcPts val="0"/>
              </a:spcAft>
              <a:buFont typeface="Wingdings" panose="05000000000000000000" pitchFamily="2"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Confirmation bias -  is the tendency to search for, interpret, favor, and recall information in a way that confirms or supports one's prior beliefs or values</a:t>
            </a:r>
            <a:endParaRPr lang="en-US" sz="1100" b="0" dirty="0">
              <a:effectLst/>
              <a:latin typeface="Calibri" panose="020F0502020204030204" pitchFamily="34" charset="0"/>
              <a:ea typeface="Calibri" panose="020F0502020204030204" pitchFamily="34" charset="0"/>
              <a:cs typeface="Arial" panose="020B0604020202020204" pitchFamily="34" charset="0"/>
            </a:endParaRPr>
          </a:p>
          <a:p>
            <a:pPr marL="1600200" marR="0" lvl="3" indent="-228600">
              <a:lnSpc>
                <a:spcPct val="107000"/>
              </a:lnSpc>
              <a:spcBef>
                <a:spcPts val="0"/>
              </a:spcBef>
              <a:spcAft>
                <a:spcPts val="0"/>
              </a:spcAft>
              <a:buFont typeface="Wingdings" panose="05000000000000000000" pitchFamily="2"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Expectancy bias – when there is a tendency to conclude based on conscious or sub-conscious expectations</a:t>
            </a:r>
          </a:p>
          <a:p>
            <a:pPr marL="685800" marR="0" lvl="1" indent="-228600">
              <a:lnSpc>
                <a:spcPct val="107000"/>
              </a:lnSpc>
              <a:spcBef>
                <a:spcPts val="0"/>
              </a:spcBef>
              <a:spcAft>
                <a:spcPts val="0"/>
              </a:spcAft>
              <a:buFont typeface="Wingdings" panose="05000000000000000000" pitchFamily="2" charset="2"/>
              <a:buChar char=""/>
            </a:pPr>
            <a:r>
              <a:rPr lang="en-US" sz="1100" b="0" dirty="0">
                <a:solidFill>
                  <a:srgbClr val="27272F"/>
                </a:solidFill>
                <a:effectLst/>
                <a:latin typeface="Arial" panose="020B0604020202020204" pitchFamily="34" charset="0"/>
                <a:ea typeface="Calibri" panose="020F0502020204030204" pitchFamily="34" charset="0"/>
                <a:cs typeface="Arial" panose="020B0604020202020204" pitchFamily="34" charset="0"/>
              </a:rPr>
              <a:t>Other pertinent topics</a:t>
            </a:r>
            <a:endParaRPr lang="en-US" sz="1100" b="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43</a:t>
            </a:fld>
            <a:endParaRPr lang="en-US" dirty="0"/>
          </a:p>
        </p:txBody>
      </p:sp>
    </p:spTree>
    <p:extLst>
      <p:ext uri="{BB962C8B-B14F-4D97-AF65-F5344CB8AC3E}">
        <p14:creationId xmlns:p14="http://schemas.microsoft.com/office/powerpoint/2010/main" val="23251348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200" b="0" i="0" kern="1200" dirty="0">
                <a:solidFill>
                  <a:schemeClr val="tx1"/>
                </a:solidFill>
                <a:effectLst/>
                <a:latin typeface="Arial" charset="0"/>
                <a:ea typeface="ＭＳ Ｐゴシック" charset="0"/>
                <a:cs typeface="ＭＳ Ｐゴシック" charset="0"/>
              </a:rPr>
              <a:t>It is important to remember that pain is one of the most common reasons that people seek medical attention in the U.S. The majority of patients will seek care from clinicians in Primary Care disciplines including Family Medicine and Internal Medicine, as there are a very limited number of Board-Certified Pain Specialists and Pain Clinics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200" b="0" i="0" kern="1200" dirty="0">
                <a:solidFill>
                  <a:schemeClr val="tx1"/>
                </a:solidFill>
                <a:effectLst/>
                <a:latin typeface="Arial" charset="0"/>
                <a:ea typeface="ＭＳ Ｐゴシック" charset="0"/>
                <a:cs typeface="ＭＳ Ｐゴシック" charset="0"/>
              </a:rPr>
              <a:t>When prescribing opioid analgesics, part of safe and effective prescribing practices means being vigilant for “red-flag” behaviors which may indicate the presence of aberrant drug-related behaviors such as taking the medication in higher doses or intervals than prescribed, using it for non-medical purposes, diverting it or sharing with others, etc.</a:t>
            </a:r>
          </a:p>
          <a:p>
            <a:pPr marL="800100" marR="0" lvl="1"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200" b="0" i="0" kern="1200" dirty="0">
                <a:solidFill>
                  <a:schemeClr val="tx1"/>
                </a:solidFill>
                <a:effectLst/>
                <a:latin typeface="Arial" charset="0"/>
                <a:ea typeface="ＭＳ Ｐゴシック" charset="0"/>
                <a:cs typeface="ＭＳ Ｐゴシック" charset="0"/>
              </a:rPr>
              <a:t>Common “red-flag” behaviors include:</a:t>
            </a:r>
          </a:p>
          <a:p>
            <a:pPr marL="1257300" marR="0" lvl="2"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200" b="0" i="0" kern="1200" dirty="0">
                <a:solidFill>
                  <a:schemeClr val="tx1"/>
                </a:solidFill>
                <a:effectLst/>
                <a:latin typeface="Arial" charset="0"/>
                <a:ea typeface="ＭＳ Ｐゴシック" charset="0"/>
                <a:cs typeface="ＭＳ Ｐゴシック" charset="0"/>
              </a:rPr>
              <a:t>Requesting an early prescription refill</a:t>
            </a:r>
          </a:p>
          <a:p>
            <a:pPr marL="1257300" marR="0" lvl="2"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200" b="0" i="0" kern="1200" dirty="0">
                <a:solidFill>
                  <a:schemeClr val="tx1"/>
                </a:solidFill>
                <a:effectLst/>
                <a:latin typeface="Arial" charset="0"/>
                <a:ea typeface="ＭＳ Ｐゴシック" charset="0"/>
                <a:cs typeface="ＭＳ Ｐゴシック" charset="0"/>
              </a:rPr>
              <a:t>Requesting a specific opioid medication by name</a:t>
            </a:r>
          </a:p>
          <a:p>
            <a:pPr marL="1257300" marR="0" lvl="2"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200" b="0" i="0" kern="1200" dirty="0">
                <a:solidFill>
                  <a:schemeClr val="tx1"/>
                </a:solidFill>
                <a:effectLst/>
                <a:latin typeface="Arial" charset="0"/>
                <a:ea typeface="ＭＳ Ｐゴシック" charset="0"/>
                <a:cs typeface="ＭＳ Ｐゴシック" charset="0"/>
              </a:rPr>
              <a:t>Requesting higher/more frequent doses to be prescribed to achieve analgesia</a:t>
            </a:r>
          </a:p>
          <a:p>
            <a:pPr marL="1257300" marR="0" lvl="2"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200" b="0" i="0" kern="1200" dirty="0">
                <a:solidFill>
                  <a:schemeClr val="tx1"/>
                </a:solidFill>
                <a:effectLst/>
                <a:latin typeface="Arial" charset="0"/>
                <a:ea typeface="ＭＳ Ｐゴシック" charset="0"/>
                <a:cs typeface="ＭＳ Ｐゴシック" charset="0"/>
              </a:rPr>
              <a:t>Family reports of unnatural behavior patterns, such as increased drowsiness, stupor, etc. </a:t>
            </a:r>
          </a:p>
        </p:txBody>
      </p:sp>
      <p:sp>
        <p:nvSpPr>
          <p:cNvPr id="4" name="Slide Number Placeholder 3"/>
          <p:cNvSpPr>
            <a:spLocks noGrp="1"/>
          </p:cNvSpPr>
          <p:nvPr>
            <p:ph type="sldNum" sz="quarter" idx="5"/>
          </p:nvPr>
        </p:nvSpPr>
        <p:spPr/>
        <p:txBody>
          <a:bodyPr/>
          <a:lstStyle/>
          <a:p>
            <a:fld id="{DD705BB7-C95E-4CF6-8A08-B650B33902E4}" type="slidenum">
              <a:rPr lang="en-US" smtClean="0"/>
              <a:t>44</a:t>
            </a:fld>
            <a:endParaRPr lang="en-US" dirty="0"/>
          </a:p>
        </p:txBody>
      </p:sp>
    </p:spTree>
    <p:extLst>
      <p:ext uri="{BB962C8B-B14F-4D97-AF65-F5344CB8AC3E}">
        <p14:creationId xmlns:p14="http://schemas.microsoft.com/office/powerpoint/2010/main" val="1823720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charset="0"/>
                <a:ea typeface="ＭＳ Ｐゴシック" charset="0"/>
                <a:cs typeface="ＭＳ Ｐゴシック" charset="0"/>
              </a:rPr>
              <a:t>Uniformity of education about pain, the use of opioid analgesics in its management, and substance use disorder is lacking in healthcare education today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charset="0"/>
                <a:ea typeface="ＭＳ Ｐゴシック" charset="0"/>
                <a:cs typeface="ＭＳ Ｐゴシック" charset="0"/>
              </a:rPr>
              <a:t>It is likely that Dr. Cullen’s education was at best fragmented during his 25 years in clinical practice and virtually absent from his training 25 years ago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charset="0"/>
                <a:ea typeface="ＭＳ Ｐゴシック" charset="0"/>
                <a:cs typeface="ＭＳ Ｐゴシック" charset="0"/>
              </a:rPr>
              <a:t>Fear of regulatory scrutiny is a major concern for non-expert clinicians faced with treating both acute and chronic pain with opioid analgesics in today’s environment, especially in light of the overdose epidemic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charset="0"/>
                <a:ea typeface="ＭＳ Ｐゴシック" charset="0"/>
                <a:cs typeface="ＭＳ Ｐゴシック" charset="0"/>
              </a:rPr>
              <a:t>We do have tools and recommendations for safe and effective opioid prescribing at our disposal, and to help us stratify risk of an aberrant drug-related behavior when opioid analgesics are determined to be an appropriate component of pain treatment, including: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charset="0"/>
                <a:ea typeface="ＭＳ Ｐゴシック" charset="0"/>
                <a:cs typeface="ＭＳ Ｐゴシック" charset="0"/>
              </a:rPr>
              <a:t>Urine toxicology screening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charset="0"/>
                <a:ea typeface="ＭＳ Ｐゴシック" charset="0"/>
                <a:cs typeface="ＭＳ Ｐゴシック" charset="0"/>
              </a:rPr>
              <a:t>Access to Prescription Drug Monitoring Programs in all 50 States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charset="0"/>
                <a:ea typeface="ＭＳ Ｐゴシック" charset="0"/>
                <a:cs typeface="ＭＳ Ｐゴシック" charset="0"/>
              </a:rPr>
              <a:t>Talking with family members about specific concerns they might have, or behavioral changes noticed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charset="0"/>
                <a:ea typeface="ＭＳ Ｐゴシック" charset="0"/>
                <a:cs typeface="ＭＳ Ｐゴシック" charset="0"/>
              </a:rPr>
              <a:t>Prescribing smaller quantities of opioids more frequently to enable more stringent assessment and monitoring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charset="0"/>
                <a:ea typeface="ＭＳ Ｐゴシック" charset="0"/>
                <a:cs typeface="ＭＳ Ｐゴシック" charset="0"/>
              </a:rPr>
              <a:t>Psychometric tools , such as the Opioid Risk Tool, (ORT) Screener and Opioid Assessment for Patients with Pain (SOAPP), etc. that along with a history and physical examination can improve the likelihood of predicting aberrant behaviors</a:t>
            </a:r>
          </a:p>
          <a:p>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45</a:t>
            </a:fld>
            <a:endParaRPr lang="en-US" dirty="0"/>
          </a:p>
        </p:txBody>
      </p:sp>
    </p:spTree>
    <p:extLst>
      <p:ext uri="{BB962C8B-B14F-4D97-AF65-F5344CB8AC3E}">
        <p14:creationId xmlns:p14="http://schemas.microsoft.com/office/powerpoint/2010/main" val="26698240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indent="-171450">
              <a:buFont typeface="Arial" panose="020B0604020202020204" pitchFamily="34" charset="0"/>
              <a:buChar char="•"/>
            </a:pPr>
            <a:r>
              <a:rPr lang="en-US" dirty="0"/>
              <a:t>Using “gut feelings” to guide safe and effective opioid prescribing and/or risk of portraying an aberrant drug-related behavior should be avoided:</a:t>
            </a:r>
          </a:p>
          <a:p>
            <a:pPr marL="628650" lvl="1" indent="-171450">
              <a:buFont typeface="Arial" panose="020B0604020202020204" pitchFamily="34" charset="0"/>
              <a:buChar char="•"/>
            </a:pPr>
            <a:r>
              <a:rPr lang="en-US" dirty="0"/>
              <a:t>May often be inaccurate</a:t>
            </a:r>
          </a:p>
          <a:p>
            <a:pPr marL="628650" lvl="1" indent="-171450">
              <a:buFont typeface="Arial" panose="020B0604020202020204" pitchFamily="34" charset="0"/>
              <a:buChar char="•"/>
            </a:pPr>
            <a:r>
              <a:rPr lang="en-US" dirty="0"/>
              <a:t>Biased</a:t>
            </a:r>
          </a:p>
          <a:p>
            <a:pPr marL="628650" lvl="1" indent="-171450">
              <a:buFont typeface="Arial" panose="020B0604020202020204" pitchFamily="34" charset="0"/>
              <a:buChar char="•"/>
            </a:pPr>
            <a:r>
              <a:rPr lang="en-US" dirty="0"/>
              <a:t>Overly subjective</a:t>
            </a:r>
          </a:p>
          <a:p>
            <a:pPr marL="628650" lvl="1" indent="-171450">
              <a:buFont typeface="Arial" panose="020B0604020202020204" pitchFamily="34" charset="0"/>
              <a:buChar char="•"/>
            </a:pPr>
            <a:r>
              <a:rPr lang="en-US" dirty="0"/>
              <a:t>Some combination of all of these</a:t>
            </a:r>
          </a:p>
          <a:p>
            <a:pPr marL="171450" lvl="0" indent="-171450">
              <a:buFont typeface="Arial" panose="020B0604020202020204" pitchFamily="34" charset="0"/>
              <a:buChar char="•"/>
            </a:pPr>
            <a:r>
              <a:rPr lang="en-US" dirty="0"/>
              <a:t>If we consider how we typically make medical decisions, we’ll find common influences include</a:t>
            </a:r>
          </a:p>
          <a:p>
            <a:pPr marL="628650" lvl="1" indent="-171450">
              <a:buFont typeface="Arial" panose="020B0604020202020204" pitchFamily="34" charset="0"/>
              <a:buChar char="•"/>
            </a:pPr>
            <a:r>
              <a:rPr lang="en-US" dirty="0"/>
              <a:t>Experiential thinking – decisions made based on our own past experiences with similar situations and patients</a:t>
            </a:r>
          </a:p>
          <a:p>
            <a:pPr marL="628650" lvl="1" indent="-171450">
              <a:buFont typeface="Arial" panose="020B0604020202020204" pitchFamily="34" charset="0"/>
              <a:buChar char="•"/>
            </a:pPr>
            <a:r>
              <a:rPr lang="en-US" dirty="0"/>
              <a:t>Empirical thinking – decisions made based on our previous clinical experiences</a:t>
            </a:r>
          </a:p>
          <a:p>
            <a:pPr marL="1085850" lvl="2" indent="-171450">
              <a:buFont typeface="Arial" panose="020B0604020202020204" pitchFamily="34" charset="0"/>
              <a:buChar char="•"/>
            </a:pPr>
            <a:r>
              <a:rPr lang="en-US" dirty="0"/>
              <a:t>Good or bad</a:t>
            </a:r>
          </a:p>
          <a:p>
            <a:pPr marL="628650" lvl="1" indent="-171450">
              <a:buFont typeface="Arial" panose="020B0604020202020204" pitchFamily="34" charset="0"/>
              <a:buChar char="•"/>
            </a:pPr>
            <a:r>
              <a:rPr lang="en-US" dirty="0"/>
              <a:t>Evidence-based thinking – based on scientific evidence</a:t>
            </a:r>
          </a:p>
          <a:p>
            <a:pPr marL="1085850" lvl="2" indent="-171450">
              <a:buFont typeface="Arial" panose="020B0604020202020204" pitchFamily="34" charset="0"/>
              <a:buChar char="•"/>
            </a:pPr>
            <a:r>
              <a:rPr lang="en-US" dirty="0"/>
              <a:t>Not much in the literature about the effectiveness of long-term opioid analgesic therapy and its benefits</a:t>
            </a:r>
          </a:p>
          <a:p>
            <a:pPr marL="628650" lvl="1" indent="-171450">
              <a:buFont typeface="Arial" panose="020B0604020202020204" pitchFamily="34" charset="0"/>
              <a:buChar char="•"/>
            </a:pPr>
            <a:r>
              <a:rPr lang="en-US" dirty="0"/>
              <a:t>Judgment – our own assessment of our ability to make the “right” decisions</a:t>
            </a:r>
          </a:p>
          <a:p>
            <a:pPr marL="628650" lvl="1" indent="-171450">
              <a:buFont typeface="Arial" panose="020B0604020202020204" pitchFamily="34" charset="0"/>
              <a:buChar char="•"/>
            </a:pPr>
            <a:r>
              <a:rPr lang="en-US" dirty="0"/>
              <a:t>Fear of regulatory scrutiny</a:t>
            </a:r>
          </a:p>
          <a:p>
            <a:pPr marL="628650" lvl="1" indent="-171450">
              <a:buFont typeface="Arial" panose="020B0604020202020204" pitchFamily="34" charset="0"/>
              <a:buChar char="•"/>
            </a:pPr>
            <a:r>
              <a:rPr lang="en-US" dirty="0"/>
              <a:t>Our personal feelings:</a:t>
            </a:r>
          </a:p>
          <a:p>
            <a:pPr marL="1085850" lvl="2" indent="-171450">
              <a:buFont typeface="Arial" panose="020B0604020202020204" pitchFamily="34" charset="0"/>
              <a:buChar char="•"/>
            </a:pPr>
            <a:r>
              <a:rPr lang="en-US" dirty="0"/>
              <a:t>Our mood on a given day</a:t>
            </a:r>
          </a:p>
          <a:p>
            <a:pPr marL="1085850" lvl="2" indent="-171450">
              <a:buFont typeface="Arial" panose="020B0604020202020204" pitchFamily="34" charset="0"/>
              <a:buChar char="•"/>
            </a:pPr>
            <a:r>
              <a:rPr lang="en-US" dirty="0"/>
              <a:t>Our judgment about certain patient attributes</a:t>
            </a:r>
          </a:p>
          <a:p>
            <a:pPr marL="1543050" lvl="3" indent="-171450">
              <a:buFont typeface="Arial" panose="020B0604020202020204" pitchFamily="34" charset="0"/>
              <a:buChar char="•"/>
            </a:pPr>
            <a:r>
              <a:rPr lang="en-US" dirty="0"/>
              <a:t>Prejudice</a:t>
            </a:r>
          </a:p>
          <a:p>
            <a:pPr marL="1543050" lvl="3" indent="-171450">
              <a:buFont typeface="Arial" panose="020B0604020202020204" pitchFamily="34" charset="0"/>
              <a:buChar char="•"/>
            </a:pPr>
            <a:r>
              <a:rPr lang="en-US" dirty="0"/>
              <a:t>Biases</a:t>
            </a:r>
          </a:p>
          <a:p>
            <a:pPr marL="1085850" lvl="2"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46</a:t>
            </a:fld>
            <a:endParaRPr lang="en-US" dirty="0"/>
          </a:p>
        </p:txBody>
      </p:sp>
    </p:spTree>
    <p:extLst>
      <p:ext uri="{BB962C8B-B14F-4D97-AF65-F5344CB8AC3E}">
        <p14:creationId xmlns:p14="http://schemas.microsoft.com/office/powerpoint/2010/main" val="21487208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indent="-171450">
              <a:buFont typeface="Arial" panose="020B0604020202020204" pitchFamily="34" charset="0"/>
              <a:buChar char="•"/>
            </a:pPr>
            <a:r>
              <a:rPr lang="en-US" dirty="0"/>
              <a:t>We always need to consider that mental shortcuts may lead to cognitive biases that potentially can influence our clinical decision-making</a:t>
            </a:r>
          </a:p>
          <a:p>
            <a:pPr marL="171450" indent="-171450">
              <a:buFont typeface="Arial" panose="020B0604020202020204" pitchFamily="34" charset="0"/>
              <a:buChar char="•"/>
            </a:pPr>
            <a:r>
              <a:rPr lang="en-US" dirty="0"/>
              <a:t>Some factors that may increase our reliance on cognitive biases include:</a:t>
            </a:r>
          </a:p>
          <a:p>
            <a:pPr marL="628650" lvl="1" indent="-171450">
              <a:buFont typeface="Arial" panose="020B0604020202020204" pitchFamily="34" charset="0"/>
              <a:buChar char="•"/>
            </a:pPr>
            <a:r>
              <a:rPr lang="en-US" dirty="0"/>
              <a:t>Cognitive overload</a:t>
            </a:r>
          </a:p>
          <a:p>
            <a:pPr marL="1085850" lvl="2" indent="-171450">
              <a:buFont typeface="Arial" panose="020B0604020202020204" pitchFamily="34" charset="0"/>
              <a:buChar char="•"/>
            </a:pPr>
            <a:r>
              <a:rPr lang="en-US" dirty="0"/>
              <a:t>Work demands</a:t>
            </a:r>
          </a:p>
          <a:p>
            <a:pPr marL="1085850" lvl="2" indent="-171450">
              <a:buFont typeface="Arial" panose="020B0604020202020204" pitchFamily="34" charset="0"/>
              <a:buChar char="•"/>
            </a:pPr>
            <a:r>
              <a:rPr lang="en-US" dirty="0"/>
              <a:t>Demands for efficiency</a:t>
            </a:r>
          </a:p>
          <a:p>
            <a:pPr marL="628650" lvl="1" indent="-171450">
              <a:buFont typeface="Arial" panose="020B0604020202020204" pitchFamily="34" charset="0"/>
              <a:buChar char="•"/>
            </a:pPr>
            <a:r>
              <a:rPr lang="en-US" dirty="0"/>
              <a:t>Fatigue</a:t>
            </a:r>
          </a:p>
          <a:p>
            <a:pPr marL="628650" lvl="1" indent="-171450">
              <a:buFont typeface="Arial" panose="020B0604020202020204" pitchFamily="34" charset="0"/>
              <a:buChar char="•"/>
            </a:pPr>
            <a:r>
              <a:rPr lang="en-US" dirty="0"/>
              <a:t>System/practice-related time constraints</a:t>
            </a:r>
          </a:p>
          <a:p>
            <a:pPr marL="628650" lvl="1" indent="-171450">
              <a:buFont typeface="Arial" panose="020B0604020202020204" pitchFamily="34" charset="0"/>
              <a:buChar char="•"/>
            </a:pPr>
            <a:r>
              <a:rPr lang="en-US" dirty="0"/>
              <a:t>Regulatory scrutiny, feeling of liability when prescribing opioids</a:t>
            </a:r>
          </a:p>
          <a:p>
            <a:pPr marL="171450" lvl="0" indent="-171450">
              <a:buFont typeface="Arial" panose="020B0604020202020204" pitchFamily="34" charset="0"/>
              <a:buChar char="•"/>
            </a:pPr>
            <a:r>
              <a:rPr lang="en-US" dirty="0"/>
              <a:t>Examples of cognitive biases include:</a:t>
            </a:r>
          </a:p>
          <a:p>
            <a:pPr marL="628650" lvl="1" indent="-171450">
              <a:buFont typeface="Arial" panose="020B0604020202020204" pitchFamily="34" charset="0"/>
              <a:buChar char="•"/>
            </a:pPr>
            <a:r>
              <a:rPr lang="en-US" dirty="0"/>
              <a:t>Anchoring bias – we rely too heavily on the first piece of positive pertinent information we identify</a:t>
            </a:r>
          </a:p>
          <a:p>
            <a:pPr marL="628650" lvl="1" indent="-171450">
              <a:buFont typeface="Arial" panose="020B0604020202020204" pitchFamily="34" charset="0"/>
              <a:buChar char="•"/>
            </a:pPr>
            <a:r>
              <a:rPr lang="en-US" dirty="0"/>
              <a:t>Attribution bias – systematic errors in judgment that occur when people evaluate or try to find reasons for others’ behaviors</a:t>
            </a:r>
          </a:p>
          <a:p>
            <a:pPr marL="1085850" lvl="2" indent="-171450">
              <a:buFont typeface="Arial" panose="020B0604020202020204" pitchFamily="34" charset="0"/>
              <a:buChar char="•"/>
            </a:pPr>
            <a:r>
              <a:rPr lang="en-US" dirty="0"/>
              <a:t>Assumptions are made about why people might behave in certain ways based on certain attributes: such as</a:t>
            </a:r>
          </a:p>
          <a:p>
            <a:pPr marL="1543050" lvl="3" indent="-171450">
              <a:buFont typeface="Arial" panose="020B0604020202020204" pitchFamily="34" charset="0"/>
              <a:buChar char="•"/>
            </a:pPr>
            <a:r>
              <a:rPr lang="en-US" dirty="0"/>
              <a:t>Race</a:t>
            </a:r>
          </a:p>
          <a:p>
            <a:pPr marL="1543050" lvl="3" indent="-171450">
              <a:buFont typeface="Arial" panose="020B0604020202020204" pitchFamily="34" charset="0"/>
              <a:buChar char="•"/>
            </a:pPr>
            <a:r>
              <a:rPr lang="en-US" dirty="0"/>
              <a:t>Age</a:t>
            </a:r>
          </a:p>
          <a:p>
            <a:pPr marL="1543050" lvl="3" indent="-171450">
              <a:buFont typeface="Arial" panose="020B0604020202020204" pitchFamily="34" charset="0"/>
              <a:buChar char="•"/>
            </a:pPr>
            <a:r>
              <a:rPr lang="en-US" dirty="0"/>
              <a:t>Gender</a:t>
            </a:r>
          </a:p>
          <a:p>
            <a:pPr marL="1543050" lvl="3" indent="-171450">
              <a:buFont typeface="Arial" panose="020B0604020202020204" pitchFamily="34" charset="0"/>
              <a:buChar char="•"/>
            </a:pPr>
            <a:r>
              <a:rPr lang="en-US" dirty="0"/>
              <a:t>Socioeconomic status</a:t>
            </a:r>
          </a:p>
          <a:p>
            <a:pPr marL="1543050" lvl="3" indent="-171450">
              <a:buFont typeface="Arial" panose="020B0604020202020204" pitchFamily="34" charset="0"/>
              <a:buChar char="•"/>
            </a:pPr>
            <a:r>
              <a:rPr lang="en-US" dirty="0"/>
              <a:t>Literacy</a:t>
            </a:r>
          </a:p>
          <a:p>
            <a:pPr marL="1543050" lvl="3" indent="-171450">
              <a:buFont typeface="Arial" panose="020B0604020202020204" pitchFamily="34" charset="0"/>
              <a:buChar char="•"/>
            </a:pPr>
            <a:r>
              <a:rPr lang="en-US" dirty="0"/>
              <a:t>Etc.</a:t>
            </a:r>
          </a:p>
          <a:p>
            <a:pPr marL="628650" lvl="1" indent="-171450">
              <a:buFont typeface="Arial" panose="020B0604020202020204" pitchFamily="34" charset="0"/>
              <a:buChar char="•"/>
            </a:pPr>
            <a:r>
              <a:rPr lang="en-US" dirty="0"/>
              <a:t>Confirmation bias – the tendency to favor information that supports our prior beliefs, values, and experiences</a:t>
            </a:r>
          </a:p>
          <a:p>
            <a:pPr marL="628650" lvl="1" indent="-171450">
              <a:buFont typeface="Arial" panose="020B0604020202020204" pitchFamily="34" charset="0"/>
              <a:buChar char="•"/>
            </a:pPr>
            <a:r>
              <a:rPr lang="en-US" dirty="0"/>
              <a:t>Expectancy bias – the tendency to make a conclusion based on conscious or sub-conscious expectations</a:t>
            </a:r>
          </a:p>
        </p:txBody>
      </p:sp>
      <p:sp>
        <p:nvSpPr>
          <p:cNvPr id="4" name="Slide Number Placeholder 3"/>
          <p:cNvSpPr>
            <a:spLocks noGrp="1"/>
          </p:cNvSpPr>
          <p:nvPr>
            <p:ph type="sldNum" sz="quarter" idx="5"/>
          </p:nvPr>
        </p:nvSpPr>
        <p:spPr/>
        <p:txBody>
          <a:bodyPr/>
          <a:lstStyle/>
          <a:p>
            <a:fld id="{DD705BB7-C95E-4CF6-8A08-B650B33902E4}" type="slidenum">
              <a:rPr lang="en-US" smtClean="0"/>
              <a:t>47</a:t>
            </a:fld>
            <a:endParaRPr lang="en-US" dirty="0"/>
          </a:p>
        </p:txBody>
      </p:sp>
    </p:spTree>
    <p:extLst>
      <p:ext uri="{BB962C8B-B14F-4D97-AF65-F5344CB8AC3E}">
        <p14:creationId xmlns:p14="http://schemas.microsoft.com/office/powerpoint/2010/main" val="497588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indent="-171450">
              <a:buFont typeface="Arial" panose="020B0604020202020204" pitchFamily="34" charset="0"/>
              <a:buChar char="•"/>
            </a:pPr>
            <a:r>
              <a:rPr lang="en-US" dirty="0"/>
              <a:t>Ultimately, much more than just the information we gather from a comprehensive history and physical examination has the potential to influence the clinical decisions we make</a:t>
            </a:r>
          </a:p>
          <a:p>
            <a:pPr marL="171450" indent="-171450">
              <a:buFont typeface="Arial" panose="020B0604020202020204" pitchFamily="34" charset="0"/>
              <a:buChar char="•"/>
            </a:pPr>
            <a:r>
              <a:rPr lang="en-US" dirty="0"/>
              <a:t>“Gut checks” about opioid risk may often be unreliable, and certainly are not standardized processes</a:t>
            </a:r>
          </a:p>
          <a:p>
            <a:pPr marL="171450" indent="-171450">
              <a:buFont typeface="Arial" panose="020B0604020202020204" pitchFamily="34" charset="0"/>
              <a:buChar char="•"/>
            </a:pPr>
            <a:r>
              <a:rPr lang="en-US" dirty="0"/>
              <a:t>Utilizing objective tools to contribute information to assist us in making the most safe and effective decisions regarding opioid prescribing and opioid risk as possible</a:t>
            </a:r>
          </a:p>
          <a:p>
            <a:pPr marL="171450" indent="-171450">
              <a:buFont typeface="Arial" panose="020B0604020202020204" pitchFamily="34" charset="0"/>
              <a:buChar char="•"/>
            </a:pPr>
            <a:r>
              <a:rPr lang="en-US" dirty="0"/>
              <a:t>It is important to remember that biases and judgments that </a:t>
            </a:r>
            <a:r>
              <a:rPr lang="en-US" i="1" dirty="0"/>
              <a:t>we</a:t>
            </a:r>
            <a:r>
              <a:rPr lang="en-US" i="0" dirty="0"/>
              <a:t> bring with us to the clinical interaction can potentially corrupt our decisions, especially from an ethical perspective</a:t>
            </a:r>
          </a:p>
          <a:p>
            <a:pPr marL="628650" lvl="1" indent="-171450">
              <a:buFont typeface="Arial" panose="020B0604020202020204" pitchFamily="34" charset="0"/>
              <a:buChar char="•"/>
            </a:pPr>
            <a:r>
              <a:rPr lang="en-US" i="0" dirty="0"/>
              <a:t>It is important for us to reflect on potential biases, and to realize that in order to provide safe, effective, ethical, and equitable care to patients presenting with a “red-flag” behavior, such as a request for an early refill of an opioid analgesic, we need to consider the impact our biases may have in terms of making the best decisions possible</a:t>
            </a:r>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48</a:t>
            </a:fld>
            <a:endParaRPr lang="en-US" dirty="0"/>
          </a:p>
        </p:txBody>
      </p:sp>
    </p:spTree>
    <p:extLst>
      <p:ext uri="{BB962C8B-B14F-4D97-AF65-F5344CB8AC3E}">
        <p14:creationId xmlns:p14="http://schemas.microsoft.com/office/powerpoint/2010/main" val="32141991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indent="-171450">
              <a:buFont typeface="Arial" panose="020B0604020202020204" pitchFamily="34" charset="0"/>
              <a:buChar char="•"/>
            </a:pPr>
            <a:r>
              <a:rPr lang="en-US" dirty="0"/>
              <a:t>Ask the group for questions</a:t>
            </a:r>
          </a:p>
        </p:txBody>
      </p:sp>
      <p:sp>
        <p:nvSpPr>
          <p:cNvPr id="4" name="Slide Number Placeholder 3"/>
          <p:cNvSpPr>
            <a:spLocks noGrp="1"/>
          </p:cNvSpPr>
          <p:nvPr>
            <p:ph type="sldNum" sz="quarter" idx="5"/>
          </p:nvPr>
        </p:nvSpPr>
        <p:spPr/>
        <p:txBody>
          <a:bodyPr/>
          <a:lstStyle/>
          <a:p>
            <a:fld id="{DD705BB7-C95E-4CF6-8A08-B650B33902E4}" type="slidenum">
              <a:rPr lang="en-US" smtClean="0"/>
              <a:t>49</a:t>
            </a:fld>
            <a:endParaRPr lang="en-US" dirty="0"/>
          </a:p>
        </p:txBody>
      </p:sp>
    </p:spTree>
    <p:extLst>
      <p:ext uri="{BB962C8B-B14F-4D97-AF65-F5344CB8AC3E}">
        <p14:creationId xmlns:p14="http://schemas.microsoft.com/office/powerpoint/2010/main" val="36548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Read Door Note</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Emphasize:</a:t>
            </a:r>
          </a:p>
          <a:p>
            <a:pPr marL="628650" lvl="1" indent="-171450">
              <a:buFont typeface="Arial" panose="020B0604020202020204" pitchFamily="34" charset="0"/>
              <a:buChar char="•"/>
            </a:pPr>
            <a:r>
              <a:rPr lang="en-US" sz="1200" i="0" kern="1200" dirty="0">
                <a:solidFill>
                  <a:schemeClr val="tx1"/>
                </a:solidFill>
                <a:effectLst/>
                <a:latin typeface="Arial" charset="0"/>
                <a:ea typeface="ＭＳ Ｐゴシック" charset="0"/>
              </a:rPr>
              <a:t>Dr. Cullen considers himself knowledgeable regarding protecting himself from potential regulatory scrutiny regarding opioid prescribing</a:t>
            </a:r>
          </a:p>
          <a:p>
            <a:pPr marL="628650" lvl="1" indent="-171450">
              <a:buFont typeface="Arial" panose="020B0604020202020204" pitchFamily="34" charset="0"/>
              <a:buChar char="•"/>
            </a:pPr>
            <a:r>
              <a:rPr lang="en-US" sz="1200" i="0" kern="1200" dirty="0">
                <a:solidFill>
                  <a:schemeClr val="tx1"/>
                </a:solidFill>
                <a:effectLst/>
                <a:latin typeface="Arial" charset="0"/>
                <a:ea typeface="ＭＳ Ｐゴシック" charset="0"/>
              </a:rPr>
              <a:t>Dr. Cullen “trusts his gut” to guide him in safe opioid prescribing</a:t>
            </a:r>
          </a:p>
          <a:p>
            <a:pPr marL="1085850" lvl="2" indent="-171450">
              <a:buFont typeface="Arial" panose="020B0604020202020204" pitchFamily="34" charset="0"/>
              <a:buChar char="•"/>
            </a:pPr>
            <a:r>
              <a:rPr lang="en-US" sz="1200" i="0" kern="1200" dirty="0">
                <a:solidFill>
                  <a:schemeClr val="tx1"/>
                </a:solidFill>
                <a:effectLst/>
                <a:latin typeface="Arial" charset="0"/>
                <a:ea typeface="ＭＳ Ｐゴシック" charset="0"/>
              </a:rPr>
              <a:t>He has awareness about what factors into an appropriate risk/benefit analysis involving opioid prescribing</a:t>
            </a:r>
          </a:p>
          <a:p>
            <a:pPr marL="628650" lvl="1" indent="-171450">
              <a:buFont typeface="Arial" panose="020B0604020202020204" pitchFamily="34" charset="0"/>
              <a:buChar char="•"/>
            </a:pPr>
            <a:r>
              <a:rPr lang="en-US" sz="1200" i="0" kern="1200" dirty="0">
                <a:solidFill>
                  <a:schemeClr val="tx1"/>
                </a:solidFill>
                <a:effectLst/>
                <a:latin typeface="Arial" charset="0"/>
                <a:ea typeface="ＭＳ Ｐゴシック" charset="0"/>
              </a:rPr>
              <a:t>Dr. Cullen also believes that when prescribed appropriately, opioids can be an important component of a pain treatment plan</a:t>
            </a:r>
          </a:p>
          <a:p>
            <a:pPr marL="628650" lvl="1" indent="-171450">
              <a:buFont typeface="Arial" panose="020B0604020202020204" pitchFamily="34" charset="0"/>
              <a:buChar char="•"/>
            </a:pPr>
            <a:r>
              <a:rPr lang="en-US" sz="1200" i="0" kern="1200" dirty="0">
                <a:solidFill>
                  <a:schemeClr val="tx1"/>
                </a:solidFill>
                <a:effectLst/>
                <a:latin typeface="Arial" charset="0"/>
                <a:ea typeface="ＭＳ Ｐゴシック" charset="0"/>
              </a:rPr>
              <a:t>Today we will encounter 3 long-time patients in the practice presenting with a request for an early refill of their opioid analgesic</a:t>
            </a:r>
            <a:endParaRPr lang="en-US" i="0" dirty="0"/>
          </a:p>
        </p:txBody>
      </p:sp>
      <p:sp>
        <p:nvSpPr>
          <p:cNvPr id="4" name="Slide Number Placeholder 3"/>
          <p:cNvSpPr>
            <a:spLocks noGrp="1"/>
          </p:cNvSpPr>
          <p:nvPr>
            <p:ph type="sldNum" sz="quarter" idx="5"/>
          </p:nvPr>
        </p:nvSpPr>
        <p:spPr/>
        <p:txBody>
          <a:bodyPr/>
          <a:lstStyle/>
          <a:p>
            <a:fld id="{DD705BB7-C95E-4CF6-8A08-B650B33902E4}" type="slidenum">
              <a:rPr lang="en-US" smtClean="0"/>
              <a:t>5</a:t>
            </a:fld>
            <a:endParaRPr lang="en-US" dirty="0"/>
          </a:p>
        </p:txBody>
      </p:sp>
    </p:spTree>
    <p:extLst>
      <p:ext uri="{BB962C8B-B14F-4D97-AF65-F5344CB8AC3E}">
        <p14:creationId xmlns:p14="http://schemas.microsoft.com/office/powerpoint/2010/main" val="3557128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Let’s meet Dr. Cullen’s first patient</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James Spiegel is a 39-year-old male being treated in the practice with opioid analgesics for his back pain for the past 5 years in this practice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D705BB7-C95E-4CF6-8A08-B650B33902E4}" type="slidenum">
              <a:rPr lang="en-US" smtClean="0"/>
              <a:t>6</a:t>
            </a:fld>
            <a:endParaRPr lang="en-US" dirty="0"/>
          </a:p>
        </p:txBody>
      </p:sp>
    </p:spTree>
    <p:extLst>
      <p:ext uri="{BB962C8B-B14F-4D97-AF65-F5344CB8AC3E}">
        <p14:creationId xmlns:p14="http://schemas.microsoft.com/office/powerpoint/2010/main" val="2521347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Let’s listen to the first interaction between Dr. Cullen and Mr. Spiegel</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Play the audio file</a:t>
            </a:r>
            <a:endParaRPr lang="en-US" i="0" dirty="0"/>
          </a:p>
        </p:txBody>
      </p:sp>
      <p:sp>
        <p:nvSpPr>
          <p:cNvPr id="4" name="Slide Number Placeholder 3"/>
          <p:cNvSpPr>
            <a:spLocks noGrp="1"/>
          </p:cNvSpPr>
          <p:nvPr>
            <p:ph type="sldNum" sz="quarter" idx="5"/>
          </p:nvPr>
        </p:nvSpPr>
        <p:spPr/>
        <p:txBody>
          <a:bodyPr/>
          <a:lstStyle/>
          <a:p>
            <a:fld id="{DD705BB7-C95E-4CF6-8A08-B650B33902E4}" type="slidenum">
              <a:rPr lang="en-US" smtClean="0"/>
              <a:t>7</a:t>
            </a:fld>
            <a:endParaRPr lang="en-US" dirty="0"/>
          </a:p>
        </p:txBody>
      </p:sp>
    </p:spTree>
    <p:extLst>
      <p:ext uri="{BB962C8B-B14F-4D97-AF65-F5344CB8AC3E}">
        <p14:creationId xmlns:p14="http://schemas.microsoft.com/office/powerpoint/2010/main" val="2608269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ＭＳ Ｐゴシック" charset="0"/>
              </a:rPr>
              <a:t>Suggested script/talking points:</a:t>
            </a:r>
          </a:p>
          <a:p>
            <a:pPr marL="171450" indent="-171450">
              <a:buFont typeface="Arial" panose="020B0604020202020204" pitchFamily="34" charset="0"/>
              <a:buChar char="•"/>
            </a:pPr>
            <a:r>
              <a:rPr lang="en-US" sz="1200" i="0" kern="1200" dirty="0">
                <a:solidFill>
                  <a:schemeClr val="tx1"/>
                </a:solidFill>
                <a:effectLst/>
                <a:latin typeface="Arial" charset="0"/>
                <a:ea typeface="ＭＳ Ｐゴシック" charset="0"/>
              </a:rPr>
              <a:t>Let’s review Mr. Spiegel’s medical history and the findings of his physical examination:</a:t>
            </a:r>
          </a:p>
          <a:p>
            <a:pPr marL="628650" lvl="1" indent="-171450">
              <a:buFont typeface="Arial" panose="020B0604020202020204" pitchFamily="34" charset="0"/>
              <a:buChar char="•"/>
            </a:pPr>
            <a:r>
              <a:rPr lang="en-US" sz="1200" i="0" kern="1200" dirty="0">
                <a:solidFill>
                  <a:schemeClr val="tx1"/>
                </a:solidFill>
                <a:effectLst/>
                <a:latin typeface="Arial" charset="0"/>
                <a:ea typeface="ＭＳ Ｐゴシック" charset="0"/>
              </a:rPr>
              <a:t>Prior radiologic testing confirms the presence of multiple “bulging” lumbar discs, which are presumably responsible for his chronic back pain</a:t>
            </a:r>
          </a:p>
          <a:p>
            <a:pPr marL="628650" lvl="1" indent="-171450">
              <a:buFont typeface="Arial" panose="020B0604020202020204" pitchFamily="34" charset="0"/>
              <a:buChar char="•"/>
            </a:pPr>
            <a:r>
              <a:rPr lang="en-US" sz="1200" i="0" kern="1200" dirty="0">
                <a:solidFill>
                  <a:schemeClr val="tx1"/>
                </a:solidFill>
                <a:effectLst/>
                <a:latin typeface="Arial" charset="0"/>
                <a:ea typeface="ＭＳ Ｐゴシック" charset="0"/>
              </a:rPr>
              <a:t>His medical history is positive for:</a:t>
            </a:r>
          </a:p>
          <a:p>
            <a:pPr marL="1085850" lvl="2" indent="-171450">
              <a:buFont typeface="Arial" panose="020B0604020202020204" pitchFamily="34" charset="0"/>
              <a:buChar char="•"/>
            </a:pPr>
            <a:r>
              <a:rPr lang="en-US" i="0" kern="1200" dirty="0">
                <a:solidFill>
                  <a:schemeClr val="tx1"/>
                </a:solidFill>
                <a:effectLst/>
                <a:latin typeface="Arial" charset="0"/>
                <a:ea typeface="ＭＳ Ｐゴシック" charset="0"/>
              </a:rPr>
              <a:t>2PPD smoker of cigarettes for the past 19 years</a:t>
            </a:r>
          </a:p>
          <a:p>
            <a:pPr marL="1085850" lvl="2" indent="-171450">
              <a:buFont typeface="Arial" panose="020B0604020202020204" pitchFamily="34" charset="0"/>
              <a:buChar char="•"/>
            </a:pPr>
            <a:r>
              <a:rPr lang="en-US" i="0" kern="1200" dirty="0">
                <a:solidFill>
                  <a:schemeClr val="tx1"/>
                </a:solidFill>
                <a:effectLst/>
                <a:latin typeface="Arial" charset="0"/>
                <a:ea typeface="ＭＳ Ｐゴシック" charset="0"/>
              </a:rPr>
              <a:t>ETOH consumption averages between 2-5 mixed drinks or whiskey/day for the past 15 years</a:t>
            </a:r>
          </a:p>
          <a:p>
            <a:pPr marL="1085850" lvl="2" indent="-171450">
              <a:buFont typeface="Arial" panose="020B0604020202020204" pitchFamily="34" charset="0"/>
              <a:buChar char="•"/>
            </a:pPr>
            <a:r>
              <a:rPr lang="en-US" i="0" kern="1200" dirty="0">
                <a:solidFill>
                  <a:schemeClr val="tx1"/>
                </a:solidFill>
                <a:effectLst/>
                <a:latin typeface="Arial" charset="0"/>
                <a:ea typeface="ＭＳ Ｐゴシック" charset="0"/>
              </a:rPr>
              <a:t>Periodic insomnia treated with Ambien® as needed at night for sleep</a:t>
            </a:r>
          </a:p>
          <a:p>
            <a:pPr marL="628650" lvl="1" indent="-171450">
              <a:buFont typeface="Arial" panose="020B0604020202020204" pitchFamily="34" charset="0"/>
              <a:buChar char="•"/>
            </a:pPr>
            <a:r>
              <a:rPr lang="en-US" i="0" kern="1200" dirty="0">
                <a:solidFill>
                  <a:schemeClr val="tx1"/>
                </a:solidFill>
                <a:effectLst/>
                <a:latin typeface="Arial" charset="0"/>
                <a:ea typeface="ＭＳ Ｐゴシック" charset="0"/>
              </a:rPr>
              <a:t>His social history reveals:</a:t>
            </a:r>
          </a:p>
          <a:p>
            <a:pPr marL="1085850" lvl="2" indent="-171450">
              <a:buFont typeface="Arial" panose="020B0604020202020204" pitchFamily="34" charset="0"/>
              <a:buChar char="•"/>
            </a:pPr>
            <a:r>
              <a:rPr lang="en-US" i="0" kern="1200" dirty="0">
                <a:solidFill>
                  <a:schemeClr val="tx1"/>
                </a:solidFill>
                <a:effectLst/>
                <a:latin typeface="Arial" charset="0"/>
                <a:ea typeface="ＭＳ Ｐゴシック" charset="0"/>
              </a:rPr>
              <a:t>He is employed as a hedge fund manager for the past 10 years</a:t>
            </a:r>
          </a:p>
          <a:p>
            <a:pPr marL="1085850" lvl="2" indent="-171450">
              <a:buFont typeface="Arial" panose="020B0604020202020204" pitchFamily="34" charset="0"/>
              <a:buChar char="•"/>
            </a:pPr>
            <a:r>
              <a:rPr lang="en-US" i="0" kern="1200" dirty="0">
                <a:solidFill>
                  <a:schemeClr val="tx1"/>
                </a:solidFill>
                <a:effectLst/>
                <a:latin typeface="Arial" charset="0"/>
                <a:ea typeface="ＭＳ Ｐゴシック" charset="0"/>
              </a:rPr>
              <a:t>He plays tennis every Sunday</a:t>
            </a:r>
          </a:p>
          <a:p>
            <a:pPr marL="1085850" lvl="2" indent="-171450">
              <a:buFont typeface="Arial" panose="020B0604020202020204" pitchFamily="34" charset="0"/>
              <a:buChar char="•"/>
            </a:pPr>
            <a:r>
              <a:rPr lang="en-US" i="0" kern="1200" dirty="0">
                <a:solidFill>
                  <a:schemeClr val="tx1"/>
                </a:solidFill>
                <a:effectLst/>
                <a:latin typeface="Arial" charset="0"/>
                <a:ea typeface="ＭＳ Ｐゴシック" charset="0"/>
              </a:rPr>
              <a:t>He frequently travels long distances by air for work</a:t>
            </a:r>
            <a:endParaRPr lang="en-US" i="0" dirty="0"/>
          </a:p>
        </p:txBody>
      </p:sp>
      <p:sp>
        <p:nvSpPr>
          <p:cNvPr id="4" name="Slide Number Placeholder 3"/>
          <p:cNvSpPr>
            <a:spLocks noGrp="1"/>
          </p:cNvSpPr>
          <p:nvPr>
            <p:ph type="sldNum" sz="quarter" idx="5"/>
          </p:nvPr>
        </p:nvSpPr>
        <p:spPr/>
        <p:txBody>
          <a:bodyPr/>
          <a:lstStyle/>
          <a:p>
            <a:fld id="{DD705BB7-C95E-4CF6-8A08-B650B33902E4}" type="slidenum">
              <a:rPr lang="en-US" smtClean="0"/>
              <a:t>8</a:t>
            </a:fld>
            <a:endParaRPr lang="en-US" dirty="0"/>
          </a:p>
        </p:txBody>
      </p:sp>
    </p:spTree>
    <p:extLst>
      <p:ext uri="{BB962C8B-B14F-4D97-AF65-F5344CB8AC3E}">
        <p14:creationId xmlns:p14="http://schemas.microsoft.com/office/powerpoint/2010/main" val="3444559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Arial" charset="0"/>
                <a:ea typeface="ＭＳ Ｐゴシック" charset="0"/>
                <a:cs typeface="ＭＳ Ｐゴシック" charset="0"/>
              </a:rPr>
              <a:t>Suggested script/talking points:</a:t>
            </a:r>
            <a:endParaRPr lang="en-US" b="1" i="0" dirty="0"/>
          </a:p>
          <a:p>
            <a:pPr lvl="1"/>
            <a:r>
              <a:rPr lang="en-US" b="1" i="0" dirty="0"/>
              <a:t>Audience Response Question #1</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Reinforce the idea that this is “</a:t>
            </a:r>
            <a:r>
              <a:rPr lang="en-US" i="1" dirty="0"/>
              <a:t>not a test</a:t>
            </a:r>
            <a:r>
              <a:rPr lang="en-US" i="0" dirty="0"/>
              <a:t>” and this is just to get a perspective of the student’s impressions</a:t>
            </a:r>
          </a:p>
          <a:p>
            <a:pPr marL="628650" lvl="1" indent="-171450">
              <a:buFont typeface="Arial" panose="020B0604020202020204" pitchFamily="34" charset="0"/>
              <a:buChar char="•"/>
            </a:pPr>
            <a:r>
              <a:rPr lang="en-US" i="0" dirty="0"/>
              <a:t>Read the question and possible answers to the students, allowing enough time for all of them to select an answer with whatever response hardware/software is being utilized to capture their answers</a:t>
            </a:r>
          </a:p>
          <a:p>
            <a:pPr marL="628650" lvl="1" indent="-171450">
              <a:buFont typeface="Arial" panose="020B0604020202020204" pitchFamily="34" charset="0"/>
              <a:buChar char="•"/>
            </a:pPr>
            <a:r>
              <a:rPr lang="en-US" i="0" dirty="0"/>
              <a:t>Review the response results breakdown with the students (Best if displayed in bar graph or pie chart format)</a:t>
            </a:r>
          </a:p>
        </p:txBody>
      </p:sp>
      <p:sp>
        <p:nvSpPr>
          <p:cNvPr id="4" name="Slide Number Placeholder 3"/>
          <p:cNvSpPr>
            <a:spLocks noGrp="1"/>
          </p:cNvSpPr>
          <p:nvPr>
            <p:ph type="sldNum" sz="quarter" idx="5"/>
          </p:nvPr>
        </p:nvSpPr>
        <p:spPr/>
        <p:txBody>
          <a:bodyPr/>
          <a:lstStyle/>
          <a:p>
            <a:fld id="{DD705BB7-C95E-4CF6-8A08-B650B33902E4}" type="slidenum">
              <a:rPr lang="en-US" smtClean="0"/>
              <a:t>9</a:t>
            </a:fld>
            <a:endParaRPr lang="en-US" dirty="0"/>
          </a:p>
        </p:txBody>
      </p:sp>
    </p:spTree>
    <p:extLst>
      <p:ext uri="{BB962C8B-B14F-4D97-AF65-F5344CB8AC3E}">
        <p14:creationId xmlns:p14="http://schemas.microsoft.com/office/powerpoint/2010/main" val="270869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1B173-687B-4B5E-86DA-BF5D6D2B73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ABBBA6-9951-4C21-86F2-6D351FCE0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3D1631-0995-44CD-8010-27345EBE78F9}"/>
              </a:ext>
            </a:extLst>
          </p:cNvPr>
          <p:cNvSpPr>
            <a:spLocks noGrp="1"/>
          </p:cNvSpPr>
          <p:nvPr>
            <p:ph type="dt" sz="half" idx="10"/>
          </p:nvPr>
        </p:nvSpPr>
        <p:spPr/>
        <p:txBody>
          <a:bodyPr/>
          <a:lstStyle/>
          <a:p>
            <a:fld id="{FBE3A294-3F57-4DC9-A448-0671832D3C03}" type="datetimeFigureOut">
              <a:rPr lang="en-US" smtClean="0"/>
              <a:t>6/21/2023</a:t>
            </a:fld>
            <a:endParaRPr lang="en-US" dirty="0"/>
          </a:p>
        </p:txBody>
      </p:sp>
      <p:sp>
        <p:nvSpPr>
          <p:cNvPr id="5" name="Footer Placeholder 4">
            <a:extLst>
              <a:ext uri="{FF2B5EF4-FFF2-40B4-BE49-F238E27FC236}">
                <a16:creationId xmlns:a16="http://schemas.microsoft.com/office/drawing/2014/main" id="{5A5631D7-8CF4-40F7-8E1A-20E1320901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70E2D0-3F46-4EE3-A5A9-B206D14980CC}"/>
              </a:ext>
            </a:extLst>
          </p:cNvPr>
          <p:cNvSpPr>
            <a:spLocks noGrp="1"/>
          </p:cNvSpPr>
          <p:nvPr>
            <p:ph type="sldNum" sz="quarter" idx="12"/>
          </p:nvPr>
        </p:nvSpPr>
        <p:spPr/>
        <p:txBody>
          <a:bodyPr/>
          <a:lstStyle/>
          <a:p>
            <a:fld id="{657015AC-3BAF-411D-83C4-A91AE19C82B0}" type="slidenum">
              <a:rPr lang="en-US" smtClean="0"/>
              <a:t>‹#›</a:t>
            </a:fld>
            <a:endParaRPr lang="en-US" dirty="0"/>
          </a:p>
        </p:txBody>
      </p:sp>
    </p:spTree>
    <p:extLst>
      <p:ext uri="{BB962C8B-B14F-4D97-AF65-F5344CB8AC3E}">
        <p14:creationId xmlns:p14="http://schemas.microsoft.com/office/powerpoint/2010/main" val="185221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3DDDD-3263-4CD4-B66E-E0DF8BFC1C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0B3533-769F-446C-8BD1-DCAF7DCCB7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B89D8-DBF8-4031-B49C-683ACBFF996E}"/>
              </a:ext>
            </a:extLst>
          </p:cNvPr>
          <p:cNvSpPr>
            <a:spLocks noGrp="1"/>
          </p:cNvSpPr>
          <p:nvPr>
            <p:ph type="dt" sz="half" idx="10"/>
          </p:nvPr>
        </p:nvSpPr>
        <p:spPr/>
        <p:txBody>
          <a:bodyPr/>
          <a:lstStyle/>
          <a:p>
            <a:fld id="{FBE3A294-3F57-4DC9-A448-0671832D3C03}" type="datetimeFigureOut">
              <a:rPr lang="en-US" smtClean="0"/>
              <a:t>6/21/2023</a:t>
            </a:fld>
            <a:endParaRPr lang="en-US" dirty="0"/>
          </a:p>
        </p:txBody>
      </p:sp>
      <p:sp>
        <p:nvSpPr>
          <p:cNvPr id="5" name="Footer Placeholder 4">
            <a:extLst>
              <a:ext uri="{FF2B5EF4-FFF2-40B4-BE49-F238E27FC236}">
                <a16:creationId xmlns:a16="http://schemas.microsoft.com/office/drawing/2014/main" id="{9E595639-2060-42AB-9301-2734F62498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598AB7-DBD5-4152-8141-F3CE65F22B74}"/>
              </a:ext>
            </a:extLst>
          </p:cNvPr>
          <p:cNvSpPr>
            <a:spLocks noGrp="1"/>
          </p:cNvSpPr>
          <p:nvPr>
            <p:ph type="sldNum" sz="quarter" idx="12"/>
          </p:nvPr>
        </p:nvSpPr>
        <p:spPr/>
        <p:txBody>
          <a:bodyPr/>
          <a:lstStyle/>
          <a:p>
            <a:fld id="{657015AC-3BAF-411D-83C4-A91AE19C82B0}" type="slidenum">
              <a:rPr lang="en-US" smtClean="0"/>
              <a:t>‹#›</a:t>
            </a:fld>
            <a:endParaRPr lang="en-US" dirty="0"/>
          </a:p>
        </p:txBody>
      </p:sp>
    </p:spTree>
    <p:extLst>
      <p:ext uri="{BB962C8B-B14F-4D97-AF65-F5344CB8AC3E}">
        <p14:creationId xmlns:p14="http://schemas.microsoft.com/office/powerpoint/2010/main" val="2861524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478C70-E1CF-4F9F-8202-DBDED3B61A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6A4332-5EB1-4604-91C3-3B250C88A3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94E870-82E7-4818-A175-BA36000344F0}"/>
              </a:ext>
            </a:extLst>
          </p:cNvPr>
          <p:cNvSpPr>
            <a:spLocks noGrp="1"/>
          </p:cNvSpPr>
          <p:nvPr>
            <p:ph type="dt" sz="half" idx="10"/>
          </p:nvPr>
        </p:nvSpPr>
        <p:spPr/>
        <p:txBody>
          <a:bodyPr/>
          <a:lstStyle/>
          <a:p>
            <a:fld id="{FBE3A294-3F57-4DC9-A448-0671832D3C03}" type="datetimeFigureOut">
              <a:rPr lang="en-US" smtClean="0"/>
              <a:t>6/21/2023</a:t>
            </a:fld>
            <a:endParaRPr lang="en-US" dirty="0"/>
          </a:p>
        </p:txBody>
      </p:sp>
      <p:sp>
        <p:nvSpPr>
          <p:cNvPr id="5" name="Footer Placeholder 4">
            <a:extLst>
              <a:ext uri="{FF2B5EF4-FFF2-40B4-BE49-F238E27FC236}">
                <a16:creationId xmlns:a16="http://schemas.microsoft.com/office/drawing/2014/main" id="{A0BC1801-6946-4FF0-BD29-5F8BCFDA90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A5FE8F-8E54-445F-B95B-EBB628ACE566}"/>
              </a:ext>
            </a:extLst>
          </p:cNvPr>
          <p:cNvSpPr>
            <a:spLocks noGrp="1"/>
          </p:cNvSpPr>
          <p:nvPr>
            <p:ph type="sldNum" sz="quarter" idx="12"/>
          </p:nvPr>
        </p:nvSpPr>
        <p:spPr/>
        <p:txBody>
          <a:bodyPr/>
          <a:lstStyle/>
          <a:p>
            <a:fld id="{657015AC-3BAF-411D-83C4-A91AE19C82B0}" type="slidenum">
              <a:rPr lang="en-US" smtClean="0"/>
              <a:t>‹#›</a:t>
            </a:fld>
            <a:endParaRPr lang="en-US" dirty="0"/>
          </a:p>
        </p:txBody>
      </p:sp>
    </p:spTree>
    <p:extLst>
      <p:ext uri="{BB962C8B-B14F-4D97-AF65-F5344CB8AC3E}">
        <p14:creationId xmlns:p14="http://schemas.microsoft.com/office/powerpoint/2010/main" val="3831869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13F033-7425-41EE-98A5-7E6B39D35889}" type="datetimeFigureOut">
              <a:rPr lang="en-US" smtClean="0"/>
              <a:t>6/21/2023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AFC9C2-C627-4B2E-BB32-F343CB4D32D3}" type="slidenum">
              <a:rPr lang="en-US" smtClean="0"/>
              <a:t>‹#›</a:t>
            </a:fld>
            <a:endParaRPr lang="en-US" dirty="0"/>
          </a:p>
        </p:txBody>
      </p:sp>
    </p:spTree>
    <p:extLst>
      <p:ext uri="{BB962C8B-B14F-4D97-AF65-F5344CB8AC3E}">
        <p14:creationId xmlns:p14="http://schemas.microsoft.com/office/powerpoint/2010/main" val="3999164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13F033-7425-41EE-98A5-7E6B39D35889}" type="datetimeFigureOut">
              <a:rPr lang="en-US" smtClean="0"/>
              <a:t>6/21/2023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AFC9C2-C627-4B2E-BB32-F343CB4D32D3}" type="slidenum">
              <a:rPr lang="en-US" smtClean="0"/>
              <a:t>‹#›</a:t>
            </a:fld>
            <a:endParaRPr lang="en-US" dirty="0"/>
          </a:p>
        </p:txBody>
      </p:sp>
    </p:spTree>
    <p:extLst>
      <p:ext uri="{BB962C8B-B14F-4D97-AF65-F5344CB8AC3E}">
        <p14:creationId xmlns:p14="http://schemas.microsoft.com/office/powerpoint/2010/main" val="238802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13F033-7425-41EE-98A5-7E6B39D35889}" type="datetimeFigureOut">
              <a:rPr lang="en-US" smtClean="0"/>
              <a:t>6/21/2023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AFC9C2-C627-4B2E-BB32-F343CB4D32D3}" type="slidenum">
              <a:rPr lang="en-US" smtClean="0"/>
              <a:t>‹#›</a:t>
            </a:fld>
            <a:endParaRPr lang="en-US" dirty="0"/>
          </a:p>
        </p:txBody>
      </p:sp>
    </p:spTree>
    <p:extLst>
      <p:ext uri="{BB962C8B-B14F-4D97-AF65-F5344CB8AC3E}">
        <p14:creationId xmlns:p14="http://schemas.microsoft.com/office/powerpoint/2010/main" val="2109144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13F033-7425-41EE-98A5-7E6B39D35889}" type="datetimeFigureOut">
              <a:rPr lang="en-US" smtClean="0"/>
              <a:t>6/21/2023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AFC9C2-C627-4B2E-BB32-F343CB4D32D3}" type="slidenum">
              <a:rPr lang="en-US" smtClean="0"/>
              <a:t>‹#›</a:t>
            </a:fld>
            <a:endParaRPr lang="en-US" dirty="0"/>
          </a:p>
        </p:txBody>
      </p:sp>
    </p:spTree>
    <p:extLst>
      <p:ext uri="{BB962C8B-B14F-4D97-AF65-F5344CB8AC3E}">
        <p14:creationId xmlns:p14="http://schemas.microsoft.com/office/powerpoint/2010/main" val="2839089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13F033-7425-41EE-98A5-7E6B39D35889}" type="datetimeFigureOut">
              <a:rPr lang="en-US" smtClean="0"/>
              <a:t>6/21/2023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6AFC9C2-C627-4B2E-BB32-F343CB4D32D3}" type="slidenum">
              <a:rPr lang="en-US" smtClean="0"/>
              <a:t>‹#›</a:t>
            </a:fld>
            <a:endParaRPr lang="en-US" dirty="0"/>
          </a:p>
        </p:txBody>
      </p:sp>
    </p:spTree>
    <p:extLst>
      <p:ext uri="{BB962C8B-B14F-4D97-AF65-F5344CB8AC3E}">
        <p14:creationId xmlns:p14="http://schemas.microsoft.com/office/powerpoint/2010/main" val="2937793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13F033-7425-41EE-98A5-7E6B39D35889}" type="datetimeFigureOut">
              <a:rPr lang="en-US" smtClean="0"/>
              <a:t>6/21/2023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6AFC9C2-C627-4B2E-BB32-F343CB4D32D3}" type="slidenum">
              <a:rPr lang="en-US" smtClean="0"/>
              <a:t>‹#›</a:t>
            </a:fld>
            <a:endParaRPr lang="en-US" dirty="0"/>
          </a:p>
        </p:txBody>
      </p:sp>
    </p:spTree>
    <p:extLst>
      <p:ext uri="{BB962C8B-B14F-4D97-AF65-F5344CB8AC3E}">
        <p14:creationId xmlns:p14="http://schemas.microsoft.com/office/powerpoint/2010/main" val="2857429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13F033-7425-41EE-98A5-7E6B39D35889}" type="datetimeFigureOut">
              <a:rPr lang="en-US" smtClean="0"/>
              <a:t>6/21/2023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6AFC9C2-C627-4B2E-BB32-F343CB4D32D3}" type="slidenum">
              <a:rPr lang="en-US" smtClean="0"/>
              <a:t>‹#›</a:t>
            </a:fld>
            <a:endParaRPr lang="en-US" dirty="0"/>
          </a:p>
        </p:txBody>
      </p:sp>
    </p:spTree>
    <p:extLst>
      <p:ext uri="{BB962C8B-B14F-4D97-AF65-F5344CB8AC3E}">
        <p14:creationId xmlns:p14="http://schemas.microsoft.com/office/powerpoint/2010/main" val="4037016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13F033-7425-41EE-98A5-7E6B39D35889}" type="datetimeFigureOut">
              <a:rPr lang="en-US" smtClean="0"/>
              <a:t>6/21/2023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AFC9C2-C627-4B2E-BB32-F343CB4D32D3}" type="slidenum">
              <a:rPr lang="en-US" smtClean="0"/>
              <a:t>‹#›</a:t>
            </a:fld>
            <a:endParaRPr lang="en-US" dirty="0"/>
          </a:p>
        </p:txBody>
      </p:sp>
    </p:spTree>
    <p:extLst>
      <p:ext uri="{BB962C8B-B14F-4D97-AF65-F5344CB8AC3E}">
        <p14:creationId xmlns:p14="http://schemas.microsoft.com/office/powerpoint/2010/main" val="1127853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A13C4-75D6-40CB-8622-93F07A27A6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3ABA32-9FAF-483B-A5DD-BEC5332A91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17F499-DF27-44DC-86A3-8A839F7A8EFD}"/>
              </a:ext>
            </a:extLst>
          </p:cNvPr>
          <p:cNvSpPr>
            <a:spLocks noGrp="1"/>
          </p:cNvSpPr>
          <p:nvPr>
            <p:ph type="dt" sz="half" idx="10"/>
          </p:nvPr>
        </p:nvSpPr>
        <p:spPr/>
        <p:txBody>
          <a:bodyPr/>
          <a:lstStyle/>
          <a:p>
            <a:fld id="{FBE3A294-3F57-4DC9-A448-0671832D3C03}" type="datetimeFigureOut">
              <a:rPr lang="en-US" smtClean="0"/>
              <a:t>6/21/2023</a:t>
            </a:fld>
            <a:endParaRPr lang="en-US" dirty="0"/>
          </a:p>
        </p:txBody>
      </p:sp>
      <p:sp>
        <p:nvSpPr>
          <p:cNvPr id="5" name="Footer Placeholder 4">
            <a:extLst>
              <a:ext uri="{FF2B5EF4-FFF2-40B4-BE49-F238E27FC236}">
                <a16:creationId xmlns:a16="http://schemas.microsoft.com/office/drawing/2014/main" id="{5D078FF6-1B40-4BB4-9C54-B5703EA80C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E5A2A9-3E76-43A3-B341-C764A703DF7B}"/>
              </a:ext>
            </a:extLst>
          </p:cNvPr>
          <p:cNvSpPr>
            <a:spLocks noGrp="1"/>
          </p:cNvSpPr>
          <p:nvPr>
            <p:ph type="sldNum" sz="quarter" idx="12"/>
          </p:nvPr>
        </p:nvSpPr>
        <p:spPr/>
        <p:txBody>
          <a:bodyPr/>
          <a:lstStyle/>
          <a:p>
            <a:fld id="{657015AC-3BAF-411D-83C4-A91AE19C82B0}" type="slidenum">
              <a:rPr lang="en-US" smtClean="0"/>
              <a:t>‹#›</a:t>
            </a:fld>
            <a:endParaRPr lang="en-US" dirty="0"/>
          </a:p>
        </p:txBody>
      </p:sp>
    </p:spTree>
    <p:extLst>
      <p:ext uri="{BB962C8B-B14F-4D97-AF65-F5344CB8AC3E}">
        <p14:creationId xmlns:p14="http://schemas.microsoft.com/office/powerpoint/2010/main" val="844804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13F033-7425-41EE-98A5-7E6B39D35889}" type="datetimeFigureOut">
              <a:rPr lang="en-US" smtClean="0"/>
              <a:t>6/21/2023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AFC9C2-C627-4B2E-BB32-F343CB4D32D3}" type="slidenum">
              <a:rPr lang="en-US" smtClean="0"/>
              <a:t>‹#›</a:t>
            </a:fld>
            <a:endParaRPr lang="en-US" dirty="0"/>
          </a:p>
        </p:txBody>
      </p:sp>
    </p:spTree>
    <p:extLst>
      <p:ext uri="{BB962C8B-B14F-4D97-AF65-F5344CB8AC3E}">
        <p14:creationId xmlns:p14="http://schemas.microsoft.com/office/powerpoint/2010/main" val="1868996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13F033-7425-41EE-98A5-7E6B39D35889}" type="datetimeFigureOut">
              <a:rPr lang="en-US" smtClean="0"/>
              <a:t>6/21/2023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AFC9C2-C627-4B2E-BB32-F343CB4D32D3}" type="slidenum">
              <a:rPr lang="en-US" smtClean="0"/>
              <a:t>‹#›</a:t>
            </a:fld>
            <a:endParaRPr lang="en-US" dirty="0"/>
          </a:p>
        </p:txBody>
      </p:sp>
    </p:spTree>
    <p:extLst>
      <p:ext uri="{BB962C8B-B14F-4D97-AF65-F5344CB8AC3E}">
        <p14:creationId xmlns:p14="http://schemas.microsoft.com/office/powerpoint/2010/main" val="26555982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13F033-7425-41EE-98A5-7E6B39D35889}" type="datetimeFigureOut">
              <a:rPr lang="en-US" smtClean="0"/>
              <a:t>6/21/2023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AFC9C2-C627-4B2E-BB32-F343CB4D32D3}" type="slidenum">
              <a:rPr lang="en-US" smtClean="0"/>
              <a:t>‹#›</a:t>
            </a:fld>
            <a:endParaRPr lang="en-US" dirty="0"/>
          </a:p>
        </p:txBody>
      </p:sp>
    </p:spTree>
    <p:extLst>
      <p:ext uri="{BB962C8B-B14F-4D97-AF65-F5344CB8AC3E}">
        <p14:creationId xmlns:p14="http://schemas.microsoft.com/office/powerpoint/2010/main" val="4100736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1187-E68B-47E2-9643-AB483754E5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01B904-A207-4DB6-92FB-1556232852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C86F9E-6C9E-4E12-92FB-B6B170F7D6AB}"/>
              </a:ext>
            </a:extLst>
          </p:cNvPr>
          <p:cNvSpPr>
            <a:spLocks noGrp="1"/>
          </p:cNvSpPr>
          <p:nvPr>
            <p:ph type="dt" sz="half" idx="10"/>
          </p:nvPr>
        </p:nvSpPr>
        <p:spPr/>
        <p:txBody>
          <a:bodyPr/>
          <a:lstStyle/>
          <a:p>
            <a:fld id="{FBE3A294-3F57-4DC9-A448-0671832D3C03}" type="datetimeFigureOut">
              <a:rPr lang="en-US" smtClean="0"/>
              <a:t>6/21/2023</a:t>
            </a:fld>
            <a:endParaRPr lang="en-US" dirty="0"/>
          </a:p>
        </p:txBody>
      </p:sp>
      <p:sp>
        <p:nvSpPr>
          <p:cNvPr id="5" name="Footer Placeholder 4">
            <a:extLst>
              <a:ext uri="{FF2B5EF4-FFF2-40B4-BE49-F238E27FC236}">
                <a16:creationId xmlns:a16="http://schemas.microsoft.com/office/drawing/2014/main" id="{E1A96EEF-9E2C-4679-B35E-2DA99BE1A7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640A943-91CB-47EF-88C5-9AE8033276B2}"/>
              </a:ext>
            </a:extLst>
          </p:cNvPr>
          <p:cNvSpPr>
            <a:spLocks noGrp="1"/>
          </p:cNvSpPr>
          <p:nvPr>
            <p:ph type="sldNum" sz="quarter" idx="12"/>
          </p:nvPr>
        </p:nvSpPr>
        <p:spPr/>
        <p:txBody>
          <a:bodyPr/>
          <a:lstStyle/>
          <a:p>
            <a:fld id="{657015AC-3BAF-411D-83C4-A91AE19C82B0}" type="slidenum">
              <a:rPr lang="en-US" smtClean="0"/>
              <a:t>‹#›</a:t>
            </a:fld>
            <a:endParaRPr lang="en-US" dirty="0"/>
          </a:p>
        </p:txBody>
      </p:sp>
    </p:spTree>
    <p:extLst>
      <p:ext uri="{BB962C8B-B14F-4D97-AF65-F5344CB8AC3E}">
        <p14:creationId xmlns:p14="http://schemas.microsoft.com/office/powerpoint/2010/main" val="196667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B3E24-1CCA-49F6-B9FC-13FE3B8408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EAF4CF-009D-4D15-8F2A-468200E65C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0AE1AC-F6C9-421F-B4A8-3F7A674269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FA91F4-C78E-4EA4-974C-D23C7486A722}"/>
              </a:ext>
            </a:extLst>
          </p:cNvPr>
          <p:cNvSpPr>
            <a:spLocks noGrp="1"/>
          </p:cNvSpPr>
          <p:nvPr>
            <p:ph type="dt" sz="half" idx="10"/>
          </p:nvPr>
        </p:nvSpPr>
        <p:spPr/>
        <p:txBody>
          <a:bodyPr/>
          <a:lstStyle/>
          <a:p>
            <a:fld id="{FBE3A294-3F57-4DC9-A448-0671832D3C03}" type="datetimeFigureOut">
              <a:rPr lang="en-US" smtClean="0"/>
              <a:t>6/21/2023</a:t>
            </a:fld>
            <a:endParaRPr lang="en-US" dirty="0"/>
          </a:p>
        </p:txBody>
      </p:sp>
      <p:sp>
        <p:nvSpPr>
          <p:cNvPr id="6" name="Footer Placeholder 5">
            <a:extLst>
              <a:ext uri="{FF2B5EF4-FFF2-40B4-BE49-F238E27FC236}">
                <a16:creationId xmlns:a16="http://schemas.microsoft.com/office/drawing/2014/main" id="{BE116308-F869-4D44-843E-FDB27B4B74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AB1AC1-6133-4252-995C-6A529E8340B6}"/>
              </a:ext>
            </a:extLst>
          </p:cNvPr>
          <p:cNvSpPr>
            <a:spLocks noGrp="1"/>
          </p:cNvSpPr>
          <p:nvPr>
            <p:ph type="sldNum" sz="quarter" idx="12"/>
          </p:nvPr>
        </p:nvSpPr>
        <p:spPr/>
        <p:txBody>
          <a:bodyPr/>
          <a:lstStyle/>
          <a:p>
            <a:fld id="{657015AC-3BAF-411D-83C4-A91AE19C82B0}" type="slidenum">
              <a:rPr lang="en-US" smtClean="0"/>
              <a:t>‹#›</a:t>
            </a:fld>
            <a:endParaRPr lang="en-US" dirty="0"/>
          </a:p>
        </p:txBody>
      </p:sp>
    </p:spTree>
    <p:extLst>
      <p:ext uri="{BB962C8B-B14F-4D97-AF65-F5344CB8AC3E}">
        <p14:creationId xmlns:p14="http://schemas.microsoft.com/office/powerpoint/2010/main" val="4278956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6A761-2115-4E37-9FE4-76175667B1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0FA3AE-D72F-478D-A40B-395A5A3FB7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5E2931-CA2F-4371-ADBD-6DF68A1C80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DABB84-4950-4A2F-9AC4-BD3DBCFFC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F5C0C9-5AE0-44F7-A4A2-D59F3CFE6A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F71729-F5F4-4383-99CB-120F70476D0C}"/>
              </a:ext>
            </a:extLst>
          </p:cNvPr>
          <p:cNvSpPr>
            <a:spLocks noGrp="1"/>
          </p:cNvSpPr>
          <p:nvPr>
            <p:ph type="dt" sz="half" idx="10"/>
          </p:nvPr>
        </p:nvSpPr>
        <p:spPr/>
        <p:txBody>
          <a:bodyPr/>
          <a:lstStyle/>
          <a:p>
            <a:fld id="{FBE3A294-3F57-4DC9-A448-0671832D3C03}" type="datetimeFigureOut">
              <a:rPr lang="en-US" smtClean="0"/>
              <a:t>6/21/2023</a:t>
            </a:fld>
            <a:endParaRPr lang="en-US" dirty="0"/>
          </a:p>
        </p:txBody>
      </p:sp>
      <p:sp>
        <p:nvSpPr>
          <p:cNvPr id="8" name="Footer Placeholder 7">
            <a:extLst>
              <a:ext uri="{FF2B5EF4-FFF2-40B4-BE49-F238E27FC236}">
                <a16:creationId xmlns:a16="http://schemas.microsoft.com/office/drawing/2014/main" id="{6A0DDD37-2651-4D2B-8771-1005020893E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EE181CF-188C-41C9-AA6F-31B22A6ABD48}"/>
              </a:ext>
            </a:extLst>
          </p:cNvPr>
          <p:cNvSpPr>
            <a:spLocks noGrp="1"/>
          </p:cNvSpPr>
          <p:nvPr>
            <p:ph type="sldNum" sz="quarter" idx="12"/>
          </p:nvPr>
        </p:nvSpPr>
        <p:spPr/>
        <p:txBody>
          <a:bodyPr/>
          <a:lstStyle/>
          <a:p>
            <a:fld id="{657015AC-3BAF-411D-83C4-A91AE19C82B0}" type="slidenum">
              <a:rPr lang="en-US" smtClean="0"/>
              <a:t>‹#›</a:t>
            </a:fld>
            <a:endParaRPr lang="en-US" dirty="0"/>
          </a:p>
        </p:txBody>
      </p:sp>
    </p:spTree>
    <p:extLst>
      <p:ext uri="{BB962C8B-B14F-4D97-AF65-F5344CB8AC3E}">
        <p14:creationId xmlns:p14="http://schemas.microsoft.com/office/powerpoint/2010/main" val="2697225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E9BB8-6E0B-4022-AEA6-BB12E1AD5D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06A789-C5DC-4E5B-B1D4-1B9B16C3AA23}"/>
              </a:ext>
            </a:extLst>
          </p:cNvPr>
          <p:cNvSpPr>
            <a:spLocks noGrp="1"/>
          </p:cNvSpPr>
          <p:nvPr>
            <p:ph type="dt" sz="half" idx="10"/>
          </p:nvPr>
        </p:nvSpPr>
        <p:spPr/>
        <p:txBody>
          <a:bodyPr/>
          <a:lstStyle/>
          <a:p>
            <a:fld id="{FBE3A294-3F57-4DC9-A448-0671832D3C03}" type="datetimeFigureOut">
              <a:rPr lang="en-US" smtClean="0"/>
              <a:t>6/21/2023</a:t>
            </a:fld>
            <a:endParaRPr lang="en-US" dirty="0"/>
          </a:p>
        </p:txBody>
      </p:sp>
      <p:sp>
        <p:nvSpPr>
          <p:cNvPr id="4" name="Footer Placeholder 3">
            <a:extLst>
              <a:ext uri="{FF2B5EF4-FFF2-40B4-BE49-F238E27FC236}">
                <a16:creationId xmlns:a16="http://schemas.microsoft.com/office/drawing/2014/main" id="{94631BBD-AD8A-4164-845F-F95B254925F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60D6D-C95B-474B-8C1C-14E838681159}"/>
              </a:ext>
            </a:extLst>
          </p:cNvPr>
          <p:cNvSpPr>
            <a:spLocks noGrp="1"/>
          </p:cNvSpPr>
          <p:nvPr>
            <p:ph type="sldNum" sz="quarter" idx="12"/>
          </p:nvPr>
        </p:nvSpPr>
        <p:spPr/>
        <p:txBody>
          <a:bodyPr/>
          <a:lstStyle/>
          <a:p>
            <a:fld id="{657015AC-3BAF-411D-83C4-A91AE19C82B0}" type="slidenum">
              <a:rPr lang="en-US" smtClean="0"/>
              <a:t>‹#›</a:t>
            </a:fld>
            <a:endParaRPr lang="en-US" dirty="0"/>
          </a:p>
        </p:txBody>
      </p:sp>
    </p:spTree>
    <p:extLst>
      <p:ext uri="{BB962C8B-B14F-4D97-AF65-F5344CB8AC3E}">
        <p14:creationId xmlns:p14="http://schemas.microsoft.com/office/powerpoint/2010/main" val="3526476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7A127B-121B-4C2A-8B90-5A9D329DE8DD}"/>
              </a:ext>
            </a:extLst>
          </p:cNvPr>
          <p:cNvSpPr>
            <a:spLocks noGrp="1"/>
          </p:cNvSpPr>
          <p:nvPr>
            <p:ph type="dt" sz="half" idx="10"/>
          </p:nvPr>
        </p:nvSpPr>
        <p:spPr/>
        <p:txBody>
          <a:bodyPr/>
          <a:lstStyle/>
          <a:p>
            <a:fld id="{FBE3A294-3F57-4DC9-A448-0671832D3C03}" type="datetimeFigureOut">
              <a:rPr lang="en-US" smtClean="0"/>
              <a:t>6/21/2023</a:t>
            </a:fld>
            <a:endParaRPr lang="en-US" dirty="0"/>
          </a:p>
        </p:txBody>
      </p:sp>
      <p:sp>
        <p:nvSpPr>
          <p:cNvPr id="3" name="Footer Placeholder 2">
            <a:extLst>
              <a:ext uri="{FF2B5EF4-FFF2-40B4-BE49-F238E27FC236}">
                <a16:creationId xmlns:a16="http://schemas.microsoft.com/office/drawing/2014/main" id="{8CFAC79B-7261-4EFC-825C-96A9E7392F8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79FDBFC-F799-45CC-994F-98BA4488D064}"/>
              </a:ext>
            </a:extLst>
          </p:cNvPr>
          <p:cNvSpPr>
            <a:spLocks noGrp="1"/>
          </p:cNvSpPr>
          <p:nvPr>
            <p:ph type="sldNum" sz="quarter" idx="12"/>
          </p:nvPr>
        </p:nvSpPr>
        <p:spPr/>
        <p:txBody>
          <a:bodyPr/>
          <a:lstStyle/>
          <a:p>
            <a:fld id="{657015AC-3BAF-411D-83C4-A91AE19C82B0}" type="slidenum">
              <a:rPr lang="en-US" smtClean="0"/>
              <a:t>‹#›</a:t>
            </a:fld>
            <a:endParaRPr lang="en-US" dirty="0"/>
          </a:p>
        </p:txBody>
      </p:sp>
    </p:spTree>
    <p:extLst>
      <p:ext uri="{BB962C8B-B14F-4D97-AF65-F5344CB8AC3E}">
        <p14:creationId xmlns:p14="http://schemas.microsoft.com/office/powerpoint/2010/main" val="259436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8E9C6-0037-4D09-B6B9-CBC49EBD31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0AFB40-63F1-4917-BD3F-88C86C00EF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430BF6-7340-4944-B5B5-B18F50E410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D780F-C46C-47F0-8216-EF0288934B13}"/>
              </a:ext>
            </a:extLst>
          </p:cNvPr>
          <p:cNvSpPr>
            <a:spLocks noGrp="1"/>
          </p:cNvSpPr>
          <p:nvPr>
            <p:ph type="dt" sz="half" idx="10"/>
          </p:nvPr>
        </p:nvSpPr>
        <p:spPr/>
        <p:txBody>
          <a:bodyPr/>
          <a:lstStyle/>
          <a:p>
            <a:fld id="{FBE3A294-3F57-4DC9-A448-0671832D3C03}" type="datetimeFigureOut">
              <a:rPr lang="en-US" smtClean="0"/>
              <a:t>6/21/2023</a:t>
            </a:fld>
            <a:endParaRPr lang="en-US" dirty="0"/>
          </a:p>
        </p:txBody>
      </p:sp>
      <p:sp>
        <p:nvSpPr>
          <p:cNvPr id="6" name="Footer Placeholder 5">
            <a:extLst>
              <a:ext uri="{FF2B5EF4-FFF2-40B4-BE49-F238E27FC236}">
                <a16:creationId xmlns:a16="http://schemas.microsoft.com/office/drawing/2014/main" id="{50A45A1B-D009-43E0-BD3B-534FC43DD65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8489718-2040-459E-B76A-911E3DFCE4C3}"/>
              </a:ext>
            </a:extLst>
          </p:cNvPr>
          <p:cNvSpPr>
            <a:spLocks noGrp="1"/>
          </p:cNvSpPr>
          <p:nvPr>
            <p:ph type="sldNum" sz="quarter" idx="12"/>
          </p:nvPr>
        </p:nvSpPr>
        <p:spPr/>
        <p:txBody>
          <a:bodyPr/>
          <a:lstStyle/>
          <a:p>
            <a:fld id="{657015AC-3BAF-411D-83C4-A91AE19C82B0}" type="slidenum">
              <a:rPr lang="en-US" smtClean="0"/>
              <a:t>‹#›</a:t>
            </a:fld>
            <a:endParaRPr lang="en-US" dirty="0"/>
          </a:p>
        </p:txBody>
      </p:sp>
    </p:spTree>
    <p:extLst>
      <p:ext uri="{BB962C8B-B14F-4D97-AF65-F5344CB8AC3E}">
        <p14:creationId xmlns:p14="http://schemas.microsoft.com/office/powerpoint/2010/main" val="2433140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5EED6-C9CC-49F6-B6DF-2EA4A7A3C7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A5C5DB-C795-417E-B42D-6BF7A0E326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D6B337C-73D3-404C-8DA9-382B0BFE64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C8728-A97B-4FB8-886D-A3B5B7A47639}"/>
              </a:ext>
            </a:extLst>
          </p:cNvPr>
          <p:cNvSpPr>
            <a:spLocks noGrp="1"/>
          </p:cNvSpPr>
          <p:nvPr>
            <p:ph type="dt" sz="half" idx="10"/>
          </p:nvPr>
        </p:nvSpPr>
        <p:spPr/>
        <p:txBody>
          <a:bodyPr/>
          <a:lstStyle/>
          <a:p>
            <a:fld id="{FBE3A294-3F57-4DC9-A448-0671832D3C03}" type="datetimeFigureOut">
              <a:rPr lang="en-US" smtClean="0"/>
              <a:t>6/21/2023</a:t>
            </a:fld>
            <a:endParaRPr lang="en-US" dirty="0"/>
          </a:p>
        </p:txBody>
      </p:sp>
      <p:sp>
        <p:nvSpPr>
          <p:cNvPr id="6" name="Footer Placeholder 5">
            <a:extLst>
              <a:ext uri="{FF2B5EF4-FFF2-40B4-BE49-F238E27FC236}">
                <a16:creationId xmlns:a16="http://schemas.microsoft.com/office/drawing/2014/main" id="{E0EBF5B2-5655-4E98-B0B4-D74B2053AC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5020861-4615-4FC6-B7ED-6474AF3284F4}"/>
              </a:ext>
            </a:extLst>
          </p:cNvPr>
          <p:cNvSpPr>
            <a:spLocks noGrp="1"/>
          </p:cNvSpPr>
          <p:nvPr>
            <p:ph type="sldNum" sz="quarter" idx="12"/>
          </p:nvPr>
        </p:nvSpPr>
        <p:spPr/>
        <p:txBody>
          <a:bodyPr/>
          <a:lstStyle/>
          <a:p>
            <a:fld id="{657015AC-3BAF-411D-83C4-A91AE19C82B0}" type="slidenum">
              <a:rPr lang="en-US" smtClean="0"/>
              <a:t>‹#›</a:t>
            </a:fld>
            <a:endParaRPr lang="en-US" dirty="0"/>
          </a:p>
        </p:txBody>
      </p:sp>
    </p:spTree>
    <p:extLst>
      <p:ext uri="{BB962C8B-B14F-4D97-AF65-F5344CB8AC3E}">
        <p14:creationId xmlns:p14="http://schemas.microsoft.com/office/powerpoint/2010/main" val="907087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1F1ED7-6452-4B07-B366-1CD9AD2017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39B673-DAAC-4D52-AC5E-BDC2EE62EB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0B994D-F02F-423B-AE93-133206CC9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E3A294-3F57-4DC9-A448-0671832D3C03}" type="datetimeFigureOut">
              <a:rPr lang="en-US" smtClean="0"/>
              <a:t>6/21/2023</a:t>
            </a:fld>
            <a:endParaRPr lang="en-US" dirty="0"/>
          </a:p>
        </p:txBody>
      </p:sp>
      <p:sp>
        <p:nvSpPr>
          <p:cNvPr id="5" name="Footer Placeholder 4">
            <a:extLst>
              <a:ext uri="{FF2B5EF4-FFF2-40B4-BE49-F238E27FC236}">
                <a16:creationId xmlns:a16="http://schemas.microsoft.com/office/drawing/2014/main" id="{FA6DBAA0-B5FF-40AD-A6CE-54D1E96A5C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94A3BE6-4981-4ECE-8EE4-A0ADF9101D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015AC-3BAF-411D-83C4-A91AE19C82B0}" type="slidenum">
              <a:rPr lang="en-US" smtClean="0"/>
              <a:t>‹#›</a:t>
            </a:fld>
            <a:endParaRPr lang="en-US" dirty="0"/>
          </a:p>
        </p:txBody>
      </p:sp>
    </p:spTree>
    <p:extLst>
      <p:ext uri="{BB962C8B-B14F-4D97-AF65-F5344CB8AC3E}">
        <p14:creationId xmlns:p14="http://schemas.microsoft.com/office/powerpoint/2010/main" val="3406350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13F033-7425-41EE-98A5-7E6B39D35889}" type="datetimeFigureOut">
              <a:rPr lang="en-US" smtClean="0"/>
              <a:t>6/21/2023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AFC9C2-C627-4B2E-BB32-F343CB4D32D3}" type="slidenum">
              <a:rPr lang="en-US" smtClean="0"/>
              <a:t>‹#›</a:t>
            </a:fld>
            <a:endParaRPr lang="en-US" dirty="0"/>
          </a:p>
        </p:txBody>
      </p:sp>
    </p:spTree>
    <p:extLst>
      <p:ext uri="{BB962C8B-B14F-4D97-AF65-F5344CB8AC3E}">
        <p14:creationId xmlns:p14="http://schemas.microsoft.com/office/powerpoint/2010/main" val="3716233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rawpixel.com/image/3150736/premium-photo-psd-surgeon-doctor-gown-adult" TargetMode="External"/><Relationship Id="rId3" Type="http://schemas.openxmlformats.org/officeDocument/2006/relationships/slideLayout" Target="../slideLayouts/slideLayout18.xml"/><Relationship Id="rId7" Type="http://schemas.openxmlformats.org/officeDocument/2006/relationships/image" Target="../media/image1.jp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hyperlink" Target="https://www.rawpixel.com/image/28198/premium-photo-image-adult-business-businessman"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hyperlink" Target="https://www.rawpixel.com/image/3150736/premium-photo-psd-surgeon-doctor-gown-adult" TargetMode="External"/><Relationship Id="rId3" Type="http://schemas.openxmlformats.org/officeDocument/2006/relationships/slideLayout" Target="../slideLayouts/slideLayout18.xml"/><Relationship Id="rId7" Type="http://schemas.openxmlformats.org/officeDocument/2006/relationships/image" Target="../media/image1.jp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jpg"/><Relationship Id="rId5" Type="http://schemas.openxmlformats.org/officeDocument/2006/relationships/image" Target="../media/image5.png"/><Relationship Id="rId4" Type="http://schemas.openxmlformats.org/officeDocument/2006/relationships/notesSlide" Target="../notesSlides/notesSlide13.xml"/><Relationship Id="rId9" Type="http://schemas.openxmlformats.org/officeDocument/2006/relationships/hyperlink" Target="https://www.rawpixel.com/image/28198/premium-photo-image-adult-business-businessman"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hyperlink" Target="https://www.rawpixel.com/image/2329456/premium-photo-psd-portrait-old-man-people%209/17/2021"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rawpixel.com/image/3150736/premium-photo-psd-surgeon-doctor-gown-adult" TargetMode="External"/><Relationship Id="rId3" Type="http://schemas.openxmlformats.org/officeDocument/2006/relationships/slideLayout" Target="../slideLayouts/slideLayout18.xml"/><Relationship Id="rId7" Type="http://schemas.openxmlformats.org/officeDocument/2006/relationships/image" Target="../media/image1.jp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jpg"/><Relationship Id="rId5" Type="http://schemas.openxmlformats.org/officeDocument/2006/relationships/image" Target="../media/image7.png"/><Relationship Id="rId4" Type="http://schemas.openxmlformats.org/officeDocument/2006/relationships/notesSlide" Target="../notesSlides/notesSlide16.xml"/><Relationship Id="rId9" Type="http://schemas.openxmlformats.org/officeDocument/2006/relationships/hyperlink" Target="https://www.rawpixel.com/image/2329456/premium-photo-psd-portrait-old-man-people%209/17/2021"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hyperlink" Target="https://www.rawpixel.com/image/3150736/premium-photo-psd-surgeon-doctor-gown-adult" TargetMode="External"/><Relationship Id="rId3" Type="http://schemas.openxmlformats.org/officeDocument/2006/relationships/slideLayout" Target="../slideLayouts/slideLayout18.xml"/><Relationship Id="rId7" Type="http://schemas.openxmlformats.org/officeDocument/2006/relationships/image" Target="../media/image1.jp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jpg"/><Relationship Id="rId5" Type="http://schemas.openxmlformats.org/officeDocument/2006/relationships/image" Target="../media/image8.png"/><Relationship Id="rId4" Type="http://schemas.openxmlformats.org/officeDocument/2006/relationships/notesSlide" Target="../notesSlides/notesSlide19.xml"/><Relationship Id="rId9" Type="http://schemas.openxmlformats.org/officeDocument/2006/relationships/hyperlink" Target="https://www.rawpixel.com/image/2329456/premium-photo-psd-portrait-old-man-people%209/17/2021"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hyperlink" Target="https://www.rawpixel.com/image/3150736/premium-photo-psd-surgeon-doctor-gown-adult" TargetMode="External"/><Relationship Id="rId3" Type="http://schemas.openxmlformats.org/officeDocument/2006/relationships/slideLayout" Target="../slideLayouts/slideLayout18.xml"/><Relationship Id="rId7" Type="http://schemas.openxmlformats.org/officeDocument/2006/relationships/image" Target="../media/image1.jp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6.jpg"/><Relationship Id="rId5" Type="http://schemas.openxmlformats.org/officeDocument/2006/relationships/image" Target="../media/image9.png"/><Relationship Id="rId4" Type="http://schemas.openxmlformats.org/officeDocument/2006/relationships/notesSlide" Target="../notesSlides/notesSlide22.xml"/><Relationship Id="rId9" Type="http://schemas.openxmlformats.org/officeDocument/2006/relationships/hyperlink" Target="https://www.rawpixel.com/image/2329456/premium-photo-psd-portrait-old-man-people%209/17/2021"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hyperlink" Target="https://www.rawpixel.com/image/415483/premium-photo-image-woman-baking-grandmother-food"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rawpixel.com/image/3150736/premium-photo-psd-surgeon-doctor-gown-adult" TargetMode="External"/><Relationship Id="rId3" Type="http://schemas.openxmlformats.org/officeDocument/2006/relationships/slideLayout" Target="../slideLayouts/slideLayout18.xml"/><Relationship Id="rId7" Type="http://schemas.openxmlformats.org/officeDocument/2006/relationships/image" Target="../media/image1.jp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0.jpg"/><Relationship Id="rId5" Type="http://schemas.openxmlformats.org/officeDocument/2006/relationships/image" Target="../media/image11.png"/><Relationship Id="rId4" Type="http://schemas.openxmlformats.org/officeDocument/2006/relationships/notesSlide" Target="../notesSlides/notesSlide25.xml"/><Relationship Id="rId9" Type="http://schemas.openxmlformats.org/officeDocument/2006/relationships/hyperlink" Target="https://www.rawpixel.com/image/415483/premium-photo-image-woman-baking-grandmother-food"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hyperlink" Target="https://www.rawpixel.com/image/3150736/premium-photo-psd-surgeon-doctor-gown-adult" TargetMode="External"/><Relationship Id="rId3" Type="http://schemas.openxmlformats.org/officeDocument/2006/relationships/slideLayout" Target="../slideLayouts/slideLayout18.xml"/><Relationship Id="rId7" Type="http://schemas.openxmlformats.org/officeDocument/2006/relationships/image" Target="../media/image1.jp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0.jpg"/><Relationship Id="rId5" Type="http://schemas.openxmlformats.org/officeDocument/2006/relationships/image" Target="../media/image12.png"/><Relationship Id="rId4" Type="http://schemas.openxmlformats.org/officeDocument/2006/relationships/notesSlide" Target="../notesSlides/notesSlide28.xml"/><Relationship Id="rId9" Type="http://schemas.openxmlformats.org/officeDocument/2006/relationships/hyperlink" Target="https://www.rawpixel.com/image/415483/premium-photo-image-woman-baking-grandmother-food"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hyperlink" Target="https://www.rawpixel.com/image/3150736/premium-photo-psd-surgeon-doctor-gown-adult" TargetMode="External"/><Relationship Id="rId3" Type="http://schemas.openxmlformats.org/officeDocument/2006/relationships/slideLayout" Target="../slideLayouts/slideLayout18.xml"/><Relationship Id="rId7" Type="http://schemas.openxmlformats.org/officeDocument/2006/relationships/image" Target="../media/image1.jp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0.jpg"/><Relationship Id="rId5" Type="http://schemas.openxmlformats.org/officeDocument/2006/relationships/image" Target="../media/image13.png"/><Relationship Id="rId4" Type="http://schemas.openxmlformats.org/officeDocument/2006/relationships/notesSlide" Target="../notesSlides/notesSlide31.xml"/><Relationship Id="rId9" Type="http://schemas.openxmlformats.org/officeDocument/2006/relationships/hyperlink" Target="https://www.rawpixel.com/image/415483/premium-photo-image-woman-baking-grandmother-food"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8" Type="http://schemas.openxmlformats.org/officeDocument/2006/relationships/hyperlink" Target="https://www.rawpixel.com/image/3150736/premium-photo-psd-surgeon-doctor-gown-adult" TargetMode="External"/><Relationship Id="rId3" Type="http://schemas.openxmlformats.org/officeDocument/2006/relationships/slideLayout" Target="../slideLayouts/slideLayout18.xml"/><Relationship Id="rId7" Type="http://schemas.openxmlformats.org/officeDocument/2006/relationships/image" Target="../media/image1.jp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2.jpg"/><Relationship Id="rId5" Type="http://schemas.openxmlformats.org/officeDocument/2006/relationships/image" Target="../media/image14.png"/><Relationship Id="rId4" Type="http://schemas.openxmlformats.org/officeDocument/2006/relationships/notesSlide" Target="../notesSlides/notesSlide35.xml"/><Relationship Id="rId9" Type="http://schemas.openxmlformats.org/officeDocument/2006/relationships/hyperlink" Target="https://www.rawpixel.com/image/28198/premium-photo-image-adult-business-businessman"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rawpixel.com/image/3150736/premium-photo-psd-surgeon-doctor-gown-adult" TargetMode="External"/><Relationship Id="rId3" Type="http://schemas.openxmlformats.org/officeDocument/2006/relationships/slideLayout" Target="../slideLayouts/slideLayout18.xml"/><Relationship Id="rId7" Type="http://schemas.openxmlformats.org/officeDocument/2006/relationships/image" Target="../media/image1.jp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6.jpg"/><Relationship Id="rId5" Type="http://schemas.openxmlformats.org/officeDocument/2006/relationships/image" Target="../media/image15.png"/><Relationship Id="rId4" Type="http://schemas.openxmlformats.org/officeDocument/2006/relationships/notesSlide" Target="../notesSlides/notesSlide36.xml"/><Relationship Id="rId9" Type="http://schemas.openxmlformats.org/officeDocument/2006/relationships/hyperlink" Target="https://www.rawpixel.com/image/2329456/premium-photo-psd-portrait-old-man-people%209/17/2021"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rawpixel.com/image/3150736/premium-photo-psd-surgeon-doctor-gown-adult" TargetMode="External"/><Relationship Id="rId3" Type="http://schemas.openxmlformats.org/officeDocument/2006/relationships/slideLayout" Target="../slideLayouts/slideLayout18.xml"/><Relationship Id="rId7" Type="http://schemas.openxmlformats.org/officeDocument/2006/relationships/image" Target="../media/image1.jp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0.jpg"/><Relationship Id="rId5" Type="http://schemas.openxmlformats.org/officeDocument/2006/relationships/image" Target="../media/image16.png"/><Relationship Id="rId4" Type="http://schemas.openxmlformats.org/officeDocument/2006/relationships/notesSlide" Target="../notesSlides/notesSlide37.xml"/><Relationship Id="rId9" Type="http://schemas.openxmlformats.org/officeDocument/2006/relationships/hyperlink" Target="https://www.rawpixel.com/image/415483/premium-photo-image-woman-baking-grandmother-food"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rawpixel.com/image/3150736/premium-photo-psd-surgeon-doctor-gown-adul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hyperlink" Target="https://www.rawpixel.com/image/2329456/premium-photo-psd-portrait-old-man-people%209/17/2021"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hyperlink" Target="https://www.rawpixel.com/image/415483/premium-photo-image-woman-baking-grandmother-food"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s://www.ahrq.gov/patient-safety/settings/ambulatory/improve/six-building-blocks-about.html" TargetMode="External"/><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rawpixel.com/image/3150736/premium-photo-psd-surgeon-doctor-gown-adul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hyperlink" Target="https://www.rawpixel.com/image/28198/premium-photo-image-adult-business-businessman"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rawpixel.com/image/3150736/premium-photo-psd-surgeon-doctor-gown-adult" TargetMode="External"/><Relationship Id="rId3" Type="http://schemas.openxmlformats.org/officeDocument/2006/relationships/slideLayout" Target="../slideLayouts/slideLayout18.xml"/><Relationship Id="rId7" Type="http://schemas.openxmlformats.org/officeDocument/2006/relationships/image" Target="../media/image2.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jpg"/><Relationship Id="rId5"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hyperlink" Target="https://www.rawpixel.com/image/28198/premium-photo-image-adult-business-businessman"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7">
            <a:extLst>
              <a:ext uri="{FF2B5EF4-FFF2-40B4-BE49-F238E27FC236}">
                <a16:creationId xmlns:a16="http://schemas.microsoft.com/office/drawing/2014/main" id="{EE39DFCF-9247-4DE5-BB93-074BFAF07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9">
            <a:extLst>
              <a:ext uri="{FF2B5EF4-FFF2-40B4-BE49-F238E27FC236}">
                <a16:creationId xmlns:a16="http://schemas.microsoft.com/office/drawing/2014/main" id="{442B652E-D499-4CDA-8F7A-60469EDBC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632" y="996662"/>
            <a:ext cx="4864676" cy="4864676"/>
          </a:xfrm>
          <a:custGeom>
            <a:avLst/>
            <a:gdLst>
              <a:gd name="connsiteX0" fmla="*/ 0 w 4864676"/>
              <a:gd name="connsiteY0" fmla="*/ 0 h 4864676"/>
              <a:gd name="connsiteX1" fmla="*/ 4864676 w 4864676"/>
              <a:gd name="connsiteY1" fmla="*/ 0 h 4864676"/>
              <a:gd name="connsiteX2" fmla="*/ 4864676 w 4864676"/>
              <a:gd name="connsiteY2" fmla="*/ 4864676 h 4864676"/>
              <a:gd name="connsiteX3" fmla="*/ 1281101 w 4864676"/>
              <a:gd name="connsiteY3" fmla="*/ 4864676 h 4864676"/>
              <a:gd name="connsiteX4" fmla="*/ 0 w 4864676"/>
              <a:gd name="connsiteY4" fmla="*/ 3583575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4864676" y="0"/>
                </a:lnTo>
                <a:lnTo>
                  <a:pt x="4864676" y="4864676"/>
                </a:lnTo>
                <a:lnTo>
                  <a:pt x="1281101" y="4864676"/>
                </a:lnTo>
                <a:lnTo>
                  <a:pt x="0" y="358357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Freeform: Shape 11">
            <a:extLst>
              <a:ext uri="{FF2B5EF4-FFF2-40B4-BE49-F238E27FC236}">
                <a16:creationId xmlns:a16="http://schemas.microsoft.com/office/drawing/2014/main" id="{484A22B8-F5B6-47C2-B88E-DADAF3791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225693" y="996662"/>
            <a:ext cx="4864676" cy="4864676"/>
          </a:xfrm>
          <a:custGeom>
            <a:avLst/>
            <a:gdLst>
              <a:gd name="connsiteX0" fmla="*/ 0 w 4864676"/>
              <a:gd name="connsiteY0" fmla="*/ 0 h 4864676"/>
              <a:gd name="connsiteX1" fmla="*/ 3583574 w 4864676"/>
              <a:gd name="connsiteY1" fmla="*/ 0 h 4864676"/>
              <a:gd name="connsiteX2" fmla="*/ 4864676 w 4864676"/>
              <a:gd name="connsiteY2" fmla="*/ 1281103 h 4864676"/>
              <a:gd name="connsiteX3" fmla="*/ 4864676 w 4864676"/>
              <a:gd name="connsiteY3" fmla="*/ 4864676 h 4864676"/>
              <a:gd name="connsiteX4" fmla="*/ 0 w 4864676"/>
              <a:gd name="connsiteY4" fmla="*/ 4864676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3583574" y="0"/>
                </a:lnTo>
                <a:lnTo>
                  <a:pt x="4864676" y="1281103"/>
                </a:lnTo>
                <a:lnTo>
                  <a:pt x="4864676" y="4864676"/>
                </a:lnTo>
                <a:lnTo>
                  <a:pt x="0" y="4864676"/>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Isosceles Triangle 13">
            <a:extLst>
              <a:ext uri="{FF2B5EF4-FFF2-40B4-BE49-F238E27FC236}">
                <a16:creationId xmlns:a16="http://schemas.microsoft.com/office/drawing/2014/main" id="{A987C18C-164D-4263-B486-4647A98E8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9020" y="1"/>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Isosceles Triangle 15">
            <a:extLst>
              <a:ext uri="{FF2B5EF4-FFF2-40B4-BE49-F238E27FC236}">
                <a16:creationId xmlns:a16="http://schemas.microsoft.com/office/drawing/2014/main" id="{E7E98B39-04C6-408B-92FD-768628740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9286" y="3571620"/>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17">
            <a:extLst>
              <a:ext uri="{FF2B5EF4-FFF2-40B4-BE49-F238E27FC236}">
                <a16:creationId xmlns:a16="http://schemas.microsoft.com/office/drawing/2014/main" id="{981C8C27-2457-421F-BDC4-7B4EA3C7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Rectangle 19">
            <a:extLst>
              <a:ext uri="{FF2B5EF4-FFF2-40B4-BE49-F238E27FC236}">
                <a16:creationId xmlns:a16="http://schemas.microsoft.com/office/drawing/2014/main" id="{CEA13C66-82C1-44AF-972B-8F5CCA41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71208" y="5287803"/>
            <a:ext cx="955808" cy="9558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21">
            <a:extLst>
              <a:ext uri="{FF2B5EF4-FFF2-40B4-BE49-F238E27FC236}">
                <a16:creationId xmlns:a16="http://schemas.microsoft.com/office/drawing/2014/main" id="{9DB36437-FE59-457E-91A7-396BBD3C9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 name="Title 1">
            <a:extLst>
              <a:ext uri="{FF2B5EF4-FFF2-40B4-BE49-F238E27FC236}">
                <a16:creationId xmlns:a16="http://schemas.microsoft.com/office/drawing/2014/main" id="{E27A6EC4-B784-4613-9A96-C168C5332BF2}"/>
              </a:ext>
            </a:extLst>
          </p:cNvPr>
          <p:cNvSpPr>
            <a:spLocks noGrp="1"/>
          </p:cNvSpPr>
          <p:nvPr>
            <p:ph type="ctrTitle"/>
          </p:nvPr>
        </p:nvSpPr>
        <p:spPr>
          <a:xfrm>
            <a:off x="3204642" y="2353641"/>
            <a:ext cx="5782716" cy="2150719"/>
          </a:xfrm>
          <a:noFill/>
        </p:spPr>
        <p:txBody>
          <a:bodyPr anchor="ctr">
            <a:normAutofit/>
          </a:bodyPr>
          <a:lstStyle/>
          <a:p>
            <a:r>
              <a:rPr lang="en-US" sz="3600" b="1" dirty="0">
                <a:solidFill>
                  <a:srgbClr val="080808"/>
                </a:solidFill>
                <a:latin typeface="+mn-lt"/>
              </a:rPr>
              <a:t>Clinician-Patient Interviews:  </a:t>
            </a:r>
            <a:r>
              <a:rPr lang="en-US" sz="3600" dirty="0">
                <a:solidFill>
                  <a:srgbClr val="080808"/>
                </a:solidFill>
                <a:latin typeface="+mn-lt"/>
              </a:rPr>
              <a:t>Prescriptions – To Fill </a:t>
            </a:r>
            <a:br>
              <a:rPr lang="en-US" sz="3600" dirty="0">
                <a:solidFill>
                  <a:srgbClr val="080808"/>
                </a:solidFill>
                <a:latin typeface="+mn-lt"/>
              </a:rPr>
            </a:br>
            <a:r>
              <a:rPr lang="en-US" sz="3600" dirty="0">
                <a:solidFill>
                  <a:srgbClr val="080808"/>
                </a:solidFill>
                <a:latin typeface="+mn-lt"/>
              </a:rPr>
              <a:t>or Not to Fill?</a:t>
            </a:r>
          </a:p>
        </p:txBody>
      </p:sp>
      <p:sp>
        <p:nvSpPr>
          <p:cNvPr id="38" name="Rectangle 23">
            <a:extLst>
              <a:ext uri="{FF2B5EF4-FFF2-40B4-BE49-F238E27FC236}">
                <a16:creationId xmlns:a16="http://schemas.microsoft.com/office/drawing/2014/main" id="{844D3693-2EFE-4667-89D5-47E2D5920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42846" y="410171"/>
            <a:ext cx="1321281" cy="1321281"/>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25">
            <a:extLst>
              <a:ext uri="{FF2B5EF4-FFF2-40B4-BE49-F238E27FC236}">
                <a16:creationId xmlns:a16="http://schemas.microsoft.com/office/drawing/2014/main" id="{C21FD796-9CD0-404D-8DF5-5274C0BCC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30319" y="1508609"/>
            <a:ext cx="700047" cy="70004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01283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atient 1 - James Spiegel - Interaction 2">
            <a:hlinkClick r:id="" action="ppaction://media"/>
            <a:extLs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3206" y="643467"/>
            <a:ext cx="8985588"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2AC9695-ACC4-4AF5-ADD9-8D54423C3C3A}"/>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14928" t="2915" r="-4796" b="-2915"/>
          <a:stretch/>
        </p:blipFill>
        <p:spPr>
          <a:xfrm>
            <a:off x="6354282" y="2124304"/>
            <a:ext cx="4129401" cy="3067999"/>
          </a:xfrm>
          <a:prstGeom prst="rect">
            <a:avLst/>
          </a:prstGeom>
        </p:spPr>
      </p:pic>
      <p:pic>
        <p:nvPicPr>
          <p:cNvPr id="12" name="Picture 11">
            <a:extLst>
              <a:ext uri="{FF2B5EF4-FFF2-40B4-BE49-F238E27FC236}">
                <a16:creationId xmlns:a16="http://schemas.microsoft.com/office/drawing/2014/main" id="{868A193C-D986-4C68-A6F8-30718C7C7523}"/>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47566" r="7314" b="-1"/>
          <a:stretch/>
        </p:blipFill>
        <p:spPr>
          <a:xfrm>
            <a:off x="2996929" y="2028305"/>
            <a:ext cx="2251577" cy="3331044"/>
          </a:xfrm>
          <a:prstGeom prst="rect">
            <a:avLst/>
          </a:prstGeom>
          <a:effectLst/>
        </p:spPr>
      </p:pic>
      <p:sp>
        <p:nvSpPr>
          <p:cNvPr id="14" name="TextBox 13">
            <a:extLst>
              <a:ext uri="{FF2B5EF4-FFF2-40B4-BE49-F238E27FC236}">
                <a16:creationId xmlns:a16="http://schemas.microsoft.com/office/drawing/2014/main" id="{C8F4C679-688F-4206-8EE1-8D2571A00058}"/>
              </a:ext>
              <a:ext uri="{C183D7F6-B498-43B3-948B-1728B52AA6E4}">
                <adec:decorative xmlns:adec="http://schemas.microsoft.com/office/drawing/2017/decorative" val="1"/>
              </a:ext>
            </a:extLst>
          </p:cNvPr>
          <p:cNvSpPr txBox="1"/>
          <p:nvPr/>
        </p:nvSpPr>
        <p:spPr>
          <a:xfrm>
            <a:off x="2906927" y="5454952"/>
            <a:ext cx="5585183" cy="184666"/>
          </a:xfrm>
          <a:prstGeom prst="rect">
            <a:avLst/>
          </a:prstGeom>
          <a:noFill/>
        </p:spPr>
        <p:txBody>
          <a:bodyPr wrap="none" rtlCol="0">
            <a:spAutoFit/>
          </a:bodyPr>
          <a:lstStyle/>
          <a:p>
            <a:r>
              <a:rPr lang="en-US" sz="600" dirty="0">
                <a:solidFill>
                  <a:srgbClr val="333333"/>
                </a:solidFill>
                <a:effectLst/>
                <a:latin typeface="Arial" panose="020B0604020202020204" pitchFamily="34" charset="0"/>
                <a:ea typeface="Calibri" panose="020F0502020204030204" pitchFamily="34" charset="0"/>
              </a:rPr>
              <a:t>Image by Rawpixel, retrieved from </a:t>
            </a:r>
            <a:r>
              <a:rPr lang="en-US" sz="600" dirty="0">
                <a:solidFill>
                  <a:srgbClr val="333333"/>
                </a:solidFill>
                <a:effectLst/>
                <a:latin typeface="Arial" panose="020B0604020202020204" pitchFamily="34" charset="0"/>
                <a:ea typeface="Calibri" panose="020F0502020204030204" pitchFamily="34" charset="0"/>
                <a:hlinkClick r:id="rId8"/>
              </a:rPr>
              <a:t>https://www.rawpixel.com/image/3150736/premium-photo-psd-surgeon-doctor-gown-adult</a:t>
            </a:r>
            <a:r>
              <a:rPr lang="en-US" sz="600" dirty="0">
                <a:solidFill>
                  <a:srgbClr val="333333"/>
                </a:solidFill>
                <a:effectLst/>
                <a:latin typeface="Arial" panose="020B0604020202020204" pitchFamily="34" charset="0"/>
                <a:ea typeface="Calibri" panose="020F0502020204030204" pitchFamily="34" charset="0"/>
              </a:rPr>
              <a:t> .9/17/2021. Royalty-free photo.</a:t>
            </a:r>
            <a:endParaRPr lang="en-US" sz="600" dirty="0"/>
          </a:p>
        </p:txBody>
      </p:sp>
      <p:sp>
        <p:nvSpPr>
          <p:cNvPr id="16" name="TextBox 15">
            <a:extLst>
              <a:ext uri="{FF2B5EF4-FFF2-40B4-BE49-F238E27FC236}">
                <a16:creationId xmlns:a16="http://schemas.microsoft.com/office/drawing/2014/main" id="{0DEFEFA9-BD72-4C20-B718-9C0222928A77}"/>
              </a:ext>
              <a:ext uri="{C183D7F6-B498-43B3-948B-1728B52AA6E4}">
                <adec:decorative xmlns:adec="http://schemas.microsoft.com/office/drawing/2017/decorative" val="1"/>
              </a:ext>
            </a:extLst>
          </p:cNvPr>
          <p:cNvSpPr txBox="1"/>
          <p:nvPr/>
        </p:nvSpPr>
        <p:spPr>
          <a:xfrm>
            <a:off x="6253468" y="5124008"/>
            <a:ext cx="5585183" cy="184666"/>
          </a:xfrm>
          <a:prstGeom prst="rect">
            <a:avLst/>
          </a:prstGeom>
          <a:noFill/>
        </p:spPr>
        <p:txBody>
          <a:bodyPr wrap="none" rtlCol="0">
            <a:spAutoFit/>
          </a:bodyPr>
          <a:lstStyle/>
          <a:p>
            <a:r>
              <a:rPr lang="en-US" sz="600" dirty="0">
                <a:solidFill>
                  <a:srgbClr val="333333"/>
                </a:solidFill>
                <a:effectLst/>
                <a:latin typeface="Arial" panose="020B0604020202020204" pitchFamily="34" charset="0"/>
                <a:ea typeface="Calibri" panose="020F0502020204030204" pitchFamily="34" charset="0"/>
              </a:rPr>
              <a:t>Image by Rawpixel, retrieved from </a:t>
            </a:r>
            <a:r>
              <a:rPr lang="en-US" sz="600" dirty="0">
                <a:solidFill>
                  <a:srgbClr val="333333"/>
                </a:solidFill>
                <a:effectLst/>
                <a:latin typeface="Arial" panose="020B0604020202020204" pitchFamily="34" charset="0"/>
                <a:ea typeface="Calibri" panose="020F0502020204030204" pitchFamily="34" charset="0"/>
                <a:hlinkClick r:id="rId9"/>
              </a:rPr>
              <a:t>https://www.rawpixel.com/image/28198/premium-photo-image-adult-business-businessman</a:t>
            </a:r>
            <a:r>
              <a:rPr lang="en-US" sz="600" dirty="0">
                <a:solidFill>
                  <a:srgbClr val="333333"/>
                </a:solidFill>
                <a:effectLst/>
                <a:latin typeface="Arial" panose="020B0604020202020204" pitchFamily="34" charset="0"/>
                <a:ea typeface="Calibri" panose="020F0502020204030204" pitchFamily="34" charset="0"/>
              </a:rPr>
              <a:t>  9/17/2021. Royalty-free photo.</a:t>
            </a:r>
            <a:endParaRPr lang="en-US" sz="600" dirty="0"/>
          </a:p>
        </p:txBody>
      </p:sp>
      <p:sp>
        <p:nvSpPr>
          <p:cNvPr id="3" name="Title 2">
            <a:extLst>
              <a:ext uri="{FF2B5EF4-FFF2-40B4-BE49-F238E27FC236}">
                <a16:creationId xmlns:a16="http://schemas.microsoft.com/office/drawing/2014/main" id="{8E39248D-1154-7A58-B405-28B9209A6DD4}"/>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t>Patient interaction 1</a:t>
            </a:r>
          </a:p>
        </p:txBody>
      </p:sp>
    </p:spTree>
    <p:extLst>
      <p:ext uri="{BB962C8B-B14F-4D97-AF65-F5344CB8AC3E}">
        <p14:creationId xmlns:p14="http://schemas.microsoft.com/office/powerpoint/2010/main" val="566739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B024D-DDA3-4E8A-B2E8-612FBCB32C74}"/>
              </a:ext>
            </a:extLst>
          </p:cNvPr>
          <p:cNvSpPr>
            <a:spLocks noGrp="1"/>
          </p:cNvSpPr>
          <p:nvPr>
            <p:ph type="title"/>
          </p:nvPr>
        </p:nvSpPr>
        <p:spPr>
          <a:xfrm>
            <a:off x="643467" y="356973"/>
            <a:ext cx="10905066" cy="1222324"/>
          </a:xfrm>
        </p:spPr>
        <p:txBody>
          <a:bodyPr>
            <a:normAutofit/>
          </a:bodyPr>
          <a:lstStyle/>
          <a:p>
            <a:pPr marL="0" marR="0">
              <a:spcBef>
                <a:spcPts val="0"/>
              </a:spcBef>
              <a:spcAft>
                <a:spcPts val="1000"/>
              </a:spcAft>
            </a:pPr>
            <a:r>
              <a:rPr lang="en-US" sz="4000" b="1" u="sng" dirty="0">
                <a:effectLst/>
                <a:latin typeface="Calibri" panose="020F0502020204030204" pitchFamily="34" charset="0"/>
                <a:ea typeface="Calibri" panose="020F0502020204030204" pitchFamily="34" charset="0"/>
                <a:cs typeface="Calibri" panose="020F0502020204030204" pitchFamily="34" charset="0"/>
              </a:rPr>
              <a:t>AUDIENCE RESPONSE QUESTION #2</a:t>
            </a:r>
            <a:endParaRPr lang="en-US" sz="4000" dirty="0"/>
          </a:p>
        </p:txBody>
      </p:sp>
      <p:sp>
        <p:nvSpPr>
          <p:cNvPr id="3" name="Content Placeholder 2">
            <a:extLst>
              <a:ext uri="{FF2B5EF4-FFF2-40B4-BE49-F238E27FC236}">
                <a16:creationId xmlns:a16="http://schemas.microsoft.com/office/drawing/2014/main" id="{12DFC1B8-CE2D-4B77-AA6B-CF71194570AA}"/>
              </a:ext>
            </a:extLst>
          </p:cNvPr>
          <p:cNvSpPr>
            <a:spLocks noGrp="1"/>
          </p:cNvSpPr>
          <p:nvPr>
            <p:ph idx="1"/>
          </p:nvPr>
        </p:nvSpPr>
        <p:spPr>
          <a:xfrm>
            <a:off x="643467" y="1782981"/>
            <a:ext cx="10905066" cy="4393982"/>
          </a:xfrm>
        </p:spPr>
        <p:txBody>
          <a:bodyPr>
            <a:normAutofit/>
          </a:bodyPr>
          <a:lstStyle/>
          <a:p>
            <a:pPr marL="0" indent="0" algn="just">
              <a:lnSpc>
                <a:spcPct val="115000"/>
              </a:lnSpc>
              <a:spcBef>
                <a:spcPts val="0"/>
              </a:spcBef>
              <a:buNone/>
            </a:pPr>
            <a:r>
              <a:rPr lang="en-US" sz="2400" b="1" dirty="0">
                <a:effectLst/>
                <a:latin typeface="Calibri" panose="020F0502020204030204" pitchFamily="34" charset="0"/>
                <a:ea typeface="Calibri" panose="020F0502020204030204" pitchFamily="34" charset="0"/>
                <a:cs typeface="Calibri" panose="020F0502020204030204" pitchFamily="34" charset="0"/>
              </a:rPr>
              <a:t>Which of the following best describes your course of action regarding providing an early refill of opioid medication to this patient?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a:lnSpc>
                <a:spcPct val="115000"/>
              </a:lnSpc>
              <a:spcBef>
                <a:spcPts val="0"/>
              </a:spcBef>
              <a:spcAft>
                <a:spcPts val="0"/>
              </a:spcAft>
              <a:buNone/>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15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Comfortable and would likely provide the prescription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Uncomfortable and would provide the prescription with a warning about not providing future early refill requests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More information would be needed before a refill could be provided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Under no circumstances should an early refill for these medications be provided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The patient is likely drug-seeking and should be discharged from the practice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243299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D8F8D1-E873-4B5F-9AA4-98FAF9654BA2}"/>
              </a:ext>
            </a:extLst>
          </p:cNvPr>
          <p:cNvSpPr>
            <a:spLocks noGrp="1"/>
          </p:cNvSpPr>
          <p:nvPr>
            <p:ph type="title"/>
          </p:nvPr>
        </p:nvSpPr>
        <p:spPr>
          <a:xfrm>
            <a:off x="643467" y="321734"/>
            <a:ext cx="10905066" cy="1135737"/>
          </a:xfrm>
        </p:spPr>
        <p:txBody>
          <a:bodyPr>
            <a:normAutofit/>
          </a:bodyPr>
          <a:lstStyle/>
          <a:p>
            <a:r>
              <a:rPr lang="en-US" b="1" u="sng" dirty="0">
                <a:latin typeface="+mn-lt"/>
              </a:rPr>
              <a:t>Assessment and Management Plan</a:t>
            </a:r>
          </a:p>
        </p:txBody>
      </p:sp>
      <p:sp>
        <p:nvSpPr>
          <p:cNvPr id="3" name="Content Placeholder 2">
            <a:extLst>
              <a:ext uri="{FF2B5EF4-FFF2-40B4-BE49-F238E27FC236}">
                <a16:creationId xmlns:a16="http://schemas.microsoft.com/office/drawing/2014/main" id="{AC8BDDFB-2E61-4813-9D30-ECE608EE333D}"/>
              </a:ext>
            </a:extLst>
          </p:cNvPr>
          <p:cNvSpPr>
            <a:spLocks noGrp="1"/>
          </p:cNvSpPr>
          <p:nvPr>
            <p:ph idx="1"/>
          </p:nvPr>
        </p:nvSpPr>
        <p:spPr>
          <a:xfrm>
            <a:off x="643467" y="1782981"/>
            <a:ext cx="10905066" cy="4393982"/>
          </a:xfrm>
        </p:spPr>
        <p:txBody>
          <a:bodyPr>
            <a:normAutofit/>
          </a:bodyPr>
          <a:lstStyle/>
          <a:p>
            <a:pPr marL="0" indent="0">
              <a:buNone/>
            </a:pPr>
            <a:r>
              <a:rPr lang="en-US" dirty="0">
                <a:effectLst/>
                <a:latin typeface="Calibri" panose="020F0502020204030204" pitchFamily="34" charset="0"/>
                <a:ea typeface="Calibri" panose="020F0502020204030204" pitchFamily="34" charset="0"/>
                <a:cs typeface="Calibri" panose="020F0502020204030204" pitchFamily="34" charset="0"/>
              </a:rPr>
              <a:t>Dr. Cullen’s assessment of this particular situation is that although early refill requests might sometimes be considered to be a “red flag” with respect to safe opioid prescribing and patient adherence, Mr. Spiegel seems to be a highly successful, highly functional, longstanding patient in this practice. Dr. Cullen trusts his ability to recognize someone who is medication-seeking and will likely write the prescription for the early refill.</a:t>
            </a:r>
            <a:endParaRPr lang="en-US" sz="18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107057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atient 1 - James Spiegel - Interaction 3">
            <a:hlinkClick r:id="" action="ppaction://media"/>
            <a:extLs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3206" y="649483"/>
            <a:ext cx="8985588"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6DDE903-6849-4E11-BFF7-BDFE7254A7BA}"/>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27982" t="4553" r="-57" b="-4553"/>
          <a:stretch/>
        </p:blipFill>
        <p:spPr>
          <a:xfrm>
            <a:off x="6482576" y="1993596"/>
            <a:ext cx="3598127" cy="3333304"/>
          </a:xfrm>
          <a:prstGeom prst="rect">
            <a:avLst/>
          </a:prstGeom>
        </p:spPr>
      </p:pic>
      <p:pic>
        <p:nvPicPr>
          <p:cNvPr id="12" name="Picture 11">
            <a:extLst>
              <a:ext uri="{FF2B5EF4-FFF2-40B4-BE49-F238E27FC236}">
                <a16:creationId xmlns:a16="http://schemas.microsoft.com/office/drawing/2014/main" id="{68E0A40D-8111-46DE-BFC7-580D5BB39AE4}"/>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47566" r="7314" b="-1"/>
          <a:stretch/>
        </p:blipFill>
        <p:spPr>
          <a:xfrm>
            <a:off x="2996929" y="2028305"/>
            <a:ext cx="2251577" cy="3331044"/>
          </a:xfrm>
          <a:prstGeom prst="rect">
            <a:avLst/>
          </a:prstGeom>
          <a:effectLst/>
        </p:spPr>
      </p:pic>
      <p:sp>
        <p:nvSpPr>
          <p:cNvPr id="14" name="Title 13">
            <a:extLst>
              <a:ext uri="{FF2B5EF4-FFF2-40B4-BE49-F238E27FC236}">
                <a16:creationId xmlns:a16="http://schemas.microsoft.com/office/drawing/2014/main" id="{838F8F2D-BD70-4D9F-A22C-7E3597665B66}"/>
              </a:ext>
              <a:ext uri="{C183D7F6-B498-43B3-948B-1728B52AA6E4}">
                <adec:decorative xmlns:adec="http://schemas.microsoft.com/office/drawing/2017/decorative" val="1"/>
              </a:ext>
            </a:extLst>
          </p:cNvPr>
          <p:cNvSpPr txBox="1">
            <a:spLocks noGrp="1"/>
          </p:cNvSpPr>
          <p:nvPr>
            <p:ph type="title" idx="4294967295"/>
          </p:nvPr>
        </p:nvSpPr>
        <p:spPr>
          <a:xfrm>
            <a:off x="2996929" y="5385716"/>
            <a:ext cx="5585183" cy="18466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Image by </a:t>
            </a:r>
            <a:r>
              <a:rPr kumimoji="0" lang="en-US" sz="600" b="0" i="0" u="none" strike="noStrike" kern="1200" cap="none" spc="0" normalizeH="0" baseline="0" noProof="0" dirty="0" err="1">
                <a:ln>
                  <a:noFill/>
                </a:ln>
                <a:solidFill>
                  <a:srgbClr val="333333"/>
                </a:solidFill>
                <a:effectLst/>
                <a:uLnTx/>
                <a:uFillTx/>
                <a:latin typeface="Arial" panose="020B0604020202020204" pitchFamily="34" charset="0"/>
                <a:ea typeface="Calibri" panose="020F0502020204030204" pitchFamily="34" charset="0"/>
                <a:cs typeface="+mn-cs"/>
              </a:rPr>
              <a:t>Rawpixel</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 retrieved from </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hlinkClick r:id="rId8"/>
              </a:rPr>
              <a:t>https://www.rawpixel.com/image/3150736/premium-photo-psd-surgeon-doctor-gown-adult</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 .9/17/2021. Royalty-free photo.</a:t>
            </a:r>
            <a:endParaRPr kumimoji="0" lang="en-US" sz="6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TextBox 15">
            <a:extLst>
              <a:ext uri="{FF2B5EF4-FFF2-40B4-BE49-F238E27FC236}">
                <a16:creationId xmlns:a16="http://schemas.microsoft.com/office/drawing/2014/main" id="{F36B8C8D-9F1A-4AF3-AA29-86387C24CE24}"/>
              </a:ext>
              <a:ext uri="{C183D7F6-B498-43B3-948B-1728B52AA6E4}">
                <adec:decorative xmlns:adec="http://schemas.microsoft.com/office/drawing/2017/decorative" val="1"/>
              </a:ext>
            </a:extLst>
          </p:cNvPr>
          <p:cNvSpPr txBox="1"/>
          <p:nvPr/>
        </p:nvSpPr>
        <p:spPr>
          <a:xfrm>
            <a:off x="6397334" y="5142234"/>
            <a:ext cx="5585183" cy="184666"/>
          </a:xfrm>
          <a:prstGeom prst="rect">
            <a:avLst/>
          </a:prstGeom>
          <a:noFill/>
        </p:spPr>
        <p:txBody>
          <a:bodyPr wrap="none" rtlCol="0">
            <a:spAutoFit/>
          </a:bodyPr>
          <a:lstStyle/>
          <a:p>
            <a:r>
              <a:rPr lang="en-US" sz="600" dirty="0">
                <a:solidFill>
                  <a:srgbClr val="333333"/>
                </a:solidFill>
                <a:effectLst/>
                <a:latin typeface="Arial" panose="020B0604020202020204" pitchFamily="34" charset="0"/>
                <a:ea typeface="Calibri" panose="020F0502020204030204" pitchFamily="34" charset="0"/>
              </a:rPr>
              <a:t>Image by Rawpixel, retrieved from </a:t>
            </a:r>
            <a:r>
              <a:rPr lang="en-US" sz="600" dirty="0">
                <a:solidFill>
                  <a:srgbClr val="333333"/>
                </a:solidFill>
                <a:effectLst/>
                <a:latin typeface="Arial" panose="020B0604020202020204" pitchFamily="34" charset="0"/>
                <a:ea typeface="Calibri" panose="020F0502020204030204" pitchFamily="34" charset="0"/>
                <a:hlinkClick r:id="rId9"/>
              </a:rPr>
              <a:t>https://www.rawpixel.com/image/28198/premium-photo-image-adult-business-businessman</a:t>
            </a:r>
            <a:r>
              <a:rPr lang="en-US" sz="600" dirty="0">
                <a:solidFill>
                  <a:srgbClr val="333333"/>
                </a:solidFill>
                <a:effectLst/>
                <a:latin typeface="Arial" panose="020B0604020202020204" pitchFamily="34" charset="0"/>
                <a:ea typeface="Calibri" panose="020F0502020204030204" pitchFamily="34" charset="0"/>
              </a:rPr>
              <a:t>  9/17/2021. Royalty-free photo.</a:t>
            </a:r>
            <a:endParaRPr lang="en-US" sz="600" dirty="0"/>
          </a:p>
        </p:txBody>
      </p:sp>
    </p:spTree>
    <p:extLst>
      <p:ext uri="{BB962C8B-B14F-4D97-AF65-F5344CB8AC3E}">
        <p14:creationId xmlns:p14="http://schemas.microsoft.com/office/powerpoint/2010/main" val="953175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B024D-DDA3-4E8A-B2E8-612FBCB32C74}"/>
              </a:ext>
            </a:extLst>
          </p:cNvPr>
          <p:cNvSpPr>
            <a:spLocks noGrp="1"/>
          </p:cNvSpPr>
          <p:nvPr>
            <p:ph type="title"/>
          </p:nvPr>
        </p:nvSpPr>
        <p:spPr>
          <a:xfrm>
            <a:off x="643467" y="321734"/>
            <a:ext cx="10905066" cy="1135737"/>
          </a:xfrm>
        </p:spPr>
        <p:txBody>
          <a:bodyPr>
            <a:normAutofit/>
          </a:bodyPr>
          <a:lstStyle/>
          <a:p>
            <a:pPr marL="0" marR="0">
              <a:spcBef>
                <a:spcPts val="0"/>
              </a:spcBef>
              <a:spcAft>
                <a:spcPts val="1000"/>
              </a:spcAft>
            </a:pPr>
            <a:r>
              <a:rPr lang="en-US" sz="4000" b="1" u="sng" dirty="0">
                <a:effectLst/>
                <a:latin typeface="Calibri" panose="020F0502020204030204" pitchFamily="34" charset="0"/>
                <a:ea typeface="Calibri" panose="020F0502020204030204" pitchFamily="34" charset="0"/>
                <a:cs typeface="Calibri" panose="020F0502020204030204" pitchFamily="34" charset="0"/>
              </a:rPr>
              <a:t>AUDIENCE RESPONSE QUESTION #3</a:t>
            </a:r>
            <a:endParaRPr lang="en-US" sz="4000" dirty="0"/>
          </a:p>
        </p:txBody>
      </p:sp>
      <p:sp>
        <p:nvSpPr>
          <p:cNvPr id="3" name="Content Placeholder 2">
            <a:extLst>
              <a:ext uri="{FF2B5EF4-FFF2-40B4-BE49-F238E27FC236}">
                <a16:creationId xmlns:a16="http://schemas.microsoft.com/office/drawing/2014/main" id="{12DFC1B8-CE2D-4B77-AA6B-CF71194570AA}"/>
              </a:ext>
            </a:extLst>
          </p:cNvPr>
          <p:cNvSpPr>
            <a:spLocks noGrp="1"/>
          </p:cNvSpPr>
          <p:nvPr>
            <p:ph idx="1"/>
          </p:nvPr>
        </p:nvSpPr>
        <p:spPr>
          <a:xfrm>
            <a:off x="643467" y="1782981"/>
            <a:ext cx="10905066" cy="4393982"/>
          </a:xfrm>
        </p:spPr>
        <p:txBody>
          <a:bodyPr vert="horz" lIns="91440" tIns="45720" rIns="91440" bIns="45720" rtlCol="0" anchor="t">
            <a:normAutofit/>
          </a:bodyPr>
          <a:lstStyle/>
          <a:p>
            <a:pPr marL="0" marR="0" indent="0">
              <a:spcBef>
                <a:spcPts val="0"/>
              </a:spcBef>
              <a:spcAft>
                <a:spcPts val="1000"/>
              </a:spcAft>
              <a:buNone/>
            </a:pPr>
            <a:r>
              <a:rPr lang="en-US" sz="2400" b="1" dirty="0">
                <a:effectLst/>
                <a:latin typeface="Calibri" panose="020F0502020204030204" pitchFamily="34" charset="0"/>
                <a:ea typeface="Calibri" panose="020F0502020204030204" pitchFamily="34" charset="0"/>
                <a:cs typeface="Calibri" panose="020F0502020204030204" pitchFamily="34" charset="0"/>
              </a:rPr>
              <a:t>Do you think Dr. Cullen made an objective medical assessment and management plan with this patient?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Yes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No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000"/>
              </a:spcAft>
              <a:buFont typeface="+mj-lt"/>
              <a:buAutoNum type="alphaUcPeriod"/>
            </a:pPr>
            <a:r>
              <a:rPr lang="en-US" sz="2400" dirty="0">
                <a:effectLst/>
                <a:latin typeface="Calibri"/>
                <a:ea typeface="Calibri" panose="020F0502020204030204" pitchFamily="34" charset="0"/>
                <a:cs typeface="Calibri"/>
              </a:rPr>
              <a:t>Not sure, need more information</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220908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b="1" dirty="0">
                <a:latin typeface="+mn-lt"/>
              </a:rPr>
              <a:t>Patient #2 Darryl Whitcomb</a:t>
            </a:r>
          </a:p>
        </p:txBody>
      </p:sp>
      <p:sp>
        <p:nvSpPr>
          <p:cNvPr id="2" name="Content Placeholder 1"/>
          <p:cNvSpPr>
            <a:spLocks noGrp="1"/>
          </p:cNvSpPr>
          <p:nvPr>
            <p:ph sz="half" idx="1"/>
          </p:nvPr>
        </p:nvSpPr>
        <p:spPr>
          <a:xfrm>
            <a:off x="4965431" y="2178205"/>
            <a:ext cx="6586489" cy="4356409"/>
          </a:xfrm>
        </p:spPr>
        <p:txBody>
          <a:bodyPr vert="horz" lIns="91440" tIns="45720" rIns="91440" bIns="45720" rtlCol="0">
            <a:normAutofit/>
          </a:bodyPr>
          <a:lstStyle/>
          <a:p>
            <a:r>
              <a:rPr lang="en-US" sz="2000" dirty="0"/>
              <a:t>Darryl Whitcomb is a 56-year-old African American male who has been treated with opioid analgesics in this practice for non-specific chronic neck and back pain related to a motor vehicle accident that occurred 7 years ago.</a:t>
            </a:r>
          </a:p>
          <a:p>
            <a:r>
              <a:rPr lang="en-US" sz="2000" dirty="0"/>
              <a:t>Mr. Whitcomb is typically seen every three months in the office due to the requirements of his “no-fault” insurance but presents today urgently requesting a refill for his opioid medication 3 weeks earlier than expected. He states that girlfriend and her two children recently moved in with him and “the place is upside-down” and his medication seems to be lost. He reports that without his prescription pain medication, he can barely get out of bed and certainly not be able to ride his motorcycle, which is his only form of transportation. </a:t>
            </a:r>
          </a:p>
          <a:p>
            <a:endParaRPr lang="en-US" sz="1900" dirty="0"/>
          </a:p>
        </p:txBody>
      </p:sp>
      <p:pic>
        <p:nvPicPr>
          <p:cNvPr id="10" name="Content Placeholder 9" descr="A person wearing a hat&#10;&#10;Description automatically generated with medium confidence">
            <a:extLst>
              <a:ext uri="{FF2B5EF4-FFF2-40B4-BE49-F238E27FC236}">
                <a16:creationId xmlns:a16="http://schemas.microsoft.com/office/drawing/2014/main" id="{40793558-7448-487E-9563-D30D0344558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2088" r="23837" b="-1"/>
          <a:stretch/>
        </p:blipFill>
        <p:spPr>
          <a:xfrm>
            <a:off x="20" y="10"/>
            <a:ext cx="4638887" cy="6862896"/>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EB077"/>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18AA4EC-7A5F-4A13-B867-031A148EA7B7}"/>
              </a:ext>
            </a:extLst>
          </p:cNvPr>
          <p:cNvSpPr txBox="1"/>
          <p:nvPr/>
        </p:nvSpPr>
        <p:spPr>
          <a:xfrm>
            <a:off x="4572586" y="6669764"/>
            <a:ext cx="5344733" cy="184666"/>
          </a:xfrm>
          <a:prstGeom prst="rect">
            <a:avLst/>
          </a:prstGeom>
          <a:noFill/>
        </p:spPr>
        <p:txBody>
          <a:bodyPr wrap="none" rtlCol="0">
            <a:spAutoFit/>
          </a:bodyPr>
          <a:lstStyle/>
          <a:p>
            <a:r>
              <a:rPr lang="en-US" sz="600" dirty="0">
                <a:solidFill>
                  <a:srgbClr val="333333"/>
                </a:solidFill>
                <a:effectLst/>
                <a:latin typeface="Arial" panose="020B0604020202020204" pitchFamily="34" charset="0"/>
                <a:ea typeface="Calibri" panose="020F0502020204030204" pitchFamily="34" charset="0"/>
              </a:rPr>
              <a:t>Image by Rawpixel, retrieved from </a:t>
            </a:r>
            <a:r>
              <a:rPr lang="en-US" sz="600" dirty="0">
                <a:solidFill>
                  <a:srgbClr val="333333"/>
                </a:solidFill>
                <a:effectLst/>
                <a:latin typeface="Arial" panose="020B0604020202020204" pitchFamily="34" charset="0"/>
                <a:ea typeface="Calibri" panose="020F0502020204030204" pitchFamily="34" charset="0"/>
                <a:hlinkClick r:id="rId4"/>
              </a:rPr>
              <a:t>https://www.rawpixel.com/image/2329456/premium-photo-psd-portrait-old-man-people 9/17/2021</a:t>
            </a:r>
            <a:r>
              <a:rPr lang="en-US" sz="600" dirty="0">
                <a:solidFill>
                  <a:srgbClr val="333333"/>
                </a:solidFill>
                <a:effectLst/>
                <a:latin typeface="Arial" panose="020B0604020202020204" pitchFamily="34" charset="0"/>
                <a:ea typeface="Calibri" panose="020F0502020204030204" pitchFamily="34" charset="0"/>
              </a:rPr>
              <a:t>. Royalty-free photo.</a:t>
            </a:r>
            <a:endParaRPr lang="en-US" sz="600" dirty="0"/>
          </a:p>
        </p:txBody>
      </p:sp>
    </p:spTree>
    <p:extLst>
      <p:ext uri="{BB962C8B-B14F-4D97-AF65-F5344CB8AC3E}">
        <p14:creationId xmlns:p14="http://schemas.microsoft.com/office/powerpoint/2010/main" val="422433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atient 2 - Darryl Whitcomb - Interaction 1">
            <a:hlinkClick r:id="" action="ppaction://media"/>
            <a:extLs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2708" y="643467"/>
            <a:ext cx="9246583"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9">
            <a:extLst>
              <a:ext uri="{FF2B5EF4-FFF2-40B4-BE49-F238E27FC236}">
                <a16:creationId xmlns:a16="http://schemas.microsoft.com/office/drawing/2014/main" id="{CBC402FC-6F1F-4B93-80B8-FBACD6553ED1}"/>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21340" t="396" r="24585" b="29585"/>
          <a:stretch/>
        </p:blipFill>
        <p:spPr>
          <a:xfrm>
            <a:off x="6356195" y="1999785"/>
            <a:ext cx="3114662" cy="3226420"/>
          </a:xfrm>
          <a:prstGeom prst="rect">
            <a:avLst/>
          </a:prstGeom>
          <a:effectLst/>
        </p:spPr>
      </p:pic>
      <p:pic>
        <p:nvPicPr>
          <p:cNvPr id="12" name="Picture 11">
            <a:extLst>
              <a:ext uri="{FF2B5EF4-FFF2-40B4-BE49-F238E27FC236}">
                <a16:creationId xmlns:a16="http://schemas.microsoft.com/office/drawing/2014/main" id="{23BD350A-9AE0-4532-BA17-D6951A88DC19}"/>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47566" r="7314" b="-1"/>
          <a:stretch/>
        </p:blipFill>
        <p:spPr>
          <a:xfrm>
            <a:off x="2919313" y="2028304"/>
            <a:ext cx="2344063" cy="3467871"/>
          </a:xfrm>
          <a:prstGeom prst="rect">
            <a:avLst/>
          </a:prstGeom>
          <a:effectLst/>
        </p:spPr>
      </p:pic>
      <p:sp>
        <p:nvSpPr>
          <p:cNvPr id="14" name="TextBox 13">
            <a:extLst>
              <a:ext uri="{FF2B5EF4-FFF2-40B4-BE49-F238E27FC236}">
                <a16:creationId xmlns:a16="http://schemas.microsoft.com/office/drawing/2014/main" id="{CBF4309F-DD70-45F4-8716-31567779FBBF}"/>
              </a:ext>
              <a:ext uri="{C183D7F6-B498-43B3-948B-1728B52AA6E4}">
                <adec:decorative xmlns:adec="http://schemas.microsoft.com/office/drawing/2017/decorative" val="1"/>
              </a:ext>
            </a:extLst>
          </p:cNvPr>
          <p:cNvSpPr txBox="1"/>
          <p:nvPr/>
        </p:nvSpPr>
        <p:spPr>
          <a:xfrm>
            <a:off x="2833800" y="5493050"/>
            <a:ext cx="5585183" cy="184666"/>
          </a:xfrm>
          <a:prstGeom prst="rect">
            <a:avLst/>
          </a:prstGeom>
          <a:noFill/>
        </p:spPr>
        <p:txBody>
          <a:bodyPr wrap="none" rtlCol="0">
            <a:spAutoFit/>
          </a:bodyPr>
          <a:lstStyle/>
          <a:p>
            <a:r>
              <a:rPr lang="en-US" sz="600" dirty="0">
                <a:solidFill>
                  <a:srgbClr val="333333"/>
                </a:solidFill>
                <a:effectLst/>
                <a:latin typeface="Arial" panose="020B0604020202020204" pitchFamily="34" charset="0"/>
                <a:ea typeface="Calibri" panose="020F0502020204030204" pitchFamily="34" charset="0"/>
              </a:rPr>
              <a:t>Image by Rawpixel, retrieved from </a:t>
            </a:r>
            <a:r>
              <a:rPr lang="en-US" sz="600" dirty="0">
                <a:solidFill>
                  <a:srgbClr val="333333"/>
                </a:solidFill>
                <a:effectLst/>
                <a:latin typeface="Arial" panose="020B0604020202020204" pitchFamily="34" charset="0"/>
                <a:ea typeface="Calibri" panose="020F0502020204030204" pitchFamily="34" charset="0"/>
                <a:hlinkClick r:id="rId8"/>
              </a:rPr>
              <a:t>https://www.rawpixel.com/image/3150736/premium-photo-psd-surgeon-doctor-gown-adult</a:t>
            </a:r>
            <a:r>
              <a:rPr lang="en-US" sz="600" dirty="0">
                <a:solidFill>
                  <a:srgbClr val="333333"/>
                </a:solidFill>
                <a:effectLst/>
                <a:latin typeface="Arial" panose="020B0604020202020204" pitchFamily="34" charset="0"/>
                <a:ea typeface="Calibri" panose="020F0502020204030204" pitchFamily="34" charset="0"/>
              </a:rPr>
              <a:t> .9/17/2021. Royalty-free photo.</a:t>
            </a:r>
            <a:endParaRPr lang="en-US" sz="600" dirty="0"/>
          </a:p>
        </p:txBody>
      </p:sp>
      <p:sp>
        <p:nvSpPr>
          <p:cNvPr id="16" name="Title 15">
            <a:extLst>
              <a:ext uri="{FF2B5EF4-FFF2-40B4-BE49-F238E27FC236}">
                <a16:creationId xmlns:a16="http://schemas.microsoft.com/office/drawing/2014/main" id="{3670E213-CC05-42C6-B01E-28DC348B6BF8}"/>
              </a:ext>
              <a:ext uri="{C183D7F6-B498-43B3-948B-1728B52AA6E4}">
                <adec:decorative xmlns:adec="http://schemas.microsoft.com/office/drawing/2017/decorative" val="1"/>
              </a:ext>
            </a:extLst>
          </p:cNvPr>
          <p:cNvSpPr txBox="1">
            <a:spLocks noGrp="1"/>
          </p:cNvSpPr>
          <p:nvPr>
            <p:ph type="title" idx="4294967295"/>
          </p:nvPr>
        </p:nvSpPr>
        <p:spPr>
          <a:xfrm>
            <a:off x="6268036" y="5223226"/>
            <a:ext cx="5344733" cy="18466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Image by </a:t>
            </a:r>
            <a:r>
              <a:rPr kumimoji="0" lang="en-US" sz="600" b="0" i="0" u="none" strike="noStrike" kern="1200" cap="none" spc="0" normalizeH="0" baseline="0" noProof="0" dirty="0" err="1">
                <a:ln>
                  <a:noFill/>
                </a:ln>
                <a:solidFill>
                  <a:srgbClr val="333333"/>
                </a:solidFill>
                <a:effectLst/>
                <a:uLnTx/>
                <a:uFillTx/>
                <a:latin typeface="Arial" panose="020B0604020202020204" pitchFamily="34" charset="0"/>
                <a:ea typeface="Calibri" panose="020F0502020204030204" pitchFamily="34" charset="0"/>
                <a:cs typeface="+mn-cs"/>
              </a:rPr>
              <a:t>Rawpixel</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 retrieved from </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hlinkClick r:id="rId9"/>
              </a:rPr>
              <a:t>https://www.rawpixel.com/image/2329456/premium-photo-psd-portrait-old-man-people 9/17/2021</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 Royalty-free photo.</a:t>
            </a:r>
            <a:endParaRPr kumimoji="0" lang="en-US" sz="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7936907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A903A8-5DDA-46C7-A1B3-BD8956202B70}"/>
              </a:ext>
            </a:extLst>
          </p:cNvPr>
          <p:cNvSpPr>
            <a:spLocks noGrp="1"/>
          </p:cNvSpPr>
          <p:nvPr>
            <p:ph type="title"/>
          </p:nvPr>
        </p:nvSpPr>
        <p:spPr>
          <a:xfrm>
            <a:off x="643467" y="321734"/>
            <a:ext cx="10905066" cy="1135737"/>
          </a:xfrm>
        </p:spPr>
        <p:txBody>
          <a:bodyPr>
            <a:normAutofit/>
          </a:bodyPr>
          <a:lstStyle/>
          <a:p>
            <a:r>
              <a:rPr lang="en-US" sz="3600" b="1" u="sng" dirty="0">
                <a:latin typeface="+mn-lt"/>
              </a:rPr>
              <a:t>Past Medical History and Physical Examination</a:t>
            </a:r>
          </a:p>
        </p:txBody>
      </p:sp>
      <p:sp>
        <p:nvSpPr>
          <p:cNvPr id="3" name="Content Placeholder 2">
            <a:extLst>
              <a:ext uri="{FF2B5EF4-FFF2-40B4-BE49-F238E27FC236}">
                <a16:creationId xmlns:a16="http://schemas.microsoft.com/office/drawing/2014/main" id="{600F531C-F166-42A5-AAFA-68D1EFD61AD3}"/>
              </a:ext>
            </a:extLst>
          </p:cNvPr>
          <p:cNvSpPr>
            <a:spLocks noGrp="1"/>
          </p:cNvSpPr>
          <p:nvPr>
            <p:ph idx="1"/>
          </p:nvPr>
        </p:nvSpPr>
        <p:spPr>
          <a:xfrm>
            <a:off x="643467" y="1227221"/>
            <a:ext cx="10905066" cy="5391856"/>
          </a:xfrm>
        </p:spPr>
        <p:txBody>
          <a:bodyPr>
            <a:normAutofit lnSpcReduction="10000"/>
          </a:bodyPr>
          <a:lstStyle/>
          <a:p>
            <a:pPr marL="0" indent="0">
              <a:buNone/>
            </a:pPr>
            <a:r>
              <a:rPr lang="en-US" sz="2000" b="1" dirty="0"/>
              <a:t>Review of the medical record reveals: </a:t>
            </a:r>
          </a:p>
          <a:p>
            <a:r>
              <a:rPr lang="en-US" sz="2000" dirty="0"/>
              <a:t>Diagnostic testing inconclusive for identifying a pathophysiologic cause of the patient’s neck and back pain</a:t>
            </a:r>
          </a:p>
          <a:p>
            <a:r>
              <a:rPr lang="en-US" sz="2000" dirty="0"/>
              <a:t>The patient has been in litigation regarding the motor vehicle accident with several medical record requests by attorneys in the past 7 years</a:t>
            </a:r>
          </a:p>
          <a:p>
            <a:r>
              <a:rPr lang="en-US" sz="2000" b="1" dirty="0"/>
              <a:t>Medical history is positive for:</a:t>
            </a:r>
          </a:p>
          <a:p>
            <a:pPr lvl="1"/>
            <a:r>
              <a:rPr lang="en-US" sz="2000" dirty="0"/>
              <a:t>Tobacco use (2-3 packs/day x 40 years)</a:t>
            </a:r>
          </a:p>
          <a:p>
            <a:pPr lvl="1"/>
            <a:r>
              <a:rPr lang="en-US" sz="2000" dirty="0"/>
              <a:t>Alcohol consumption (3-6 beers/day for “years”)</a:t>
            </a:r>
          </a:p>
          <a:p>
            <a:pPr lvl="1"/>
            <a:r>
              <a:rPr lang="en-US" sz="2000" dirty="0"/>
              <a:t>Hypertension treated with diuretic and beta-blocker</a:t>
            </a:r>
          </a:p>
          <a:p>
            <a:pPr lvl="1"/>
            <a:r>
              <a:rPr lang="en-US" sz="2000" dirty="0"/>
              <a:t>Overweight (BMI 29.9)</a:t>
            </a:r>
          </a:p>
          <a:p>
            <a:pPr lvl="1"/>
            <a:r>
              <a:rPr lang="en-US" sz="2000" dirty="0"/>
              <a:t>Elevated liver enzymes</a:t>
            </a:r>
          </a:p>
          <a:p>
            <a:pPr lvl="1"/>
            <a:r>
              <a:rPr lang="en-US" sz="2000" dirty="0"/>
              <a:t>Frequent urinary tract infections</a:t>
            </a:r>
          </a:p>
          <a:p>
            <a:r>
              <a:rPr lang="en-US" sz="2000" b="1" dirty="0"/>
              <a:t>Social history:</a:t>
            </a:r>
          </a:p>
          <a:p>
            <a:pPr lvl="1"/>
            <a:r>
              <a:rPr lang="en-US" sz="2000" dirty="0"/>
              <a:t>Sporadic employment</a:t>
            </a:r>
          </a:p>
          <a:p>
            <a:pPr lvl="1"/>
            <a:r>
              <a:rPr lang="en-US" sz="2000" dirty="0"/>
              <a:t>Divorced with 5 children</a:t>
            </a:r>
          </a:p>
          <a:p>
            <a:pPr lvl="1"/>
            <a:r>
              <a:rPr lang="en-US" sz="2000" dirty="0"/>
              <a:t>Does not participate in regular exercise</a:t>
            </a:r>
          </a:p>
          <a:p>
            <a:pPr lvl="1"/>
            <a:r>
              <a:rPr lang="en-US" sz="2000" dirty="0"/>
              <a:t>“Has a girlfriend who just moved in with him for the next two years”</a:t>
            </a:r>
          </a:p>
          <a:p>
            <a:endParaRPr lang="en-US" sz="14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27393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B024D-DDA3-4E8A-B2E8-612FBCB32C74}"/>
              </a:ext>
            </a:extLst>
          </p:cNvPr>
          <p:cNvSpPr>
            <a:spLocks noGrp="1"/>
          </p:cNvSpPr>
          <p:nvPr>
            <p:ph type="title"/>
          </p:nvPr>
        </p:nvSpPr>
        <p:spPr>
          <a:xfrm>
            <a:off x="643467" y="321734"/>
            <a:ext cx="10905066" cy="1135737"/>
          </a:xfrm>
        </p:spPr>
        <p:txBody>
          <a:bodyPr>
            <a:normAutofit/>
          </a:bodyPr>
          <a:lstStyle/>
          <a:p>
            <a:pPr marL="0" marR="0">
              <a:spcBef>
                <a:spcPts val="0"/>
              </a:spcBef>
              <a:spcAft>
                <a:spcPts val="1000"/>
              </a:spcAft>
            </a:pPr>
            <a:r>
              <a:rPr lang="en-US" sz="4000" b="1" u="sng" dirty="0">
                <a:effectLst/>
                <a:latin typeface="Calibri" panose="020F0502020204030204" pitchFamily="34" charset="0"/>
                <a:ea typeface="Calibri" panose="020F0502020204030204" pitchFamily="34" charset="0"/>
                <a:cs typeface="Calibri" panose="020F0502020204030204" pitchFamily="34" charset="0"/>
              </a:rPr>
              <a:t>AUDIENCE RESPONSE QUESTION #1</a:t>
            </a:r>
            <a:endParaRPr lang="en-US" sz="4000" dirty="0"/>
          </a:p>
        </p:txBody>
      </p:sp>
      <p:sp>
        <p:nvSpPr>
          <p:cNvPr id="3" name="Content Placeholder 2">
            <a:extLst>
              <a:ext uri="{FF2B5EF4-FFF2-40B4-BE49-F238E27FC236}">
                <a16:creationId xmlns:a16="http://schemas.microsoft.com/office/drawing/2014/main" id="{12DFC1B8-CE2D-4B77-AA6B-CF71194570AA}"/>
              </a:ext>
            </a:extLst>
          </p:cNvPr>
          <p:cNvSpPr>
            <a:spLocks noGrp="1"/>
          </p:cNvSpPr>
          <p:nvPr>
            <p:ph idx="1"/>
          </p:nvPr>
        </p:nvSpPr>
        <p:spPr>
          <a:xfrm>
            <a:off x="643467" y="1782981"/>
            <a:ext cx="10905066" cy="4393982"/>
          </a:xfrm>
        </p:spPr>
        <p:txBody>
          <a:bodyPr>
            <a:normAutofit/>
          </a:bodyPr>
          <a:lstStyle/>
          <a:p>
            <a:pPr marL="0" indent="0">
              <a:spcBef>
                <a:spcPts val="0"/>
              </a:spcBef>
              <a:buNone/>
            </a:pPr>
            <a:r>
              <a:rPr lang="en-US" sz="2400" b="1" dirty="0">
                <a:effectLst/>
                <a:latin typeface="Calibri" panose="020F0502020204030204" pitchFamily="34" charset="0"/>
                <a:ea typeface="Calibri" panose="020F0502020204030204" pitchFamily="34" charset="0"/>
                <a:cs typeface="Calibri" panose="020F0502020204030204" pitchFamily="34" charset="0"/>
              </a:rPr>
              <a:t>Which of the following would best describe your level of comfort with respect to this patient’s request for an early refill of an opioid medication?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Uncomfortable due to the current climate regarding the opioid epidemic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Somewhat uncomfortable based on this patient’s long-term opioid history and the reason for the early refill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Comfortable based on this patient’s documented pathology and medical history regarding his pain and function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00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Comfortable based on Dr. Cullen’s experience, education, and overall ability to detect problematic/risky patients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38452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atient 2 - Darryl Whitcomb - Interaction 2">
            <a:hlinkClick r:id="" action="ppaction://media"/>
            <a:extLs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2708" y="643467"/>
            <a:ext cx="9246583" cy="5571065"/>
          </a:xfrm>
          <a:prstGeom prst="rect">
            <a:avLst/>
          </a:prstGeom>
          <a:ln>
            <a:noFill/>
          </a:ln>
        </p:spPr>
      </p:pic>
      <p:pic>
        <p:nvPicPr>
          <p:cNvPr id="12" name="Content Placeholder 9">
            <a:extLst>
              <a:ext uri="{FF2B5EF4-FFF2-40B4-BE49-F238E27FC236}">
                <a16:creationId xmlns:a16="http://schemas.microsoft.com/office/drawing/2014/main" id="{5FB7497F-E941-4FE9-ABC2-D80A9DF47017}"/>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21340" t="396" r="24585" b="29585"/>
          <a:stretch/>
        </p:blipFill>
        <p:spPr>
          <a:xfrm>
            <a:off x="6356195" y="1999785"/>
            <a:ext cx="3114662" cy="3226420"/>
          </a:xfrm>
          <a:prstGeom prst="rect">
            <a:avLst/>
          </a:prstGeom>
          <a:effectLst/>
        </p:spPr>
      </p:pic>
      <p:pic>
        <p:nvPicPr>
          <p:cNvPr id="14" name="Picture 13">
            <a:extLst>
              <a:ext uri="{FF2B5EF4-FFF2-40B4-BE49-F238E27FC236}">
                <a16:creationId xmlns:a16="http://schemas.microsoft.com/office/drawing/2014/main" id="{BBB0ECE5-4537-46C3-80EF-148DE691692C}"/>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47566" r="7314" b="-1"/>
          <a:stretch/>
        </p:blipFill>
        <p:spPr>
          <a:xfrm>
            <a:off x="2919313" y="2028304"/>
            <a:ext cx="2344063" cy="3467871"/>
          </a:xfrm>
          <a:prstGeom prst="rect">
            <a:avLst/>
          </a:prstGeom>
          <a:effectLst/>
        </p:spPr>
      </p:pic>
      <p:sp>
        <p:nvSpPr>
          <p:cNvPr id="16" name="TextBox 15">
            <a:extLst>
              <a:ext uri="{FF2B5EF4-FFF2-40B4-BE49-F238E27FC236}">
                <a16:creationId xmlns:a16="http://schemas.microsoft.com/office/drawing/2014/main" id="{284B93B2-048C-476C-A4BC-1D18910130AC}"/>
              </a:ext>
              <a:ext uri="{C183D7F6-B498-43B3-948B-1728B52AA6E4}">
                <adec:decorative xmlns:adec="http://schemas.microsoft.com/office/drawing/2017/decorative" val="1"/>
              </a:ext>
            </a:extLst>
          </p:cNvPr>
          <p:cNvSpPr txBox="1"/>
          <p:nvPr/>
        </p:nvSpPr>
        <p:spPr>
          <a:xfrm>
            <a:off x="2840943" y="5518257"/>
            <a:ext cx="5585183" cy="184666"/>
          </a:xfrm>
          <a:prstGeom prst="rect">
            <a:avLst/>
          </a:prstGeom>
          <a:noFill/>
        </p:spPr>
        <p:txBody>
          <a:bodyPr wrap="none" rtlCol="0">
            <a:spAutoFit/>
          </a:bodyPr>
          <a:lstStyle/>
          <a:p>
            <a:r>
              <a:rPr lang="en-US" sz="600" dirty="0">
                <a:solidFill>
                  <a:srgbClr val="333333"/>
                </a:solidFill>
                <a:effectLst/>
                <a:latin typeface="Arial" panose="020B0604020202020204" pitchFamily="34" charset="0"/>
                <a:ea typeface="Calibri" panose="020F0502020204030204" pitchFamily="34" charset="0"/>
              </a:rPr>
              <a:t>Image by Rawpixel, retrieved from </a:t>
            </a:r>
            <a:r>
              <a:rPr lang="en-US" sz="600" dirty="0">
                <a:solidFill>
                  <a:srgbClr val="333333"/>
                </a:solidFill>
                <a:effectLst/>
                <a:latin typeface="Arial" panose="020B0604020202020204" pitchFamily="34" charset="0"/>
                <a:ea typeface="Calibri" panose="020F0502020204030204" pitchFamily="34" charset="0"/>
                <a:hlinkClick r:id="rId8"/>
              </a:rPr>
              <a:t>https://www.rawpixel.com/image/3150736/premium-photo-psd-surgeon-doctor-gown-adult</a:t>
            </a:r>
            <a:r>
              <a:rPr lang="en-US" sz="600" dirty="0">
                <a:solidFill>
                  <a:srgbClr val="333333"/>
                </a:solidFill>
                <a:effectLst/>
                <a:latin typeface="Arial" panose="020B0604020202020204" pitchFamily="34" charset="0"/>
                <a:ea typeface="Calibri" panose="020F0502020204030204" pitchFamily="34" charset="0"/>
              </a:rPr>
              <a:t> .9/17/2021. Royalty-free photo.</a:t>
            </a:r>
            <a:endParaRPr lang="en-US" sz="600" dirty="0"/>
          </a:p>
        </p:txBody>
      </p:sp>
      <p:sp>
        <p:nvSpPr>
          <p:cNvPr id="17" name="Title 16">
            <a:extLst>
              <a:ext uri="{FF2B5EF4-FFF2-40B4-BE49-F238E27FC236}">
                <a16:creationId xmlns:a16="http://schemas.microsoft.com/office/drawing/2014/main" id="{72075C09-8AC7-432E-8F70-671F37B69976}"/>
              </a:ext>
              <a:ext uri="{C183D7F6-B498-43B3-948B-1728B52AA6E4}">
                <adec:decorative xmlns:adec="http://schemas.microsoft.com/office/drawing/2017/decorative" val="1"/>
              </a:ext>
            </a:extLst>
          </p:cNvPr>
          <p:cNvSpPr txBox="1">
            <a:spLocks noGrp="1"/>
          </p:cNvSpPr>
          <p:nvPr>
            <p:ph type="title" idx="4294967295"/>
          </p:nvPr>
        </p:nvSpPr>
        <p:spPr>
          <a:xfrm>
            <a:off x="6303714" y="5248287"/>
            <a:ext cx="5344733" cy="18466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Image by </a:t>
            </a:r>
            <a:r>
              <a:rPr kumimoji="0" lang="en-US" sz="600" b="0" i="0" u="none" strike="noStrike" kern="1200" cap="none" spc="0" normalizeH="0" baseline="0" noProof="0" dirty="0" err="1">
                <a:ln>
                  <a:noFill/>
                </a:ln>
                <a:solidFill>
                  <a:srgbClr val="333333"/>
                </a:solidFill>
                <a:effectLst/>
                <a:uLnTx/>
                <a:uFillTx/>
                <a:latin typeface="Arial" panose="020B0604020202020204" pitchFamily="34" charset="0"/>
                <a:ea typeface="Calibri" panose="020F0502020204030204" pitchFamily="34" charset="0"/>
                <a:cs typeface="+mn-cs"/>
              </a:rPr>
              <a:t>Rawpixel</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 retrieved from </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hlinkClick r:id="rId9"/>
              </a:rPr>
              <a:t>https://www.rawpixel.com/image/2329456/premium-photo-psd-portrait-old-man-people 9/17/2021</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 Royalty-free photo.</a:t>
            </a:r>
            <a:endParaRPr kumimoji="0" lang="en-US" sz="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2286218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7">
            <a:extLst>
              <a:ext uri="{FF2B5EF4-FFF2-40B4-BE49-F238E27FC236}">
                <a16:creationId xmlns:a16="http://schemas.microsoft.com/office/drawing/2014/main" id="{EE39DFCF-9247-4DE5-BB93-074BFAF07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9">
            <a:extLst>
              <a:ext uri="{FF2B5EF4-FFF2-40B4-BE49-F238E27FC236}">
                <a16:creationId xmlns:a16="http://schemas.microsoft.com/office/drawing/2014/main" id="{442B652E-D499-4CDA-8F7A-60469EDBC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632" y="996662"/>
            <a:ext cx="4864676" cy="4864676"/>
          </a:xfrm>
          <a:custGeom>
            <a:avLst/>
            <a:gdLst>
              <a:gd name="connsiteX0" fmla="*/ 0 w 4864676"/>
              <a:gd name="connsiteY0" fmla="*/ 0 h 4864676"/>
              <a:gd name="connsiteX1" fmla="*/ 4864676 w 4864676"/>
              <a:gd name="connsiteY1" fmla="*/ 0 h 4864676"/>
              <a:gd name="connsiteX2" fmla="*/ 4864676 w 4864676"/>
              <a:gd name="connsiteY2" fmla="*/ 4864676 h 4864676"/>
              <a:gd name="connsiteX3" fmla="*/ 1281101 w 4864676"/>
              <a:gd name="connsiteY3" fmla="*/ 4864676 h 4864676"/>
              <a:gd name="connsiteX4" fmla="*/ 0 w 4864676"/>
              <a:gd name="connsiteY4" fmla="*/ 3583575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4864676" y="0"/>
                </a:lnTo>
                <a:lnTo>
                  <a:pt x="4864676" y="4864676"/>
                </a:lnTo>
                <a:lnTo>
                  <a:pt x="1281101" y="4864676"/>
                </a:lnTo>
                <a:lnTo>
                  <a:pt x="0" y="358357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11">
            <a:extLst>
              <a:ext uri="{FF2B5EF4-FFF2-40B4-BE49-F238E27FC236}">
                <a16:creationId xmlns:a16="http://schemas.microsoft.com/office/drawing/2014/main" id="{484A22B8-F5B6-47C2-B88E-DADAF37913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225693" y="996662"/>
            <a:ext cx="4864676" cy="4864676"/>
          </a:xfrm>
          <a:custGeom>
            <a:avLst/>
            <a:gdLst>
              <a:gd name="connsiteX0" fmla="*/ 0 w 4864676"/>
              <a:gd name="connsiteY0" fmla="*/ 0 h 4864676"/>
              <a:gd name="connsiteX1" fmla="*/ 3583574 w 4864676"/>
              <a:gd name="connsiteY1" fmla="*/ 0 h 4864676"/>
              <a:gd name="connsiteX2" fmla="*/ 4864676 w 4864676"/>
              <a:gd name="connsiteY2" fmla="*/ 1281103 h 4864676"/>
              <a:gd name="connsiteX3" fmla="*/ 4864676 w 4864676"/>
              <a:gd name="connsiteY3" fmla="*/ 4864676 h 4864676"/>
              <a:gd name="connsiteX4" fmla="*/ 0 w 4864676"/>
              <a:gd name="connsiteY4" fmla="*/ 4864676 h 4864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676" h="4864676">
                <a:moveTo>
                  <a:pt x="0" y="0"/>
                </a:moveTo>
                <a:lnTo>
                  <a:pt x="3583574" y="0"/>
                </a:lnTo>
                <a:lnTo>
                  <a:pt x="4864676" y="1281103"/>
                </a:lnTo>
                <a:lnTo>
                  <a:pt x="4864676" y="4864676"/>
                </a:lnTo>
                <a:lnTo>
                  <a:pt x="0" y="4864676"/>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Isosceles Triangle 13">
            <a:extLst>
              <a:ext uri="{FF2B5EF4-FFF2-40B4-BE49-F238E27FC236}">
                <a16:creationId xmlns:a16="http://schemas.microsoft.com/office/drawing/2014/main" id="{A987C18C-164D-4263-B486-4647A98E8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9020" y="1"/>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Isosceles Triangle 15">
            <a:extLst>
              <a:ext uri="{FF2B5EF4-FFF2-40B4-BE49-F238E27FC236}">
                <a16:creationId xmlns:a16="http://schemas.microsoft.com/office/drawing/2014/main" id="{E7E98B39-04C6-408B-92FD-768628740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09286" y="3571620"/>
            <a:ext cx="6613961" cy="3286380"/>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17">
            <a:extLst>
              <a:ext uri="{FF2B5EF4-FFF2-40B4-BE49-F238E27FC236}">
                <a16:creationId xmlns:a16="http://schemas.microsoft.com/office/drawing/2014/main" id="{981C8C27-2457-421F-BDC4-7B4EA3C7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19">
            <a:extLst>
              <a:ext uri="{FF2B5EF4-FFF2-40B4-BE49-F238E27FC236}">
                <a16:creationId xmlns:a16="http://schemas.microsoft.com/office/drawing/2014/main" id="{CEA13C66-82C1-44AF-972B-8F5CCA41B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71208" y="5287803"/>
            <a:ext cx="955808" cy="9558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Freeform: Shape 21">
            <a:extLst>
              <a:ext uri="{FF2B5EF4-FFF2-40B4-BE49-F238E27FC236}">
                <a16:creationId xmlns:a16="http://schemas.microsoft.com/office/drawing/2014/main" id="{9DB36437-FE59-457E-91A7-396BBD3C9C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27A6EC4-B784-4613-9A96-C168C5332BF2}"/>
              </a:ext>
            </a:extLst>
          </p:cNvPr>
          <p:cNvSpPr>
            <a:spLocks noGrp="1"/>
          </p:cNvSpPr>
          <p:nvPr>
            <p:ph type="ctrTitle"/>
          </p:nvPr>
        </p:nvSpPr>
        <p:spPr>
          <a:xfrm>
            <a:off x="3204642" y="2353641"/>
            <a:ext cx="5782716" cy="2150719"/>
          </a:xfrm>
          <a:noFill/>
        </p:spPr>
        <p:txBody>
          <a:bodyPr anchor="ctr">
            <a:normAutofit/>
          </a:bodyPr>
          <a:lstStyle/>
          <a:p>
            <a:r>
              <a:rPr lang="en-US" sz="3600" b="1" dirty="0">
                <a:solidFill>
                  <a:srgbClr val="080808"/>
                </a:solidFill>
                <a:latin typeface="+mn-lt"/>
              </a:rPr>
              <a:t>Introductions</a:t>
            </a:r>
            <a:endParaRPr lang="en-US" sz="3600" b="1" dirty="0">
              <a:solidFill>
                <a:srgbClr val="080808"/>
              </a:solidFill>
            </a:endParaRPr>
          </a:p>
        </p:txBody>
      </p:sp>
      <p:sp>
        <p:nvSpPr>
          <p:cNvPr id="38" name="Rectangle 23">
            <a:extLst>
              <a:ext uri="{FF2B5EF4-FFF2-40B4-BE49-F238E27FC236}">
                <a16:creationId xmlns:a16="http://schemas.microsoft.com/office/drawing/2014/main" id="{844D3693-2EFE-4667-89D5-47E2D5920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42846" y="410171"/>
            <a:ext cx="1321281" cy="1321281"/>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25">
            <a:extLst>
              <a:ext uri="{FF2B5EF4-FFF2-40B4-BE49-F238E27FC236}">
                <a16:creationId xmlns:a16="http://schemas.microsoft.com/office/drawing/2014/main" id="{C21FD796-9CD0-404D-8DF5-5274C0BCC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30319" y="1508609"/>
            <a:ext cx="700047" cy="70004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665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B024D-DDA3-4E8A-B2E8-612FBCB32C74}"/>
              </a:ext>
            </a:extLst>
          </p:cNvPr>
          <p:cNvSpPr>
            <a:spLocks noGrp="1"/>
          </p:cNvSpPr>
          <p:nvPr>
            <p:ph type="title"/>
          </p:nvPr>
        </p:nvSpPr>
        <p:spPr>
          <a:xfrm>
            <a:off x="643467" y="321734"/>
            <a:ext cx="10905066" cy="1135737"/>
          </a:xfrm>
        </p:spPr>
        <p:txBody>
          <a:bodyPr>
            <a:normAutofit/>
          </a:bodyPr>
          <a:lstStyle/>
          <a:p>
            <a:pPr marL="0" marR="0">
              <a:spcBef>
                <a:spcPts val="0"/>
              </a:spcBef>
              <a:spcAft>
                <a:spcPts val="1000"/>
              </a:spcAft>
            </a:pPr>
            <a:r>
              <a:rPr lang="en-US" sz="4000" b="1" u="sng" dirty="0">
                <a:effectLst/>
                <a:latin typeface="Calibri" panose="020F0502020204030204" pitchFamily="34" charset="0"/>
                <a:ea typeface="Calibri" panose="020F0502020204030204" pitchFamily="34" charset="0"/>
                <a:cs typeface="Calibri" panose="020F0502020204030204" pitchFamily="34" charset="0"/>
              </a:rPr>
              <a:t>AUDIENCE RESPONSE QUESTION #2</a:t>
            </a:r>
            <a:endParaRPr lang="en-US" sz="4000" dirty="0"/>
          </a:p>
        </p:txBody>
      </p:sp>
      <p:sp>
        <p:nvSpPr>
          <p:cNvPr id="3" name="Content Placeholder 2">
            <a:extLst>
              <a:ext uri="{FF2B5EF4-FFF2-40B4-BE49-F238E27FC236}">
                <a16:creationId xmlns:a16="http://schemas.microsoft.com/office/drawing/2014/main" id="{12DFC1B8-CE2D-4B77-AA6B-CF71194570AA}"/>
              </a:ext>
            </a:extLst>
          </p:cNvPr>
          <p:cNvSpPr>
            <a:spLocks noGrp="1"/>
          </p:cNvSpPr>
          <p:nvPr>
            <p:ph idx="1"/>
          </p:nvPr>
        </p:nvSpPr>
        <p:spPr>
          <a:xfrm>
            <a:off x="643467" y="1782981"/>
            <a:ext cx="10905066" cy="4393982"/>
          </a:xfrm>
        </p:spPr>
        <p:txBody>
          <a:bodyPr>
            <a:normAutofit/>
          </a:bodyPr>
          <a:lstStyle/>
          <a:p>
            <a:pPr marL="0" indent="0">
              <a:spcBef>
                <a:spcPts val="0"/>
              </a:spcBef>
              <a:buNone/>
            </a:pPr>
            <a:r>
              <a:rPr lang="en-US" sz="2400" b="1" dirty="0">
                <a:effectLst/>
                <a:latin typeface="Calibri" panose="020F0502020204030204" pitchFamily="34" charset="0"/>
                <a:ea typeface="Calibri" panose="020F0502020204030204" pitchFamily="34" charset="0"/>
                <a:cs typeface="Calibri" panose="020F0502020204030204" pitchFamily="34" charset="0"/>
              </a:rPr>
              <a:t>Which of the following best describes your course of action regarding providing an early refill of opioid medication to this patient?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Comfortable and would likely provide the prescription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Uncomfortable and would provide the prescription with a warning about not providing future early refill requests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More information would be needed before a refill could be provided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Under no circumstances should an early refill for these medications be provided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00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The patient is likely drug-seeking and should be discharged from the practice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706519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D8F8D1-E873-4B5F-9AA4-98FAF9654BA2}"/>
              </a:ext>
            </a:extLst>
          </p:cNvPr>
          <p:cNvSpPr>
            <a:spLocks noGrp="1"/>
          </p:cNvSpPr>
          <p:nvPr>
            <p:ph type="title"/>
          </p:nvPr>
        </p:nvSpPr>
        <p:spPr>
          <a:xfrm>
            <a:off x="643467" y="321734"/>
            <a:ext cx="10905066" cy="1135737"/>
          </a:xfrm>
        </p:spPr>
        <p:txBody>
          <a:bodyPr>
            <a:normAutofit/>
          </a:bodyPr>
          <a:lstStyle/>
          <a:p>
            <a:r>
              <a:rPr lang="en-US" b="1" u="sng" dirty="0">
                <a:latin typeface="+mn-lt"/>
              </a:rPr>
              <a:t>Assessment and Management Plan</a:t>
            </a:r>
          </a:p>
        </p:txBody>
      </p:sp>
      <p:sp>
        <p:nvSpPr>
          <p:cNvPr id="3" name="Content Placeholder 2">
            <a:extLst>
              <a:ext uri="{FF2B5EF4-FFF2-40B4-BE49-F238E27FC236}">
                <a16:creationId xmlns:a16="http://schemas.microsoft.com/office/drawing/2014/main" id="{AC8BDDFB-2E61-4813-9D30-ECE608EE333D}"/>
              </a:ext>
            </a:extLst>
          </p:cNvPr>
          <p:cNvSpPr>
            <a:spLocks noGrp="1"/>
          </p:cNvSpPr>
          <p:nvPr>
            <p:ph idx="1"/>
          </p:nvPr>
        </p:nvSpPr>
        <p:spPr>
          <a:xfrm>
            <a:off x="643467" y="1782981"/>
            <a:ext cx="10905066" cy="4393982"/>
          </a:xfrm>
        </p:spPr>
        <p:txBody>
          <a:bodyPr>
            <a:normAutofit/>
          </a:bodyPr>
          <a:lstStyle/>
          <a:p>
            <a:pPr marL="0" indent="0">
              <a:buNone/>
            </a:pPr>
            <a:r>
              <a:rPr lang="en-US" dirty="0">
                <a:effectLst/>
                <a:latin typeface="Calibri" panose="020F0502020204030204" pitchFamily="34" charset="0"/>
                <a:ea typeface="Calibri" panose="020F0502020204030204" pitchFamily="34" charset="0"/>
                <a:cs typeface="Calibri" panose="020F0502020204030204" pitchFamily="34" charset="0"/>
              </a:rPr>
              <a:t>Dr. Cullen’s assessment of this situation is that early refill requests are considered to be a “red flag” with respect to safe opioid prescribing and patient adherence. Additionally, he is quite concerned about the patient’s lackadaisical demeanor, and the absence of a confirmed diagnosis responsible for the pain-related complaints. Based on his “gut feeling”, he is considering refusing to write the prescription for the early refill of opioids.</a:t>
            </a: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665229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atient 2 - Darryl Whitcomb - Interaction 3">
            <a:hlinkClick r:id="" action="ppaction://media"/>
            <a:extLs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2708" y="643467"/>
            <a:ext cx="9246583"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9">
            <a:extLst>
              <a:ext uri="{FF2B5EF4-FFF2-40B4-BE49-F238E27FC236}">
                <a16:creationId xmlns:a16="http://schemas.microsoft.com/office/drawing/2014/main" id="{41011561-773C-4005-BB13-8D78A6A69BE9}"/>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21340" t="396" r="24585" b="29585"/>
          <a:stretch/>
        </p:blipFill>
        <p:spPr>
          <a:xfrm>
            <a:off x="6356195" y="1999785"/>
            <a:ext cx="3114662" cy="3226420"/>
          </a:xfrm>
          <a:prstGeom prst="rect">
            <a:avLst/>
          </a:prstGeom>
          <a:effectLst/>
        </p:spPr>
      </p:pic>
      <p:pic>
        <p:nvPicPr>
          <p:cNvPr id="12" name="Picture 11">
            <a:extLst>
              <a:ext uri="{FF2B5EF4-FFF2-40B4-BE49-F238E27FC236}">
                <a16:creationId xmlns:a16="http://schemas.microsoft.com/office/drawing/2014/main" id="{CEF713DA-7E9E-4F08-91D4-298A7FDACF32}"/>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47566" r="7314" b="-1"/>
          <a:stretch/>
        </p:blipFill>
        <p:spPr>
          <a:xfrm>
            <a:off x="2919313" y="2028304"/>
            <a:ext cx="2344063" cy="3467871"/>
          </a:xfrm>
          <a:prstGeom prst="rect">
            <a:avLst/>
          </a:prstGeom>
          <a:effectLst/>
        </p:spPr>
      </p:pic>
      <p:sp>
        <p:nvSpPr>
          <p:cNvPr id="14" name="TextBox 13">
            <a:extLst>
              <a:ext uri="{FF2B5EF4-FFF2-40B4-BE49-F238E27FC236}">
                <a16:creationId xmlns:a16="http://schemas.microsoft.com/office/drawing/2014/main" id="{BC0BCBA5-84F8-49EA-9EC0-66523B5EBABF}"/>
              </a:ext>
              <a:ext uri="{C183D7F6-B498-43B3-948B-1728B52AA6E4}">
                <adec:decorative xmlns:adec="http://schemas.microsoft.com/office/drawing/2017/decorative" val="1"/>
              </a:ext>
            </a:extLst>
          </p:cNvPr>
          <p:cNvSpPr txBox="1"/>
          <p:nvPr/>
        </p:nvSpPr>
        <p:spPr>
          <a:xfrm>
            <a:off x="2833800" y="5516769"/>
            <a:ext cx="5585183" cy="184666"/>
          </a:xfrm>
          <a:prstGeom prst="rect">
            <a:avLst/>
          </a:prstGeom>
          <a:noFill/>
        </p:spPr>
        <p:txBody>
          <a:bodyPr wrap="none" rtlCol="0">
            <a:spAutoFit/>
          </a:bodyPr>
          <a:lstStyle/>
          <a:p>
            <a:r>
              <a:rPr lang="en-US" sz="600" dirty="0">
                <a:solidFill>
                  <a:srgbClr val="333333"/>
                </a:solidFill>
                <a:effectLst/>
                <a:latin typeface="Arial" panose="020B0604020202020204" pitchFamily="34" charset="0"/>
                <a:ea typeface="Calibri" panose="020F0502020204030204" pitchFamily="34" charset="0"/>
              </a:rPr>
              <a:t>Image by Rawpixel, retrieved from </a:t>
            </a:r>
            <a:r>
              <a:rPr lang="en-US" sz="600" dirty="0">
                <a:solidFill>
                  <a:srgbClr val="333333"/>
                </a:solidFill>
                <a:effectLst/>
                <a:latin typeface="Arial" panose="020B0604020202020204" pitchFamily="34" charset="0"/>
                <a:ea typeface="Calibri" panose="020F0502020204030204" pitchFamily="34" charset="0"/>
                <a:hlinkClick r:id="rId8"/>
              </a:rPr>
              <a:t>https://www.rawpixel.com/image/3150736/premium-photo-psd-surgeon-doctor-gown-adult</a:t>
            </a:r>
            <a:r>
              <a:rPr lang="en-US" sz="600" dirty="0">
                <a:solidFill>
                  <a:srgbClr val="333333"/>
                </a:solidFill>
                <a:effectLst/>
                <a:latin typeface="Arial" panose="020B0604020202020204" pitchFamily="34" charset="0"/>
                <a:ea typeface="Calibri" panose="020F0502020204030204" pitchFamily="34" charset="0"/>
              </a:rPr>
              <a:t> .9/17/2021. Royalty-free photo.</a:t>
            </a:r>
            <a:endParaRPr lang="en-US" sz="600" dirty="0"/>
          </a:p>
        </p:txBody>
      </p:sp>
      <p:sp>
        <p:nvSpPr>
          <p:cNvPr id="16" name="Title 15">
            <a:extLst>
              <a:ext uri="{FF2B5EF4-FFF2-40B4-BE49-F238E27FC236}">
                <a16:creationId xmlns:a16="http://schemas.microsoft.com/office/drawing/2014/main" id="{81771E08-71D7-4E3E-91B5-27F8C897A6B0}"/>
              </a:ext>
              <a:ext uri="{C183D7F6-B498-43B3-948B-1728B52AA6E4}">
                <adec:decorative xmlns:adec="http://schemas.microsoft.com/office/drawing/2017/decorative" val="1"/>
              </a:ext>
            </a:extLst>
          </p:cNvPr>
          <p:cNvSpPr txBox="1">
            <a:spLocks noGrp="1"/>
          </p:cNvSpPr>
          <p:nvPr>
            <p:ph type="title" idx="4294967295"/>
          </p:nvPr>
        </p:nvSpPr>
        <p:spPr>
          <a:xfrm>
            <a:off x="6258511" y="5270940"/>
            <a:ext cx="5344733" cy="18466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Image by </a:t>
            </a:r>
            <a:r>
              <a:rPr kumimoji="0" lang="en-US" sz="600" b="0" i="0" u="none" strike="noStrike" kern="1200" cap="none" spc="0" normalizeH="0" baseline="0" noProof="0" dirty="0" err="1">
                <a:ln>
                  <a:noFill/>
                </a:ln>
                <a:solidFill>
                  <a:srgbClr val="333333"/>
                </a:solidFill>
                <a:effectLst/>
                <a:uLnTx/>
                <a:uFillTx/>
                <a:latin typeface="Arial" panose="020B0604020202020204" pitchFamily="34" charset="0"/>
                <a:ea typeface="Calibri" panose="020F0502020204030204" pitchFamily="34" charset="0"/>
                <a:cs typeface="+mn-cs"/>
              </a:rPr>
              <a:t>Rawpixel</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 retrieved from </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hlinkClick r:id="rId9"/>
              </a:rPr>
              <a:t>https://www.rawpixel.com/image/2329456/premium-photo-psd-portrait-old-man-people 9/17/2021</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 Royalty-free photo.</a:t>
            </a:r>
            <a:endParaRPr kumimoji="0" lang="en-US" sz="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2734121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B024D-DDA3-4E8A-B2E8-612FBCB32C74}"/>
              </a:ext>
            </a:extLst>
          </p:cNvPr>
          <p:cNvSpPr>
            <a:spLocks noGrp="1"/>
          </p:cNvSpPr>
          <p:nvPr>
            <p:ph type="title"/>
          </p:nvPr>
        </p:nvSpPr>
        <p:spPr>
          <a:xfrm>
            <a:off x="643467" y="321734"/>
            <a:ext cx="10905066" cy="1135737"/>
          </a:xfrm>
        </p:spPr>
        <p:txBody>
          <a:bodyPr>
            <a:normAutofit/>
          </a:bodyPr>
          <a:lstStyle/>
          <a:p>
            <a:pPr marL="0" marR="0">
              <a:spcBef>
                <a:spcPts val="0"/>
              </a:spcBef>
              <a:spcAft>
                <a:spcPts val="1000"/>
              </a:spcAft>
            </a:pPr>
            <a:r>
              <a:rPr lang="en-US" sz="4000" b="1" u="sng" dirty="0">
                <a:effectLst/>
                <a:latin typeface="Calibri" panose="020F0502020204030204" pitchFamily="34" charset="0"/>
                <a:ea typeface="Calibri" panose="020F0502020204030204" pitchFamily="34" charset="0"/>
                <a:cs typeface="Calibri" panose="020F0502020204030204" pitchFamily="34" charset="0"/>
              </a:rPr>
              <a:t>AUDIENCE RESPONSE QUESTION #3</a:t>
            </a:r>
            <a:endParaRPr lang="en-US" sz="4000" dirty="0"/>
          </a:p>
        </p:txBody>
      </p:sp>
      <p:sp>
        <p:nvSpPr>
          <p:cNvPr id="3" name="Content Placeholder 2">
            <a:extLst>
              <a:ext uri="{FF2B5EF4-FFF2-40B4-BE49-F238E27FC236}">
                <a16:creationId xmlns:a16="http://schemas.microsoft.com/office/drawing/2014/main" id="{12DFC1B8-CE2D-4B77-AA6B-CF71194570AA}"/>
              </a:ext>
            </a:extLst>
          </p:cNvPr>
          <p:cNvSpPr>
            <a:spLocks noGrp="1"/>
          </p:cNvSpPr>
          <p:nvPr>
            <p:ph idx="1"/>
          </p:nvPr>
        </p:nvSpPr>
        <p:spPr>
          <a:xfrm>
            <a:off x="643467" y="1782981"/>
            <a:ext cx="10905066" cy="4393982"/>
          </a:xfrm>
        </p:spPr>
        <p:txBody>
          <a:bodyPr>
            <a:normAutofit/>
          </a:bodyPr>
          <a:lstStyle/>
          <a:p>
            <a:pPr marL="0" marR="0" indent="0">
              <a:spcBef>
                <a:spcPts val="0"/>
              </a:spcBef>
              <a:spcAft>
                <a:spcPts val="1000"/>
              </a:spcAft>
              <a:buNone/>
            </a:pPr>
            <a:r>
              <a:rPr lang="en-US" sz="2400" b="1" dirty="0">
                <a:effectLst/>
                <a:latin typeface="Calibri" panose="020F0502020204030204" pitchFamily="34" charset="0"/>
                <a:ea typeface="Calibri" panose="020F0502020204030204" pitchFamily="34" charset="0"/>
                <a:cs typeface="Calibri" panose="020F0502020204030204" pitchFamily="34" charset="0"/>
              </a:rPr>
              <a:t>Do you think Dr. Cullen made an objective medical assessment and management plan with this patient?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Yes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No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00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Not sure, need more information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242047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965430" y="629268"/>
            <a:ext cx="6586491" cy="1286160"/>
          </a:xfrm>
        </p:spPr>
        <p:txBody>
          <a:bodyPr vert="horz" lIns="91440" tIns="45720" rIns="91440" bIns="45720" rtlCol="0" anchor="b">
            <a:normAutofit/>
          </a:bodyPr>
          <a:lstStyle/>
          <a:p>
            <a:r>
              <a:rPr lang="en-US" b="1" dirty="0">
                <a:latin typeface="+mn-lt"/>
              </a:rPr>
              <a:t>Patient #3 Helen Morgan</a:t>
            </a:r>
          </a:p>
        </p:txBody>
      </p:sp>
      <p:sp>
        <p:nvSpPr>
          <p:cNvPr id="2" name="Content Placeholder 1"/>
          <p:cNvSpPr>
            <a:spLocks noGrp="1"/>
          </p:cNvSpPr>
          <p:nvPr>
            <p:ph sz="half" idx="1"/>
          </p:nvPr>
        </p:nvSpPr>
        <p:spPr>
          <a:xfrm>
            <a:off x="4965431" y="2115118"/>
            <a:ext cx="6586489" cy="4544108"/>
          </a:xfrm>
        </p:spPr>
        <p:txBody>
          <a:bodyPr vert="horz" lIns="91440" tIns="45720" rIns="91440" bIns="45720" rtlCol="0">
            <a:normAutofit fontScale="92500" lnSpcReduction="20000"/>
          </a:bodyPr>
          <a:lstStyle/>
          <a:p>
            <a:r>
              <a:rPr lang="en-US" sz="2200" dirty="0"/>
              <a:t>Helen Morgan is a 77-year-old Caucasian female who has been treated with a stable regimen of opioid analgesics in this practice for the past 15 years to treat chronic pain in multiple joints related to advanced diffuse degenerative joint disease.  </a:t>
            </a:r>
          </a:p>
          <a:p>
            <a:r>
              <a:rPr lang="en-US" sz="2200" dirty="0"/>
              <a:t>Mrs. Morgan is typically seen once every 3-6 months in the office depending on her needs but presents accompanied by her daughter today urgently requesting a refill for her opioid medication 3½ weeks earlier than expected.  She states that as she gets older, she misplaces things more than she used to, and while she normally keeps all of her medications in one place for safe keeping, somehow after the weekly cleaning of her apartment, the opioid medication is “nowhere to be found”. She stresses that she lives alone, takes care of all her needs including grocery shopping, house cleaning, etc., and she feels “very embarrassed” about the request, fearing that without her pain medication, her untreated pain might leave her virtually helpless.</a:t>
            </a:r>
          </a:p>
          <a:p>
            <a:endParaRPr lang="en-US" sz="1700" dirty="0"/>
          </a:p>
        </p:txBody>
      </p:sp>
      <p:cxnSp>
        <p:nvCxnSpPr>
          <p:cNvPr id="18"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E9552"/>
            </a:solidFill>
          </a:ln>
        </p:spPr>
        <p:style>
          <a:lnRef idx="1">
            <a:schemeClr val="accent1"/>
          </a:lnRef>
          <a:fillRef idx="0">
            <a:schemeClr val="accent1"/>
          </a:fillRef>
          <a:effectRef idx="0">
            <a:schemeClr val="accent1"/>
          </a:effectRef>
          <a:fontRef idx="minor">
            <a:schemeClr val="tx1"/>
          </a:fontRef>
        </p:style>
      </p:cxnSp>
      <p:pic>
        <p:nvPicPr>
          <p:cNvPr id="6" name="Picture 5" descr="A person holding a sandwich&#10;&#10;Description automatically generated with low confidence">
            <a:extLst>
              <a:ext uri="{FF2B5EF4-FFF2-40B4-BE49-F238E27FC236}">
                <a16:creationId xmlns:a16="http://schemas.microsoft.com/office/drawing/2014/main" id="{96CED6E5-79D7-499B-8886-0B396D76D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4646341" cy="6864969"/>
          </a:xfrm>
          <a:prstGeom prst="rect">
            <a:avLst/>
          </a:prstGeom>
        </p:spPr>
      </p:pic>
      <p:sp>
        <p:nvSpPr>
          <p:cNvPr id="13" name="TextBox 12">
            <a:extLst>
              <a:ext uri="{FF2B5EF4-FFF2-40B4-BE49-F238E27FC236}">
                <a16:creationId xmlns:a16="http://schemas.microsoft.com/office/drawing/2014/main" id="{6BE46267-F70A-4FC9-A1C6-1F694D6AA176}"/>
              </a:ext>
            </a:extLst>
          </p:cNvPr>
          <p:cNvSpPr txBox="1"/>
          <p:nvPr/>
        </p:nvSpPr>
        <p:spPr>
          <a:xfrm>
            <a:off x="4572586" y="6669764"/>
            <a:ext cx="5750292" cy="184666"/>
          </a:xfrm>
          <a:prstGeom prst="rect">
            <a:avLst/>
          </a:prstGeom>
          <a:noFill/>
        </p:spPr>
        <p:txBody>
          <a:bodyPr wrap="none" rtlCol="0">
            <a:spAutoFit/>
          </a:bodyPr>
          <a:lstStyle/>
          <a:p>
            <a:r>
              <a:rPr lang="en-US" sz="600" dirty="0">
                <a:solidFill>
                  <a:srgbClr val="333333"/>
                </a:solidFill>
                <a:effectLst/>
                <a:latin typeface="Arial" panose="020B0604020202020204" pitchFamily="34" charset="0"/>
                <a:ea typeface="Calibri" panose="020F0502020204030204" pitchFamily="34" charset="0"/>
              </a:rPr>
              <a:t>Image by Rawpixel, retrieved from </a:t>
            </a:r>
            <a:r>
              <a:rPr lang="en-US" sz="600" dirty="0">
                <a:solidFill>
                  <a:srgbClr val="333333"/>
                </a:solidFill>
                <a:effectLst/>
                <a:latin typeface="Arial" panose="020B0604020202020204" pitchFamily="34" charset="0"/>
                <a:ea typeface="Calibri" panose="020F0502020204030204" pitchFamily="34" charset="0"/>
                <a:hlinkClick r:id="rId4"/>
              </a:rPr>
              <a:t>https://www.rawpixel.com/image/415483/premium-photo-image-woman-baking-grandmother-food</a:t>
            </a:r>
            <a:r>
              <a:rPr lang="en-US" sz="600" dirty="0">
                <a:solidFill>
                  <a:srgbClr val="333333"/>
                </a:solidFill>
                <a:effectLst/>
                <a:latin typeface="Arial" panose="020B0604020202020204" pitchFamily="34" charset="0"/>
                <a:ea typeface="Calibri" panose="020F0502020204030204" pitchFamily="34" charset="0"/>
              </a:rPr>
              <a:t> .9/17/2021. Royalty-free photo.</a:t>
            </a:r>
            <a:endParaRPr lang="en-US" sz="600" dirty="0"/>
          </a:p>
        </p:txBody>
      </p:sp>
    </p:spTree>
    <p:extLst>
      <p:ext uri="{BB962C8B-B14F-4D97-AF65-F5344CB8AC3E}">
        <p14:creationId xmlns:p14="http://schemas.microsoft.com/office/powerpoint/2010/main" val="238316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atient 3 - Helen Morgan - Interaction 1">
            <a:hlinkClick r:id="" action="ppaction://media"/>
            <a:extLst>
              <a:ext uri="{C183D7F6-B498-43B3-948B-1728B52AA6E4}">
                <adec:decorative xmlns:adec="http://schemas.microsoft.com/office/drawing/2017/decorative" val="1"/>
              </a:ext>
            </a:extLst>
          </p:cNvPr>
          <p:cNvPicPr>
            <a:picLocks noGrp="1" noChangeAspect="1"/>
          </p:cNvPicPr>
          <p:nvPr>
            <p:ph sz="half" idx="4294967295"/>
            <a:videoFile r:link="rId2"/>
            <p:extLst>
              <p:ext uri="{DAA4B4D4-6D71-4841-9C94-3DE7FCFB9230}">
                <p14:media xmlns:p14="http://schemas.microsoft.com/office/powerpoint/2010/main" r:embed="rId1"/>
              </p:ext>
            </p:extLst>
          </p:nvPr>
        </p:nvPicPr>
        <p:blipFill>
          <a:blip r:embed="rId5"/>
          <a:stretch>
            <a:fillRect/>
          </a:stretch>
        </p:blipFill>
        <p:spPr>
          <a:xfrm>
            <a:off x="1603206" y="643467"/>
            <a:ext cx="8985588" cy="5571065"/>
          </a:xfrm>
          <a:prstGeom prst="rect">
            <a:avLst/>
          </a:prstGeom>
          <a:ln>
            <a:noFill/>
          </a:ln>
        </p:spPr>
      </p:pic>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9EB95DCC-A6D2-4A76-AEF4-8490FFC5023E}"/>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t="7469" b="52135"/>
          <a:stretch/>
        </p:blipFill>
        <p:spPr>
          <a:xfrm>
            <a:off x="6061015" y="2042431"/>
            <a:ext cx="4646341" cy="2773135"/>
          </a:xfrm>
          <a:prstGeom prst="rect">
            <a:avLst/>
          </a:prstGeom>
        </p:spPr>
      </p:pic>
      <p:pic>
        <p:nvPicPr>
          <p:cNvPr id="12" name="Picture 11">
            <a:extLst>
              <a:ext uri="{FF2B5EF4-FFF2-40B4-BE49-F238E27FC236}">
                <a16:creationId xmlns:a16="http://schemas.microsoft.com/office/drawing/2014/main" id="{BBFAA0C6-C78D-4C16-9FB1-20C6EAA08552}"/>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47566" r="7314" b="-1"/>
          <a:stretch/>
        </p:blipFill>
        <p:spPr>
          <a:xfrm>
            <a:off x="2919313" y="2028304"/>
            <a:ext cx="2344063" cy="3467871"/>
          </a:xfrm>
          <a:prstGeom prst="rect">
            <a:avLst/>
          </a:prstGeom>
          <a:effectLst/>
        </p:spPr>
      </p:pic>
      <p:sp>
        <p:nvSpPr>
          <p:cNvPr id="14" name="Title 13">
            <a:extLst>
              <a:ext uri="{FF2B5EF4-FFF2-40B4-BE49-F238E27FC236}">
                <a16:creationId xmlns:a16="http://schemas.microsoft.com/office/drawing/2014/main" id="{93E4ACEE-23A0-4ECE-82A4-CC2692359811}"/>
              </a:ext>
              <a:ext uri="{C183D7F6-B498-43B3-948B-1728B52AA6E4}">
                <adec:decorative xmlns:adec="http://schemas.microsoft.com/office/drawing/2017/decorative" val="1"/>
              </a:ext>
            </a:extLst>
          </p:cNvPr>
          <p:cNvSpPr txBox="1">
            <a:spLocks noGrp="1"/>
          </p:cNvSpPr>
          <p:nvPr>
            <p:ph type="title" idx="4294967295"/>
          </p:nvPr>
        </p:nvSpPr>
        <p:spPr>
          <a:xfrm>
            <a:off x="2833800" y="5459033"/>
            <a:ext cx="5585183" cy="18466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Image by </a:t>
            </a:r>
            <a:r>
              <a:rPr kumimoji="0" lang="en-US" sz="600" b="0" i="0" u="none" strike="noStrike" kern="1200" cap="none" spc="0" normalizeH="0" baseline="0" noProof="0" dirty="0" err="1">
                <a:ln>
                  <a:noFill/>
                </a:ln>
                <a:solidFill>
                  <a:srgbClr val="333333"/>
                </a:solidFill>
                <a:effectLst/>
                <a:uLnTx/>
                <a:uFillTx/>
                <a:latin typeface="Arial" panose="020B0604020202020204" pitchFamily="34" charset="0"/>
                <a:ea typeface="Calibri" panose="020F0502020204030204" pitchFamily="34" charset="0"/>
                <a:cs typeface="+mn-cs"/>
              </a:rPr>
              <a:t>Rawpixel</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 retrieved from </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hlinkClick r:id="rId8"/>
              </a:rPr>
              <a:t>https://www.rawpixel.com/image/3150736/premium-photo-psd-surgeon-doctor-gown-adult</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 .9/17/2021. Royalty-free photo.</a:t>
            </a:r>
            <a:endParaRPr kumimoji="0" lang="en-US" sz="6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TextBox 15">
            <a:extLst>
              <a:ext uri="{FF2B5EF4-FFF2-40B4-BE49-F238E27FC236}">
                <a16:creationId xmlns:a16="http://schemas.microsoft.com/office/drawing/2014/main" id="{78CEAD8C-F502-47FC-9715-BEBF683BCF25}"/>
              </a:ext>
              <a:ext uri="{C183D7F6-B498-43B3-948B-1728B52AA6E4}">
                <adec:decorative xmlns:adec="http://schemas.microsoft.com/office/drawing/2017/decorative" val="1"/>
              </a:ext>
            </a:extLst>
          </p:cNvPr>
          <p:cNvSpPr txBox="1"/>
          <p:nvPr/>
        </p:nvSpPr>
        <p:spPr>
          <a:xfrm>
            <a:off x="5972761" y="4802565"/>
            <a:ext cx="5750292" cy="184666"/>
          </a:xfrm>
          <a:prstGeom prst="rect">
            <a:avLst/>
          </a:prstGeom>
          <a:noFill/>
        </p:spPr>
        <p:txBody>
          <a:bodyPr wrap="none" rtlCol="0">
            <a:spAutoFit/>
          </a:bodyPr>
          <a:lstStyle/>
          <a:p>
            <a:r>
              <a:rPr lang="en-US" sz="600" dirty="0">
                <a:solidFill>
                  <a:srgbClr val="333333"/>
                </a:solidFill>
                <a:effectLst/>
                <a:latin typeface="Arial" panose="020B0604020202020204" pitchFamily="34" charset="0"/>
                <a:ea typeface="Calibri" panose="020F0502020204030204" pitchFamily="34" charset="0"/>
              </a:rPr>
              <a:t>Image by Rawpixel, retrieved from </a:t>
            </a:r>
            <a:r>
              <a:rPr lang="en-US" sz="600" dirty="0">
                <a:solidFill>
                  <a:srgbClr val="333333"/>
                </a:solidFill>
                <a:effectLst/>
                <a:latin typeface="Arial" panose="020B0604020202020204" pitchFamily="34" charset="0"/>
                <a:ea typeface="Calibri" panose="020F0502020204030204" pitchFamily="34" charset="0"/>
                <a:hlinkClick r:id="rId9"/>
              </a:rPr>
              <a:t>https://www.rawpixel.com/image/415483/premium-photo-image-woman-baking-grandmother-food</a:t>
            </a:r>
            <a:r>
              <a:rPr lang="en-US" sz="600" dirty="0">
                <a:solidFill>
                  <a:srgbClr val="333333"/>
                </a:solidFill>
                <a:effectLst/>
                <a:latin typeface="Arial" panose="020B0604020202020204" pitchFamily="34" charset="0"/>
                <a:ea typeface="Calibri" panose="020F0502020204030204" pitchFamily="34" charset="0"/>
              </a:rPr>
              <a:t> .9/17/2021. Royalty-free photo.</a:t>
            </a:r>
            <a:endParaRPr lang="en-US" sz="600" dirty="0"/>
          </a:p>
        </p:txBody>
      </p:sp>
    </p:spTree>
    <p:extLst>
      <p:ext uri="{BB962C8B-B14F-4D97-AF65-F5344CB8AC3E}">
        <p14:creationId xmlns:p14="http://schemas.microsoft.com/office/powerpoint/2010/main" val="1190997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A903A8-5DDA-46C7-A1B3-BD8956202B70}"/>
              </a:ext>
            </a:extLst>
          </p:cNvPr>
          <p:cNvSpPr>
            <a:spLocks noGrp="1"/>
          </p:cNvSpPr>
          <p:nvPr>
            <p:ph type="title"/>
          </p:nvPr>
        </p:nvSpPr>
        <p:spPr>
          <a:xfrm>
            <a:off x="643467" y="321734"/>
            <a:ext cx="10905066" cy="1135737"/>
          </a:xfrm>
        </p:spPr>
        <p:txBody>
          <a:bodyPr>
            <a:normAutofit/>
          </a:bodyPr>
          <a:lstStyle/>
          <a:p>
            <a:r>
              <a:rPr lang="en-US" sz="3600" b="1" u="sng" dirty="0">
                <a:latin typeface="+mn-lt"/>
              </a:rPr>
              <a:t>Past Medical History and Physical Examination</a:t>
            </a:r>
          </a:p>
        </p:txBody>
      </p:sp>
      <p:sp>
        <p:nvSpPr>
          <p:cNvPr id="3" name="Content Placeholder 2">
            <a:extLst>
              <a:ext uri="{FF2B5EF4-FFF2-40B4-BE49-F238E27FC236}">
                <a16:creationId xmlns:a16="http://schemas.microsoft.com/office/drawing/2014/main" id="{600F531C-F166-42A5-AAFA-68D1EFD61AD3}"/>
              </a:ext>
            </a:extLst>
          </p:cNvPr>
          <p:cNvSpPr>
            <a:spLocks noGrp="1"/>
          </p:cNvSpPr>
          <p:nvPr>
            <p:ph idx="1"/>
          </p:nvPr>
        </p:nvSpPr>
        <p:spPr>
          <a:xfrm>
            <a:off x="643467" y="1179095"/>
            <a:ext cx="10905066" cy="5678905"/>
          </a:xfrm>
        </p:spPr>
        <p:txBody>
          <a:bodyPr>
            <a:normAutofit fontScale="92500" lnSpcReduction="10000"/>
          </a:bodyPr>
          <a:lstStyle/>
          <a:p>
            <a:pPr marL="0" indent="0">
              <a:buNone/>
            </a:pPr>
            <a:r>
              <a:rPr lang="en-US" sz="1800" b="1" dirty="0"/>
              <a:t>Review of the medical record reveals: </a:t>
            </a:r>
          </a:p>
          <a:p>
            <a:r>
              <a:rPr lang="en-US" sz="1800" dirty="0"/>
              <a:t>Multiple radiographic studies demonstrating evidence of age-appropriate osteoarthritis and degenerative joint disease, most pronounced in the hips, knees, wrists, fingers, and shoulders</a:t>
            </a:r>
          </a:p>
          <a:p>
            <a:r>
              <a:rPr lang="en-US" sz="1800" b="1" dirty="0"/>
              <a:t>Medical history is positive for:</a:t>
            </a:r>
          </a:p>
          <a:p>
            <a:pPr lvl="1"/>
            <a:r>
              <a:rPr lang="en-US" sz="1800" dirty="0"/>
              <a:t>Type II diabetes treated with an oral hypoglycemic</a:t>
            </a:r>
          </a:p>
          <a:p>
            <a:pPr lvl="1"/>
            <a:r>
              <a:rPr lang="en-US" sz="1800" dirty="0"/>
              <a:t>Hypertension treated with a diuretic and calcium channel blocker</a:t>
            </a:r>
          </a:p>
          <a:p>
            <a:pPr lvl="1"/>
            <a:r>
              <a:rPr lang="en-US" sz="1800" dirty="0"/>
              <a:t>Mild depression (since her husband of 59 years passed) treated with an antidepressant</a:t>
            </a:r>
          </a:p>
          <a:p>
            <a:pPr lvl="1"/>
            <a:r>
              <a:rPr lang="en-US" sz="1800" dirty="0"/>
              <a:t>Asthma treated with and inhaled bronchodilator</a:t>
            </a:r>
          </a:p>
          <a:p>
            <a:pPr lvl="1"/>
            <a:r>
              <a:rPr lang="en-US" sz="1800" dirty="0"/>
              <a:t>Iron-deficiency anemia treated with Iron</a:t>
            </a:r>
          </a:p>
          <a:p>
            <a:pPr lvl="1"/>
            <a:r>
              <a:rPr lang="en-US" sz="1800" dirty="0"/>
              <a:t>Chronic atrial fibrillation treated with anticoagulant therapy</a:t>
            </a:r>
          </a:p>
          <a:p>
            <a:pPr lvl="1"/>
            <a:r>
              <a:rPr lang="en-US" sz="1800" dirty="0"/>
              <a:t>Glaucoma treated with eye drops</a:t>
            </a:r>
          </a:p>
          <a:p>
            <a:pPr lvl="1"/>
            <a:r>
              <a:rPr lang="en-US" sz="1800" dirty="0"/>
              <a:t>Moderate diabetic peripheral neuropathy treated with an anticonvulsant</a:t>
            </a:r>
          </a:p>
          <a:p>
            <a:pPr lvl="1"/>
            <a:r>
              <a:rPr lang="en-US" sz="1800" dirty="0"/>
              <a:t>Mild to moderate hearing impairment treated with hearing aids</a:t>
            </a:r>
          </a:p>
          <a:p>
            <a:r>
              <a:rPr lang="en-US" sz="1800" b="1" dirty="0"/>
              <a:t>Social history:</a:t>
            </a:r>
          </a:p>
          <a:p>
            <a:pPr lvl="1"/>
            <a:r>
              <a:rPr lang="en-US" sz="1800" dirty="0"/>
              <a:t>Retired</a:t>
            </a:r>
          </a:p>
          <a:p>
            <a:pPr lvl="1"/>
            <a:r>
              <a:rPr lang="en-US" sz="1800" dirty="0"/>
              <a:t>Widowed</a:t>
            </a:r>
          </a:p>
          <a:p>
            <a:pPr lvl="1"/>
            <a:r>
              <a:rPr lang="en-US" sz="1800" dirty="0"/>
              <a:t>Lives alone</a:t>
            </a:r>
          </a:p>
          <a:p>
            <a:pPr lvl="1"/>
            <a:r>
              <a:rPr lang="en-US" sz="1800" dirty="0"/>
              <a:t>Exercise limited to walking, which she does daily</a:t>
            </a:r>
          </a:p>
          <a:p>
            <a:pPr lvl="1"/>
            <a:r>
              <a:rPr lang="en-US" sz="1800" dirty="0"/>
              <a:t>One child</a:t>
            </a:r>
          </a:p>
          <a:p>
            <a:pPr lvl="2"/>
            <a:r>
              <a:rPr lang="en-US" sz="1400" dirty="0"/>
              <a:t>Daughter age 54 (present in waiting area)</a:t>
            </a:r>
          </a:p>
          <a:p>
            <a:endParaRPr lang="en-US" sz="1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92432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7" end="1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B024D-DDA3-4E8A-B2E8-612FBCB32C74}"/>
              </a:ext>
            </a:extLst>
          </p:cNvPr>
          <p:cNvSpPr>
            <a:spLocks noGrp="1"/>
          </p:cNvSpPr>
          <p:nvPr>
            <p:ph type="title"/>
          </p:nvPr>
        </p:nvSpPr>
        <p:spPr>
          <a:xfrm>
            <a:off x="643467" y="321734"/>
            <a:ext cx="10905066" cy="1135737"/>
          </a:xfrm>
        </p:spPr>
        <p:txBody>
          <a:bodyPr>
            <a:normAutofit/>
          </a:bodyPr>
          <a:lstStyle/>
          <a:p>
            <a:pPr marL="0" marR="0">
              <a:spcBef>
                <a:spcPts val="0"/>
              </a:spcBef>
              <a:spcAft>
                <a:spcPts val="1000"/>
              </a:spcAft>
            </a:pPr>
            <a:r>
              <a:rPr lang="en-US" sz="4000" b="1" u="sng" dirty="0">
                <a:effectLst/>
                <a:latin typeface="Calibri" panose="020F0502020204030204" pitchFamily="34" charset="0"/>
                <a:ea typeface="Calibri" panose="020F0502020204030204" pitchFamily="34" charset="0"/>
                <a:cs typeface="Calibri" panose="020F0502020204030204" pitchFamily="34" charset="0"/>
              </a:rPr>
              <a:t>AUDIENCE RESPONSE QUESTION #1</a:t>
            </a:r>
            <a:endParaRPr lang="en-US" sz="4000" dirty="0"/>
          </a:p>
        </p:txBody>
      </p:sp>
      <p:sp>
        <p:nvSpPr>
          <p:cNvPr id="3" name="Content Placeholder 2">
            <a:extLst>
              <a:ext uri="{FF2B5EF4-FFF2-40B4-BE49-F238E27FC236}">
                <a16:creationId xmlns:a16="http://schemas.microsoft.com/office/drawing/2014/main" id="{12DFC1B8-CE2D-4B77-AA6B-CF71194570AA}"/>
              </a:ext>
            </a:extLst>
          </p:cNvPr>
          <p:cNvSpPr>
            <a:spLocks noGrp="1"/>
          </p:cNvSpPr>
          <p:nvPr>
            <p:ph idx="1"/>
          </p:nvPr>
        </p:nvSpPr>
        <p:spPr>
          <a:xfrm>
            <a:off x="643467" y="1782981"/>
            <a:ext cx="10905066" cy="4393982"/>
          </a:xfrm>
        </p:spPr>
        <p:txBody>
          <a:bodyPr>
            <a:normAutofit/>
          </a:bodyPr>
          <a:lstStyle/>
          <a:p>
            <a:pPr marL="0" indent="0">
              <a:spcBef>
                <a:spcPts val="0"/>
              </a:spcBef>
              <a:buNone/>
            </a:pPr>
            <a:r>
              <a:rPr lang="en-US" sz="2400" b="1" dirty="0">
                <a:effectLst/>
                <a:latin typeface="Calibri" panose="020F0502020204030204" pitchFamily="34" charset="0"/>
                <a:ea typeface="Calibri" panose="020F0502020204030204" pitchFamily="34" charset="0"/>
                <a:cs typeface="Calibri" panose="020F0502020204030204" pitchFamily="34" charset="0"/>
              </a:rPr>
              <a:t>Which of the following would best describe your level of comfort with respect to this patient’s request for an early refill of an opioid medication?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Uncomfortable due to the current climate regarding the opioid epidemic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Somewhat uncomfortable based on this patient’s long-term opioid history and the reason for the early refill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Comfortable based on this patient’s documented pathology and medical history regarding his pain and function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00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Comfortable based on Dr. Cullen’s experience, education, and overall ability to detect problematic/risky patients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954630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atient 3 - Helen Morgan - Interaction 2">
            <a:hlinkClick r:id="" action="ppaction://media"/>
            <a:extLs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3206" y="643467"/>
            <a:ext cx="8985588"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855A9146-2D55-4649-8554-A11871FCCBB9}"/>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t="7469" b="52135"/>
          <a:stretch/>
        </p:blipFill>
        <p:spPr>
          <a:xfrm>
            <a:off x="6061015" y="2042431"/>
            <a:ext cx="4646341" cy="2773135"/>
          </a:xfrm>
          <a:prstGeom prst="rect">
            <a:avLst/>
          </a:prstGeom>
        </p:spPr>
      </p:pic>
      <p:pic>
        <p:nvPicPr>
          <p:cNvPr id="14" name="Picture 13">
            <a:extLst>
              <a:ext uri="{FF2B5EF4-FFF2-40B4-BE49-F238E27FC236}">
                <a16:creationId xmlns:a16="http://schemas.microsoft.com/office/drawing/2014/main" id="{B7795AD4-1977-464A-B78C-AD8FA1810E4D}"/>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47566" r="7314" b="-1"/>
          <a:stretch/>
        </p:blipFill>
        <p:spPr>
          <a:xfrm>
            <a:off x="2919313" y="2028304"/>
            <a:ext cx="2344063" cy="3467871"/>
          </a:xfrm>
          <a:prstGeom prst="rect">
            <a:avLst/>
          </a:prstGeom>
          <a:effectLst/>
        </p:spPr>
      </p:pic>
      <p:sp>
        <p:nvSpPr>
          <p:cNvPr id="12" name="Title 11">
            <a:extLst>
              <a:ext uri="{FF2B5EF4-FFF2-40B4-BE49-F238E27FC236}">
                <a16:creationId xmlns:a16="http://schemas.microsoft.com/office/drawing/2014/main" id="{C785E335-AA18-4B48-8B34-025489E25B92}"/>
              </a:ext>
              <a:ext uri="{C183D7F6-B498-43B3-948B-1728B52AA6E4}">
                <adec:decorative xmlns:adec="http://schemas.microsoft.com/office/drawing/2017/decorative" val="1"/>
              </a:ext>
            </a:extLst>
          </p:cNvPr>
          <p:cNvSpPr txBox="1">
            <a:spLocks noGrp="1"/>
          </p:cNvSpPr>
          <p:nvPr>
            <p:ph type="title" idx="4294967295"/>
          </p:nvPr>
        </p:nvSpPr>
        <p:spPr>
          <a:xfrm>
            <a:off x="2833800" y="5459033"/>
            <a:ext cx="5585183" cy="18466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Image by </a:t>
            </a:r>
            <a:r>
              <a:rPr kumimoji="0" lang="en-US" sz="600" b="0" i="0" u="none" strike="noStrike" kern="1200" cap="none" spc="0" normalizeH="0" baseline="0" noProof="0" dirty="0" err="1">
                <a:ln>
                  <a:noFill/>
                </a:ln>
                <a:solidFill>
                  <a:srgbClr val="333333"/>
                </a:solidFill>
                <a:effectLst/>
                <a:uLnTx/>
                <a:uFillTx/>
                <a:latin typeface="Arial" panose="020B0604020202020204" pitchFamily="34" charset="0"/>
                <a:ea typeface="Calibri" panose="020F0502020204030204" pitchFamily="34" charset="0"/>
                <a:cs typeface="+mn-cs"/>
              </a:rPr>
              <a:t>Rawpixel</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 retrieved from </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hlinkClick r:id="rId8"/>
              </a:rPr>
              <a:t>https://www.rawpixel.com/image/3150736/premium-photo-psd-surgeon-doctor-gown-adult</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 .9/17/2021. Royalty-free photo.</a:t>
            </a:r>
            <a:endParaRPr kumimoji="0" lang="en-US" sz="6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TextBox 15">
            <a:extLst>
              <a:ext uri="{FF2B5EF4-FFF2-40B4-BE49-F238E27FC236}">
                <a16:creationId xmlns:a16="http://schemas.microsoft.com/office/drawing/2014/main" id="{D6372826-0B55-462C-A2F2-61E622AF7D39}"/>
              </a:ext>
              <a:ext uri="{C183D7F6-B498-43B3-948B-1728B52AA6E4}">
                <adec:decorative xmlns:adec="http://schemas.microsoft.com/office/drawing/2017/decorative" val="1"/>
              </a:ext>
            </a:extLst>
          </p:cNvPr>
          <p:cNvSpPr txBox="1"/>
          <p:nvPr/>
        </p:nvSpPr>
        <p:spPr>
          <a:xfrm>
            <a:off x="5920496" y="4802565"/>
            <a:ext cx="5750292" cy="184666"/>
          </a:xfrm>
          <a:prstGeom prst="rect">
            <a:avLst/>
          </a:prstGeom>
          <a:noFill/>
        </p:spPr>
        <p:txBody>
          <a:bodyPr wrap="none" rtlCol="0">
            <a:spAutoFit/>
          </a:bodyPr>
          <a:lstStyle/>
          <a:p>
            <a:r>
              <a:rPr lang="en-US" sz="600" dirty="0">
                <a:solidFill>
                  <a:srgbClr val="333333"/>
                </a:solidFill>
                <a:effectLst/>
                <a:latin typeface="Arial" panose="020B0604020202020204" pitchFamily="34" charset="0"/>
                <a:ea typeface="Calibri" panose="020F0502020204030204" pitchFamily="34" charset="0"/>
              </a:rPr>
              <a:t>Image by Rawpixel, retrieved from </a:t>
            </a:r>
            <a:r>
              <a:rPr lang="en-US" sz="600" dirty="0">
                <a:solidFill>
                  <a:srgbClr val="333333"/>
                </a:solidFill>
                <a:effectLst/>
                <a:latin typeface="Arial" panose="020B0604020202020204" pitchFamily="34" charset="0"/>
                <a:ea typeface="Calibri" panose="020F0502020204030204" pitchFamily="34" charset="0"/>
                <a:hlinkClick r:id="rId9"/>
              </a:rPr>
              <a:t>https://www.rawpixel.com/image/415483/premium-photo-image-woman-baking-grandmother-food</a:t>
            </a:r>
            <a:r>
              <a:rPr lang="en-US" sz="600" dirty="0">
                <a:solidFill>
                  <a:srgbClr val="333333"/>
                </a:solidFill>
                <a:effectLst/>
                <a:latin typeface="Arial" panose="020B0604020202020204" pitchFamily="34" charset="0"/>
                <a:ea typeface="Calibri" panose="020F0502020204030204" pitchFamily="34" charset="0"/>
              </a:rPr>
              <a:t> .9/17/2021. Royalty-free photo.</a:t>
            </a:r>
            <a:endParaRPr lang="en-US" sz="600" dirty="0"/>
          </a:p>
        </p:txBody>
      </p:sp>
    </p:spTree>
    <p:extLst>
      <p:ext uri="{BB962C8B-B14F-4D97-AF65-F5344CB8AC3E}">
        <p14:creationId xmlns:p14="http://schemas.microsoft.com/office/powerpoint/2010/main" val="28924079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B024D-DDA3-4E8A-B2E8-612FBCB32C74}"/>
              </a:ext>
            </a:extLst>
          </p:cNvPr>
          <p:cNvSpPr>
            <a:spLocks noGrp="1"/>
          </p:cNvSpPr>
          <p:nvPr>
            <p:ph type="title"/>
          </p:nvPr>
        </p:nvSpPr>
        <p:spPr>
          <a:xfrm>
            <a:off x="643467" y="321734"/>
            <a:ext cx="10905066" cy="1135737"/>
          </a:xfrm>
        </p:spPr>
        <p:txBody>
          <a:bodyPr>
            <a:normAutofit/>
          </a:bodyPr>
          <a:lstStyle/>
          <a:p>
            <a:pPr marL="0" marR="0">
              <a:spcBef>
                <a:spcPts val="0"/>
              </a:spcBef>
              <a:spcAft>
                <a:spcPts val="1000"/>
              </a:spcAft>
            </a:pPr>
            <a:r>
              <a:rPr lang="en-US" sz="4000" b="1" u="sng" dirty="0">
                <a:effectLst/>
                <a:latin typeface="Calibri" panose="020F0502020204030204" pitchFamily="34" charset="0"/>
                <a:ea typeface="Calibri" panose="020F0502020204030204" pitchFamily="34" charset="0"/>
                <a:cs typeface="Calibri" panose="020F0502020204030204" pitchFamily="34" charset="0"/>
              </a:rPr>
              <a:t>AUDIENCE RESPONSE QUESTION #2</a:t>
            </a:r>
            <a:endParaRPr lang="en-US" sz="4000" dirty="0"/>
          </a:p>
        </p:txBody>
      </p:sp>
      <p:sp>
        <p:nvSpPr>
          <p:cNvPr id="3" name="Content Placeholder 2">
            <a:extLst>
              <a:ext uri="{FF2B5EF4-FFF2-40B4-BE49-F238E27FC236}">
                <a16:creationId xmlns:a16="http://schemas.microsoft.com/office/drawing/2014/main" id="{12DFC1B8-CE2D-4B77-AA6B-CF71194570AA}"/>
              </a:ext>
            </a:extLst>
          </p:cNvPr>
          <p:cNvSpPr>
            <a:spLocks noGrp="1"/>
          </p:cNvSpPr>
          <p:nvPr>
            <p:ph idx="1"/>
          </p:nvPr>
        </p:nvSpPr>
        <p:spPr>
          <a:xfrm>
            <a:off x="643467" y="1782981"/>
            <a:ext cx="10905066" cy="4393982"/>
          </a:xfrm>
        </p:spPr>
        <p:txBody>
          <a:bodyPr>
            <a:normAutofit/>
          </a:bodyPr>
          <a:lstStyle/>
          <a:p>
            <a:pPr marL="0" indent="0">
              <a:spcBef>
                <a:spcPts val="0"/>
              </a:spcBef>
              <a:buNone/>
            </a:pPr>
            <a:r>
              <a:rPr lang="en-US" sz="2400" b="1" dirty="0">
                <a:effectLst/>
                <a:latin typeface="Calibri" panose="020F0502020204030204" pitchFamily="34" charset="0"/>
                <a:ea typeface="Calibri" panose="020F0502020204030204" pitchFamily="34" charset="0"/>
                <a:cs typeface="Calibri" panose="020F0502020204030204" pitchFamily="34" charset="0"/>
              </a:rPr>
              <a:t>Which of the following best describes your course of action regarding providing an early refill of opioid medication to this patient?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Comfortable and would likely provide the prescription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Uncomfortable and would provide the prescription with a warning about not providing future early refill requests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More information would be needed before a refill could be provided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Under no circumstances should an early refill for these medications be provided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00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The patient is likely drug-seeking and should be discharged from the practice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302893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9E166-E4F5-47CD-A1DB-06582DD26B7D}"/>
              </a:ext>
            </a:extLst>
          </p:cNvPr>
          <p:cNvSpPr>
            <a:spLocks noGrp="1"/>
          </p:cNvSpPr>
          <p:nvPr>
            <p:ph type="title"/>
          </p:nvPr>
        </p:nvSpPr>
        <p:spPr>
          <a:xfrm>
            <a:off x="643467" y="321734"/>
            <a:ext cx="10905066" cy="1135737"/>
          </a:xfrm>
        </p:spPr>
        <p:txBody>
          <a:bodyPr>
            <a:normAutofit/>
          </a:bodyPr>
          <a:lstStyle/>
          <a:p>
            <a:r>
              <a:rPr lang="en-US" sz="4000" b="1" dirty="0">
                <a:latin typeface="+mn-lt"/>
              </a:rPr>
              <a:t>Learning Objectives</a:t>
            </a:r>
          </a:p>
        </p:txBody>
      </p:sp>
      <p:sp>
        <p:nvSpPr>
          <p:cNvPr id="3" name="Content Placeholder 2">
            <a:extLst>
              <a:ext uri="{FF2B5EF4-FFF2-40B4-BE49-F238E27FC236}">
                <a16:creationId xmlns:a16="http://schemas.microsoft.com/office/drawing/2014/main" id="{6C3BA590-3962-4F14-A915-F6A1DAB8EF2D}"/>
              </a:ext>
            </a:extLst>
          </p:cNvPr>
          <p:cNvSpPr>
            <a:spLocks noGrp="1"/>
          </p:cNvSpPr>
          <p:nvPr>
            <p:ph idx="1"/>
          </p:nvPr>
        </p:nvSpPr>
        <p:spPr>
          <a:xfrm>
            <a:off x="643467" y="1782981"/>
            <a:ext cx="10905066" cy="4393982"/>
          </a:xfrm>
        </p:spPr>
        <p:txBody>
          <a:bodyPr>
            <a:normAutofit/>
          </a:bodyPr>
          <a:lstStyle/>
          <a:p>
            <a:pPr marL="0" marR="0" indent="0">
              <a:spcBef>
                <a:spcPts val="0"/>
              </a:spcBef>
              <a:spcAft>
                <a:spcPts val="0"/>
              </a:spcAft>
              <a:buNone/>
            </a:pPr>
            <a:r>
              <a:rPr lang="en-US" sz="3200" dirty="0">
                <a:effectLst/>
                <a:latin typeface="Calibri" panose="020F0502020204030204" pitchFamily="34" charset="0"/>
                <a:ea typeface="Calibri" panose="020F0502020204030204" pitchFamily="34" charset="0"/>
              </a:rPr>
              <a:t>By the end of this session students will be able to:</a:t>
            </a:r>
          </a:p>
          <a:p>
            <a:pPr>
              <a:spcBef>
                <a:spcPts val="0"/>
              </a:spcBef>
            </a:pPr>
            <a:r>
              <a:rPr lang="en-US" sz="3200" dirty="0">
                <a:effectLst/>
                <a:latin typeface="Calibri" panose="020F0502020204030204" pitchFamily="34" charset="0"/>
                <a:ea typeface="Times New Roman" panose="02020603050405020304" pitchFamily="18" charset="0"/>
              </a:rPr>
              <a:t>Determine course of action regarding providing an early refill of opioid medication to patients presenting with different medical history and physical examination information</a:t>
            </a:r>
            <a:endParaRPr lang="en-US" sz="3200" dirty="0">
              <a:effectLst/>
              <a:latin typeface="Calibri" panose="020F0502020204030204" pitchFamily="34" charset="0"/>
              <a:ea typeface="Calibri" panose="020F0502020204030204" pitchFamily="34" charset="0"/>
            </a:endParaRPr>
          </a:p>
          <a:p>
            <a:pPr>
              <a:spcBef>
                <a:spcPts val="0"/>
              </a:spcBef>
            </a:pPr>
            <a:r>
              <a:rPr lang="en-US" sz="3200" dirty="0">
                <a:effectLst/>
                <a:latin typeface="Calibri" panose="020F0502020204030204" pitchFamily="34" charset="0"/>
                <a:ea typeface="Times New Roman" panose="02020603050405020304" pitchFamily="18" charset="0"/>
              </a:rPr>
              <a:t>Critique the assessment and care of patients with pain and/or substance use disorders such as opioids based on three different physician-patient interactions presented</a:t>
            </a:r>
            <a:endParaRPr lang="en-US" sz="3200" dirty="0">
              <a:effectLst/>
              <a:latin typeface="Calibri" panose="020F0502020204030204" pitchFamily="34" charset="0"/>
              <a:ea typeface="Calibri" panose="020F0502020204030204" pitchFamily="34" charset="0"/>
            </a:endParaRPr>
          </a:p>
          <a:p>
            <a:pPr>
              <a:spcBef>
                <a:spcPts val="0"/>
              </a:spcBef>
            </a:pPr>
            <a:r>
              <a:rPr lang="en-US" sz="3200" dirty="0">
                <a:effectLst/>
                <a:latin typeface="Calibri" panose="020F0502020204030204" pitchFamily="34" charset="0"/>
                <a:ea typeface="Times New Roman" panose="02020603050405020304" pitchFamily="18" charset="0"/>
              </a:rPr>
              <a:t>Describe the impact that physician biases have on patient care and medical decision-making</a:t>
            </a:r>
            <a:endParaRPr lang="en-US" sz="3200" dirty="0">
              <a:effectLst/>
              <a:latin typeface="Calibri" panose="020F0502020204030204" pitchFamily="34" charset="0"/>
              <a:ea typeface="Calibri" panose="020F0502020204030204" pitchFamily="34" charset="0"/>
            </a:endParaRPr>
          </a:p>
          <a:p>
            <a:endParaRPr lang="en-US"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001063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D8F8D1-E873-4B5F-9AA4-98FAF9654BA2}"/>
              </a:ext>
            </a:extLst>
          </p:cNvPr>
          <p:cNvSpPr>
            <a:spLocks noGrp="1"/>
          </p:cNvSpPr>
          <p:nvPr>
            <p:ph type="title"/>
          </p:nvPr>
        </p:nvSpPr>
        <p:spPr>
          <a:xfrm>
            <a:off x="643467" y="321734"/>
            <a:ext cx="10905066" cy="1135737"/>
          </a:xfrm>
        </p:spPr>
        <p:txBody>
          <a:bodyPr>
            <a:normAutofit/>
          </a:bodyPr>
          <a:lstStyle/>
          <a:p>
            <a:r>
              <a:rPr lang="en-US" b="1" u="sng" dirty="0">
                <a:latin typeface="+mn-lt"/>
              </a:rPr>
              <a:t>Assessment and Management Plan</a:t>
            </a:r>
          </a:p>
        </p:txBody>
      </p:sp>
      <p:sp>
        <p:nvSpPr>
          <p:cNvPr id="3" name="Content Placeholder 2">
            <a:extLst>
              <a:ext uri="{FF2B5EF4-FFF2-40B4-BE49-F238E27FC236}">
                <a16:creationId xmlns:a16="http://schemas.microsoft.com/office/drawing/2014/main" id="{AC8BDDFB-2E61-4813-9D30-ECE608EE333D}"/>
              </a:ext>
            </a:extLst>
          </p:cNvPr>
          <p:cNvSpPr>
            <a:spLocks noGrp="1"/>
          </p:cNvSpPr>
          <p:nvPr>
            <p:ph idx="1"/>
          </p:nvPr>
        </p:nvSpPr>
        <p:spPr>
          <a:xfrm>
            <a:off x="643467" y="1782981"/>
            <a:ext cx="10905066" cy="4393982"/>
          </a:xfrm>
        </p:spPr>
        <p:txBody>
          <a:bodyPr>
            <a:normAutofit/>
          </a:bodyPr>
          <a:lstStyle/>
          <a:p>
            <a:pPr marL="0" indent="0">
              <a:buNone/>
            </a:pPr>
            <a:r>
              <a:rPr lang="en-US" dirty="0">
                <a:effectLst/>
                <a:latin typeface="Calibri" panose="020F0502020204030204" pitchFamily="34" charset="0"/>
                <a:ea typeface="Calibri" panose="020F0502020204030204" pitchFamily="34" charset="0"/>
                <a:cs typeface="Calibri" panose="020F0502020204030204" pitchFamily="34" charset="0"/>
              </a:rPr>
              <a:t>Dr. Cullen’s assessment of this situation is that early refill requests may be considered to be a “red flag” with respect to safe opioid prescribing and patient adherence. In this case, he is more concerned with age-related issues regarding medication adherence and potential lapses in medications that need to be taken for the myriad of medical conditions plaguing this patient. Based on “gut feeling”, he is considering writing the prescription for the early refill, with a gentle statement about his concerns.</a:t>
            </a:r>
            <a:endParaRPr lang="en-US"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586402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atient 3 - Helen Morgan - Interaction 3">
            <a:hlinkClick r:id="" action="ppaction://media"/>
            <a:extLs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3206" y="643467"/>
            <a:ext cx="8985588" cy="5571065"/>
          </a:xfrm>
          <a:prstGeom prst="rect">
            <a:avLst/>
          </a:prstGeom>
          <a:ln>
            <a:noFill/>
          </a:ln>
        </p:spPr>
      </p:pic>
      <p:pic>
        <p:nvPicPr>
          <p:cNvPr id="12" name="Picture 11">
            <a:extLst>
              <a:ext uri="{FF2B5EF4-FFF2-40B4-BE49-F238E27FC236}">
                <a16:creationId xmlns:a16="http://schemas.microsoft.com/office/drawing/2014/main" id="{F6433498-972E-447B-A92F-2FE1BCE34C58}"/>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t="7469" b="52135"/>
          <a:stretch/>
        </p:blipFill>
        <p:spPr>
          <a:xfrm>
            <a:off x="6061015" y="2042431"/>
            <a:ext cx="4646341" cy="2773135"/>
          </a:xfrm>
          <a:prstGeom prst="rect">
            <a:avLst/>
          </a:prstGeom>
        </p:spPr>
      </p:pic>
      <p:pic>
        <p:nvPicPr>
          <p:cNvPr id="14" name="Picture 13">
            <a:extLst>
              <a:ext uri="{FF2B5EF4-FFF2-40B4-BE49-F238E27FC236}">
                <a16:creationId xmlns:a16="http://schemas.microsoft.com/office/drawing/2014/main" id="{9A7A609A-BF9F-4A9D-B1A7-5FFA9E3AA2FF}"/>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47566" r="7314" b="-1"/>
          <a:stretch/>
        </p:blipFill>
        <p:spPr>
          <a:xfrm>
            <a:off x="2919313" y="2028304"/>
            <a:ext cx="2344063" cy="3467871"/>
          </a:xfrm>
          <a:prstGeom prst="rect">
            <a:avLst/>
          </a:prstGeom>
          <a:effectLst/>
        </p:spPr>
      </p:pic>
      <p:sp>
        <p:nvSpPr>
          <p:cNvPr id="16" name="Title 15">
            <a:extLst>
              <a:ext uri="{FF2B5EF4-FFF2-40B4-BE49-F238E27FC236}">
                <a16:creationId xmlns:a16="http://schemas.microsoft.com/office/drawing/2014/main" id="{84631438-1747-45EA-8ACD-AE329AFD649C}"/>
              </a:ext>
              <a:ext uri="{C183D7F6-B498-43B3-948B-1728B52AA6E4}">
                <adec:decorative xmlns:adec="http://schemas.microsoft.com/office/drawing/2017/decorative" val="1"/>
              </a:ext>
            </a:extLst>
          </p:cNvPr>
          <p:cNvSpPr txBox="1">
            <a:spLocks noGrp="1"/>
          </p:cNvSpPr>
          <p:nvPr>
            <p:ph type="title" idx="4294967295"/>
          </p:nvPr>
        </p:nvSpPr>
        <p:spPr>
          <a:xfrm>
            <a:off x="2836654" y="5485939"/>
            <a:ext cx="5585183" cy="18466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Image by </a:t>
            </a:r>
            <a:r>
              <a:rPr kumimoji="0" lang="en-US" sz="600" b="0" i="0" u="none" strike="noStrike" kern="1200" cap="none" spc="0" normalizeH="0" baseline="0" noProof="0" dirty="0" err="1">
                <a:ln>
                  <a:noFill/>
                </a:ln>
                <a:solidFill>
                  <a:srgbClr val="333333"/>
                </a:solidFill>
                <a:effectLst/>
                <a:uLnTx/>
                <a:uFillTx/>
                <a:latin typeface="Arial" panose="020B0604020202020204" pitchFamily="34" charset="0"/>
                <a:ea typeface="Calibri" panose="020F0502020204030204" pitchFamily="34" charset="0"/>
                <a:cs typeface="+mn-cs"/>
              </a:rPr>
              <a:t>Rawpixel</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 retrieved from </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hlinkClick r:id="rId8"/>
              </a:rPr>
              <a:t>https://www.rawpixel.com/image/3150736/premium-photo-psd-surgeon-doctor-gown-adult</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 .9/17/2021. Royalty-free photo.</a:t>
            </a:r>
            <a:endParaRPr kumimoji="0" lang="en-US" sz="6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TextBox 16">
            <a:extLst>
              <a:ext uri="{FF2B5EF4-FFF2-40B4-BE49-F238E27FC236}">
                <a16:creationId xmlns:a16="http://schemas.microsoft.com/office/drawing/2014/main" id="{A59BF511-B800-4A07-9236-789F03B392EA}"/>
              </a:ext>
              <a:ext uri="{C183D7F6-B498-43B3-948B-1728B52AA6E4}">
                <adec:decorative xmlns:adec="http://schemas.microsoft.com/office/drawing/2017/decorative" val="1"/>
              </a:ext>
            </a:extLst>
          </p:cNvPr>
          <p:cNvSpPr txBox="1"/>
          <p:nvPr/>
        </p:nvSpPr>
        <p:spPr>
          <a:xfrm>
            <a:off x="5972761" y="4837648"/>
            <a:ext cx="5750292" cy="184666"/>
          </a:xfrm>
          <a:prstGeom prst="rect">
            <a:avLst/>
          </a:prstGeom>
          <a:noFill/>
        </p:spPr>
        <p:txBody>
          <a:bodyPr wrap="none" rtlCol="0">
            <a:spAutoFit/>
          </a:bodyPr>
          <a:lstStyle/>
          <a:p>
            <a:r>
              <a:rPr lang="en-US" sz="600" dirty="0">
                <a:solidFill>
                  <a:srgbClr val="333333"/>
                </a:solidFill>
                <a:effectLst/>
                <a:latin typeface="Arial" panose="020B0604020202020204" pitchFamily="34" charset="0"/>
                <a:ea typeface="Calibri" panose="020F0502020204030204" pitchFamily="34" charset="0"/>
              </a:rPr>
              <a:t>Image by Rawpixel, retrieved from </a:t>
            </a:r>
            <a:r>
              <a:rPr lang="en-US" sz="600" dirty="0">
                <a:solidFill>
                  <a:srgbClr val="333333"/>
                </a:solidFill>
                <a:effectLst/>
                <a:latin typeface="Arial" panose="020B0604020202020204" pitchFamily="34" charset="0"/>
                <a:ea typeface="Calibri" panose="020F0502020204030204" pitchFamily="34" charset="0"/>
                <a:hlinkClick r:id="rId9"/>
              </a:rPr>
              <a:t>https://www.rawpixel.com/image/415483/premium-photo-image-woman-baking-grandmother-food</a:t>
            </a:r>
            <a:r>
              <a:rPr lang="en-US" sz="600" dirty="0">
                <a:solidFill>
                  <a:srgbClr val="333333"/>
                </a:solidFill>
                <a:effectLst/>
                <a:latin typeface="Arial" panose="020B0604020202020204" pitchFamily="34" charset="0"/>
                <a:ea typeface="Calibri" panose="020F0502020204030204" pitchFamily="34" charset="0"/>
              </a:rPr>
              <a:t> .9/17/2021. Royalty-free photo.</a:t>
            </a:r>
            <a:endParaRPr lang="en-US" sz="600" dirty="0"/>
          </a:p>
        </p:txBody>
      </p:sp>
    </p:spTree>
    <p:extLst>
      <p:ext uri="{BB962C8B-B14F-4D97-AF65-F5344CB8AC3E}">
        <p14:creationId xmlns:p14="http://schemas.microsoft.com/office/powerpoint/2010/main" val="598653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B024D-DDA3-4E8A-B2E8-612FBCB32C74}"/>
              </a:ext>
            </a:extLst>
          </p:cNvPr>
          <p:cNvSpPr>
            <a:spLocks noGrp="1"/>
          </p:cNvSpPr>
          <p:nvPr>
            <p:ph type="title"/>
          </p:nvPr>
        </p:nvSpPr>
        <p:spPr>
          <a:xfrm>
            <a:off x="643467" y="321734"/>
            <a:ext cx="10905066" cy="1135737"/>
          </a:xfrm>
        </p:spPr>
        <p:txBody>
          <a:bodyPr>
            <a:normAutofit/>
          </a:bodyPr>
          <a:lstStyle/>
          <a:p>
            <a:pPr marL="0" marR="0">
              <a:spcBef>
                <a:spcPts val="0"/>
              </a:spcBef>
              <a:spcAft>
                <a:spcPts val="1000"/>
              </a:spcAft>
            </a:pPr>
            <a:r>
              <a:rPr lang="en-US" sz="4000" b="1" u="sng" dirty="0">
                <a:effectLst/>
                <a:latin typeface="Calibri" panose="020F0502020204030204" pitchFamily="34" charset="0"/>
                <a:ea typeface="Calibri" panose="020F0502020204030204" pitchFamily="34" charset="0"/>
                <a:cs typeface="Calibri" panose="020F0502020204030204" pitchFamily="34" charset="0"/>
              </a:rPr>
              <a:t>AUDIENCE RESPONSE QUESTION #3</a:t>
            </a:r>
            <a:endParaRPr lang="en-US" sz="4000" dirty="0"/>
          </a:p>
        </p:txBody>
      </p:sp>
      <p:sp>
        <p:nvSpPr>
          <p:cNvPr id="3" name="Content Placeholder 2">
            <a:extLst>
              <a:ext uri="{FF2B5EF4-FFF2-40B4-BE49-F238E27FC236}">
                <a16:creationId xmlns:a16="http://schemas.microsoft.com/office/drawing/2014/main" id="{12DFC1B8-CE2D-4B77-AA6B-CF71194570AA}"/>
              </a:ext>
            </a:extLst>
          </p:cNvPr>
          <p:cNvSpPr>
            <a:spLocks noGrp="1"/>
          </p:cNvSpPr>
          <p:nvPr>
            <p:ph idx="1"/>
          </p:nvPr>
        </p:nvSpPr>
        <p:spPr>
          <a:xfrm>
            <a:off x="643467" y="1782981"/>
            <a:ext cx="10905066" cy="4393982"/>
          </a:xfrm>
        </p:spPr>
        <p:txBody>
          <a:bodyPr>
            <a:normAutofit/>
          </a:bodyPr>
          <a:lstStyle/>
          <a:p>
            <a:pPr marL="0" marR="0" indent="0">
              <a:spcBef>
                <a:spcPts val="0"/>
              </a:spcBef>
              <a:spcAft>
                <a:spcPts val="1000"/>
              </a:spcAft>
              <a:buNone/>
            </a:pPr>
            <a:r>
              <a:rPr lang="en-US" sz="2400" b="1" dirty="0">
                <a:effectLst/>
                <a:latin typeface="Calibri" panose="020F0502020204030204" pitchFamily="34" charset="0"/>
                <a:ea typeface="Calibri" panose="020F0502020204030204" pitchFamily="34" charset="0"/>
                <a:cs typeface="Calibri" panose="020F0502020204030204" pitchFamily="34" charset="0"/>
              </a:rPr>
              <a:t>Do you think Dr. Cullen made an objective medical assessment and management plan with this patient?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Yes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No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00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Not sure, need more information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095585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5B024D-DDA3-4E8A-B2E8-612FBCB32C74}"/>
              </a:ext>
            </a:extLst>
          </p:cNvPr>
          <p:cNvSpPr>
            <a:spLocks noGrp="1"/>
          </p:cNvSpPr>
          <p:nvPr>
            <p:ph type="title"/>
          </p:nvPr>
        </p:nvSpPr>
        <p:spPr>
          <a:xfrm>
            <a:off x="643467" y="321734"/>
            <a:ext cx="10905066" cy="1135737"/>
          </a:xfrm>
        </p:spPr>
        <p:txBody>
          <a:bodyPr>
            <a:normAutofit/>
          </a:bodyPr>
          <a:lstStyle/>
          <a:p>
            <a:pPr marL="0" marR="0">
              <a:spcBef>
                <a:spcPts val="0"/>
              </a:spcBef>
              <a:spcAft>
                <a:spcPts val="1000"/>
              </a:spcAft>
            </a:pPr>
            <a:r>
              <a:rPr lang="en-US" sz="4000" b="1" u="sng" dirty="0">
                <a:effectLst/>
                <a:latin typeface="Calibri" panose="020F0502020204030204" pitchFamily="34" charset="0"/>
                <a:ea typeface="Calibri" panose="020F0502020204030204" pitchFamily="34" charset="0"/>
                <a:cs typeface="Calibri" panose="020F0502020204030204" pitchFamily="34" charset="0"/>
              </a:rPr>
              <a:t>AUDIENCE RESPONSE QUESTION #4</a:t>
            </a:r>
            <a:endParaRPr lang="en-US" sz="4000" dirty="0"/>
          </a:p>
        </p:txBody>
      </p:sp>
      <p:sp>
        <p:nvSpPr>
          <p:cNvPr id="3" name="Content Placeholder 2">
            <a:extLst>
              <a:ext uri="{FF2B5EF4-FFF2-40B4-BE49-F238E27FC236}">
                <a16:creationId xmlns:a16="http://schemas.microsoft.com/office/drawing/2014/main" id="{12DFC1B8-CE2D-4B77-AA6B-CF71194570AA}"/>
              </a:ext>
            </a:extLst>
          </p:cNvPr>
          <p:cNvSpPr>
            <a:spLocks noGrp="1"/>
          </p:cNvSpPr>
          <p:nvPr>
            <p:ph idx="1"/>
          </p:nvPr>
        </p:nvSpPr>
        <p:spPr>
          <a:xfrm>
            <a:off x="643467" y="1782981"/>
            <a:ext cx="10905066" cy="4393982"/>
          </a:xfrm>
        </p:spPr>
        <p:txBody>
          <a:bodyPr>
            <a:normAutofit/>
          </a:bodyPr>
          <a:lstStyle/>
          <a:p>
            <a:pPr marL="0" marR="0" indent="0">
              <a:spcBef>
                <a:spcPts val="0"/>
              </a:spcBef>
              <a:spcAft>
                <a:spcPts val="1000"/>
              </a:spcAft>
              <a:buNone/>
            </a:pPr>
            <a:r>
              <a:rPr lang="en-US" sz="2400" b="1" dirty="0">
                <a:effectLst/>
                <a:latin typeface="Calibri" panose="020F0502020204030204" pitchFamily="34" charset="0"/>
                <a:ea typeface="Calibri" panose="020F0502020204030204" pitchFamily="34" charset="0"/>
                <a:cs typeface="Calibri" panose="020F0502020204030204" pitchFamily="34" charset="0"/>
              </a:rPr>
              <a:t>Which, if any of the three patients presented do you think was drug-seeking?</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lphaUcPeriod"/>
            </a:pPr>
            <a:r>
              <a:rPr lang="en-US" sz="2400" dirty="0">
                <a:latin typeface="Calibri" panose="020F0502020204030204" pitchFamily="34" charset="0"/>
                <a:ea typeface="Calibri" panose="020F0502020204030204" pitchFamily="34" charset="0"/>
                <a:cs typeface="Calibri" panose="020F0502020204030204" pitchFamily="34" charset="0"/>
              </a:rPr>
              <a:t>James Spiegel</a:t>
            </a: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Darryl Whitcomb</a:t>
            </a:r>
          </a:p>
          <a:p>
            <a:pPr marL="342900" marR="0" lvl="0" indent="-342900">
              <a:spcBef>
                <a:spcPts val="0"/>
              </a:spcBef>
              <a:spcAft>
                <a:spcPts val="0"/>
              </a:spcAft>
              <a:buFont typeface="+mj-lt"/>
              <a:buAutoNum type="alphaUcPeriod"/>
            </a:pPr>
            <a:r>
              <a:rPr lang="en-US" sz="2400" dirty="0">
                <a:latin typeface="Calibri" panose="020F0502020204030204" pitchFamily="34" charset="0"/>
                <a:ea typeface="Calibri" panose="020F0502020204030204" pitchFamily="34" charset="0"/>
                <a:cs typeface="Calibri" panose="020F0502020204030204" pitchFamily="34" charset="0"/>
              </a:rPr>
              <a:t>Helen Morgan</a:t>
            </a: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Calibri" panose="020F0502020204030204" pitchFamily="34" charset="0"/>
                <a:cs typeface="Calibri" panose="020F0502020204030204" pitchFamily="34" charset="0"/>
              </a:rPr>
              <a:t>All of them</a:t>
            </a:r>
          </a:p>
          <a:p>
            <a:pPr marL="342900" marR="0" lvl="0" indent="-342900">
              <a:spcBef>
                <a:spcPts val="0"/>
              </a:spcBef>
              <a:spcAft>
                <a:spcPts val="0"/>
              </a:spcAft>
              <a:buFont typeface="+mj-lt"/>
              <a:buAutoNum type="alphaUcPeriod"/>
            </a:pPr>
            <a:r>
              <a:rPr lang="en-US" sz="2400" dirty="0">
                <a:latin typeface="Calibri" panose="020F0502020204030204" pitchFamily="34" charset="0"/>
                <a:ea typeface="Calibri" panose="020F0502020204030204" pitchFamily="34" charset="0"/>
                <a:cs typeface="Calibri" panose="020F0502020204030204" pitchFamily="34" charset="0"/>
              </a:rPr>
              <a:t>None of them</a:t>
            </a:r>
            <a:endParaRPr lang="en-US"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459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Rectangle 17">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ffectLst>
                <a:outerShdw blurRad="38100" dist="38100" dir="2700000" algn="tl">
                  <a:srgbClr val="000000">
                    <a:alpha val="43137"/>
                  </a:srgbClr>
                </a:outerShdw>
              </a:effectLst>
            </a:endParaRPr>
          </a:p>
        </p:txBody>
      </p:sp>
      <p:sp>
        <p:nvSpPr>
          <p:cNvPr id="24" name="Freeform: Shape 23">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4" name="Title 3">
            <a:extLst>
              <a:ext uri="{FF2B5EF4-FFF2-40B4-BE49-F238E27FC236}">
                <a16:creationId xmlns:a16="http://schemas.microsoft.com/office/drawing/2014/main" id="{40464030-31D1-4DA5-8C4A-CB3C47B52852}"/>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6600" b="1" kern="1200" dirty="0">
                <a:solidFill>
                  <a:srgbClr val="080808"/>
                </a:solidFill>
                <a:latin typeface="+mn-lt"/>
                <a:ea typeface="+mj-ea"/>
                <a:cs typeface="+mj-cs"/>
              </a:rPr>
              <a:t>Follow-Up</a:t>
            </a:r>
          </a:p>
        </p:txBody>
      </p:sp>
      <p:sp>
        <p:nvSpPr>
          <p:cNvPr id="28" name="Freeform: Shape 27">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29">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62871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0" name="Freeform: Shape 9">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atient 1 - James Spiegel - Follow Up">
            <a:hlinkClick r:id="" action="ppaction://media"/>
            <a:extLs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3206" y="643467"/>
            <a:ext cx="8985588" cy="5571065"/>
          </a:xfrm>
          <a:prstGeom prst="rect">
            <a:avLst/>
          </a:prstGeom>
          <a:ln>
            <a:noFill/>
          </a:ln>
        </p:spPr>
      </p:pic>
      <p:pic>
        <p:nvPicPr>
          <p:cNvPr id="12" name="Picture 11">
            <a:extLst>
              <a:ext uri="{FF2B5EF4-FFF2-40B4-BE49-F238E27FC236}">
                <a16:creationId xmlns:a16="http://schemas.microsoft.com/office/drawing/2014/main" id="{E2BD3782-AB76-460E-9C75-B2B93B6A648C}"/>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14928" t="2915" r="-4796" b="-2915"/>
          <a:stretch/>
        </p:blipFill>
        <p:spPr>
          <a:xfrm>
            <a:off x="6408233" y="2329848"/>
            <a:ext cx="3560955" cy="2645664"/>
          </a:xfrm>
          <a:prstGeom prst="rect">
            <a:avLst/>
          </a:prstGeom>
        </p:spPr>
      </p:pic>
      <p:pic>
        <p:nvPicPr>
          <p:cNvPr id="14" name="Picture 13">
            <a:extLst>
              <a:ext uri="{FF2B5EF4-FFF2-40B4-BE49-F238E27FC236}">
                <a16:creationId xmlns:a16="http://schemas.microsoft.com/office/drawing/2014/main" id="{4BB7BB8C-262C-440D-BDEA-9D76C93368D8}"/>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47566" r="7314" b="-1"/>
          <a:stretch/>
        </p:blipFill>
        <p:spPr>
          <a:xfrm>
            <a:off x="2919313" y="2028304"/>
            <a:ext cx="2344063" cy="3467871"/>
          </a:xfrm>
          <a:prstGeom prst="rect">
            <a:avLst/>
          </a:prstGeom>
          <a:effectLst/>
        </p:spPr>
      </p:pic>
      <p:sp>
        <p:nvSpPr>
          <p:cNvPr id="16" name="Title 15">
            <a:extLst>
              <a:ext uri="{FF2B5EF4-FFF2-40B4-BE49-F238E27FC236}">
                <a16:creationId xmlns:a16="http://schemas.microsoft.com/office/drawing/2014/main" id="{69D59910-1BE0-46B4-859E-3E9F347CEB06}"/>
              </a:ext>
              <a:ext uri="{C183D7F6-B498-43B3-948B-1728B52AA6E4}">
                <adec:decorative xmlns:adec="http://schemas.microsoft.com/office/drawing/2017/decorative" val="1"/>
              </a:ext>
            </a:extLst>
          </p:cNvPr>
          <p:cNvSpPr txBox="1">
            <a:spLocks noGrp="1"/>
          </p:cNvSpPr>
          <p:nvPr>
            <p:ph type="title" idx="4294967295"/>
          </p:nvPr>
        </p:nvSpPr>
        <p:spPr>
          <a:xfrm>
            <a:off x="2846322" y="5496175"/>
            <a:ext cx="5585183" cy="18466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Image by </a:t>
            </a:r>
            <a:r>
              <a:rPr kumimoji="0" lang="en-US" sz="600" b="0" i="0" u="none" strike="noStrike" kern="1200" cap="none" spc="0" normalizeH="0" baseline="0" noProof="0" dirty="0" err="1">
                <a:ln>
                  <a:noFill/>
                </a:ln>
                <a:solidFill>
                  <a:srgbClr val="333333"/>
                </a:solidFill>
                <a:effectLst/>
                <a:uLnTx/>
                <a:uFillTx/>
                <a:latin typeface="Arial" panose="020B0604020202020204" pitchFamily="34" charset="0"/>
                <a:ea typeface="Calibri" panose="020F0502020204030204" pitchFamily="34" charset="0"/>
                <a:cs typeface="+mn-cs"/>
              </a:rPr>
              <a:t>Rawpixel</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 retrieved from </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hlinkClick r:id="rId8"/>
              </a:rPr>
              <a:t>https://www.rawpixel.com/image/3150736/premium-photo-psd-surgeon-doctor-gown-adult</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 .9/17/2021. Royalty-free photo.</a:t>
            </a:r>
            <a:endParaRPr kumimoji="0" lang="en-US" sz="600" b="0" i="0" u="none" strike="noStrike" kern="1200" cap="none" spc="0" normalizeH="0" baseline="0" noProof="0" dirty="0">
              <a:ln>
                <a:noFill/>
              </a:ln>
              <a:solidFill>
                <a:schemeClr val="tx1"/>
              </a:solidFill>
              <a:effectLst/>
              <a:uLnTx/>
              <a:uFillTx/>
              <a:latin typeface="+mn-lt"/>
              <a:ea typeface="+mn-ea"/>
              <a:cs typeface="+mn-cs"/>
            </a:endParaRPr>
          </a:p>
        </p:txBody>
      </p:sp>
      <p:sp>
        <p:nvSpPr>
          <p:cNvPr id="17" name="TextBox 16">
            <a:extLst>
              <a:ext uri="{FF2B5EF4-FFF2-40B4-BE49-F238E27FC236}">
                <a16:creationId xmlns:a16="http://schemas.microsoft.com/office/drawing/2014/main" id="{DD18214D-5830-451B-AB3A-C822CF0A5269}"/>
              </a:ext>
              <a:ext uri="{C183D7F6-B498-43B3-948B-1728B52AA6E4}">
                <adec:decorative xmlns:adec="http://schemas.microsoft.com/office/drawing/2017/decorative" val="1"/>
              </a:ext>
            </a:extLst>
          </p:cNvPr>
          <p:cNvSpPr txBox="1"/>
          <p:nvPr/>
        </p:nvSpPr>
        <p:spPr>
          <a:xfrm>
            <a:off x="6317780" y="4870151"/>
            <a:ext cx="5585183" cy="184666"/>
          </a:xfrm>
          <a:prstGeom prst="rect">
            <a:avLst/>
          </a:prstGeom>
          <a:noFill/>
        </p:spPr>
        <p:txBody>
          <a:bodyPr wrap="none" rtlCol="0">
            <a:spAutoFit/>
          </a:bodyPr>
          <a:lstStyle/>
          <a:p>
            <a:r>
              <a:rPr lang="en-US" sz="600" dirty="0">
                <a:solidFill>
                  <a:srgbClr val="333333"/>
                </a:solidFill>
                <a:effectLst/>
                <a:latin typeface="Arial" panose="020B0604020202020204" pitchFamily="34" charset="0"/>
                <a:ea typeface="Calibri" panose="020F0502020204030204" pitchFamily="34" charset="0"/>
              </a:rPr>
              <a:t>Image by Rawpixel, retrieved from </a:t>
            </a:r>
            <a:r>
              <a:rPr lang="en-US" sz="600" dirty="0">
                <a:solidFill>
                  <a:srgbClr val="333333"/>
                </a:solidFill>
                <a:effectLst/>
                <a:latin typeface="Arial" panose="020B0604020202020204" pitchFamily="34" charset="0"/>
                <a:ea typeface="Calibri" panose="020F0502020204030204" pitchFamily="34" charset="0"/>
                <a:hlinkClick r:id="rId9"/>
              </a:rPr>
              <a:t>https://www.rawpixel.com/image/28198/premium-photo-image-adult-business-businessman</a:t>
            </a:r>
            <a:r>
              <a:rPr lang="en-US" sz="600" dirty="0">
                <a:solidFill>
                  <a:srgbClr val="333333"/>
                </a:solidFill>
                <a:effectLst/>
                <a:latin typeface="Arial" panose="020B0604020202020204" pitchFamily="34" charset="0"/>
                <a:ea typeface="Calibri" panose="020F0502020204030204" pitchFamily="34" charset="0"/>
              </a:rPr>
              <a:t>  9/17/2021. Royalty-free photo.</a:t>
            </a:r>
            <a:endParaRPr lang="en-US" sz="600" dirty="0"/>
          </a:p>
        </p:txBody>
      </p:sp>
    </p:spTree>
    <p:extLst>
      <p:ext uri="{BB962C8B-B14F-4D97-AF65-F5344CB8AC3E}">
        <p14:creationId xmlns:p14="http://schemas.microsoft.com/office/powerpoint/2010/main" val="27384404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atient 2 - Darryl Whitcomb - Follow Up">
            <a:hlinkClick r:id="" action="ppaction://media"/>
            <a:extLs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2708" y="643467"/>
            <a:ext cx="9246583"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9">
            <a:extLst>
              <a:ext uri="{FF2B5EF4-FFF2-40B4-BE49-F238E27FC236}">
                <a16:creationId xmlns:a16="http://schemas.microsoft.com/office/drawing/2014/main" id="{B61A776C-8D12-454C-9AE6-2A94F556D537}"/>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21340" t="396" r="24585" b="29585"/>
          <a:stretch/>
        </p:blipFill>
        <p:spPr>
          <a:xfrm>
            <a:off x="6356195" y="1999785"/>
            <a:ext cx="3114662" cy="3226420"/>
          </a:xfrm>
          <a:prstGeom prst="rect">
            <a:avLst/>
          </a:prstGeom>
          <a:effectLst/>
        </p:spPr>
      </p:pic>
      <p:pic>
        <p:nvPicPr>
          <p:cNvPr id="12" name="Picture 11">
            <a:extLst>
              <a:ext uri="{FF2B5EF4-FFF2-40B4-BE49-F238E27FC236}">
                <a16:creationId xmlns:a16="http://schemas.microsoft.com/office/drawing/2014/main" id="{E8079168-99E2-46C1-85C2-B516FD0FA30C}"/>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47566" r="7314" b="-1"/>
          <a:stretch/>
        </p:blipFill>
        <p:spPr>
          <a:xfrm>
            <a:off x="2919313" y="2028304"/>
            <a:ext cx="2344063" cy="3467871"/>
          </a:xfrm>
          <a:prstGeom prst="rect">
            <a:avLst/>
          </a:prstGeom>
          <a:effectLst/>
        </p:spPr>
      </p:pic>
      <p:sp>
        <p:nvSpPr>
          <p:cNvPr id="14" name="TextBox 13">
            <a:extLst>
              <a:ext uri="{FF2B5EF4-FFF2-40B4-BE49-F238E27FC236}">
                <a16:creationId xmlns:a16="http://schemas.microsoft.com/office/drawing/2014/main" id="{F2BEB3F3-7826-42DD-B74C-447420C43FDC}"/>
              </a:ext>
              <a:ext uri="{C183D7F6-B498-43B3-948B-1728B52AA6E4}">
                <adec:decorative xmlns:adec="http://schemas.microsoft.com/office/drawing/2017/decorative" val="1"/>
              </a:ext>
            </a:extLst>
          </p:cNvPr>
          <p:cNvSpPr txBox="1"/>
          <p:nvPr/>
        </p:nvSpPr>
        <p:spPr>
          <a:xfrm>
            <a:off x="2833800" y="5493050"/>
            <a:ext cx="5585183" cy="184666"/>
          </a:xfrm>
          <a:prstGeom prst="rect">
            <a:avLst/>
          </a:prstGeom>
          <a:noFill/>
        </p:spPr>
        <p:txBody>
          <a:bodyPr wrap="none" rtlCol="0">
            <a:spAutoFit/>
          </a:bodyPr>
          <a:lstStyle/>
          <a:p>
            <a:r>
              <a:rPr lang="en-US" sz="600" dirty="0">
                <a:solidFill>
                  <a:srgbClr val="333333"/>
                </a:solidFill>
                <a:effectLst/>
                <a:latin typeface="Arial" panose="020B0604020202020204" pitchFamily="34" charset="0"/>
                <a:ea typeface="Calibri" panose="020F0502020204030204" pitchFamily="34" charset="0"/>
              </a:rPr>
              <a:t>Image by Rawpixel, retrieved from </a:t>
            </a:r>
            <a:r>
              <a:rPr lang="en-US" sz="600" dirty="0">
                <a:solidFill>
                  <a:srgbClr val="333333"/>
                </a:solidFill>
                <a:effectLst/>
                <a:latin typeface="Arial" panose="020B0604020202020204" pitchFamily="34" charset="0"/>
                <a:ea typeface="Calibri" panose="020F0502020204030204" pitchFamily="34" charset="0"/>
                <a:hlinkClick r:id="rId8"/>
              </a:rPr>
              <a:t>https://www.rawpixel.com/image/3150736/premium-photo-psd-surgeon-doctor-gown-adult</a:t>
            </a:r>
            <a:r>
              <a:rPr lang="en-US" sz="600" dirty="0">
                <a:solidFill>
                  <a:srgbClr val="333333"/>
                </a:solidFill>
                <a:effectLst/>
                <a:latin typeface="Arial" panose="020B0604020202020204" pitchFamily="34" charset="0"/>
                <a:ea typeface="Calibri" panose="020F0502020204030204" pitchFamily="34" charset="0"/>
              </a:rPr>
              <a:t> .9/17/2021. Royalty-free photo.</a:t>
            </a:r>
            <a:endParaRPr lang="en-US" sz="600" dirty="0"/>
          </a:p>
        </p:txBody>
      </p:sp>
      <p:sp>
        <p:nvSpPr>
          <p:cNvPr id="16" name="Title 15">
            <a:extLst>
              <a:ext uri="{FF2B5EF4-FFF2-40B4-BE49-F238E27FC236}">
                <a16:creationId xmlns:a16="http://schemas.microsoft.com/office/drawing/2014/main" id="{838B607E-6D8F-4C53-A5D9-4C1568BC37DA}"/>
              </a:ext>
              <a:ext uri="{C183D7F6-B498-43B3-948B-1728B52AA6E4}">
                <adec:decorative xmlns:adec="http://schemas.microsoft.com/office/drawing/2017/decorative" val="1"/>
              </a:ext>
            </a:extLst>
          </p:cNvPr>
          <p:cNvSpPr txBox="1">
            <a:spLocks noGrp="1"/>
          </p:cNvSpPr>
          <p:nvPr>
            <p:ph type="title" idx="4294967295"/>
          </p:nvPr>
        </p:nvSpPr>
        <p:spPr>
          <a:xfrm>
            <a:off x="6248986" y="5223226"/>
            <a:ext cx="5344733" cy="18466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Image by </a:t>
            </a:r>
            <a:r>
              <a:rPr kumimoji="0" lang="en-US" sz="600" b="0" i="0" u="none" strike="noStrike" kern="1200" cap="none" spc="0" normalizeH="0" baseline="0" noProof="0" dirty="0" err="1">
                <a:ln>
                  <a:noFill/>
                </a:ln>
                <a:solidFill>
                  <a:srgbClr val="333333"/>
                </a:solidFill>
                <a:effectLst/>
                <a:uLnTx/>
                <a:uFillTx/>
                <a:latin typeface="Arial" panose="020B0604020202020204" pitchFamily="34" charset="0"/>
                <a:ea typeface="Calibri" panose="020F0502020204030204" pitchFamily="34" charset="0"/>
                <a:cs typeface="+mn-cs"/>
              </a:rPr>
              <a:t>Rawpixel</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 retrieved from </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hlinkClick r:id="rId9"/>
              </a:rPr>
              <a:t>https://www.rawpixel.com/image/2329456/premium-photo-psd-portrait-old-man-people 9/17/2021</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 Royalty-free photo.</a:t>
            </a:r>
            <a:endParaRPr kumimoji="0" lang="en-US" sz="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0524944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atient 3 - Helen Morgan - Follow Up">
            <a:hlinkClick r:id="" action="ppaction://media"/>
            <a:extLs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3206" y="643467"/>
            <a:ext cx="8985588"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097CBEF6-C7EB-4148-8DAB-839A811CDA31}"/>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t="7469" b="52135"/>
          <a:stretch/>
        </p:blipFill>
        <p:spPr>
          <a:xfrm>
            <a:off x="6061015" y="2042431"/>
            <a:ext cx="4646341" cy="2773135"/>
          </a:xfrm>
          <a:prstGeom prst="rect">
            <a:avLst/>
          </a:prstGeom>
        </p:spPr>
      </p:pic>
      <p:pic>
        <p:nvPicPr>
          <p:cNvPr id="12" name="Picture 11">
            <a:extLst>
              <a:ext uri="{FF2B5EF4-FFF2-40B4-BE49-F238E27FC236}">
                <a16:creationId xmlns:a16="http://schemas.microsoft.com/office/drawing/2014/main" id="{BB96D8C6-7C0B-45E4-9889-C72A9D2DC14F}"/>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47566" r="7314" b="-1"/>
          <a:stretch/>
        </p:blipFill>
        <p:spPr>
          <a:xfrm>
            <a:off x="2919313" y="2028304"/>
            <a:ext cx="2344063" cy="3467871"/>
          </a:xfrm>
          <a:prstGeom prst="rect">
            <a:avLst/>
          </a:prstGeom>
          <a:effectLst/>
        </p:spPr>
      </p:pic>
      <p:sp>
        <p:nvSpPr>
          <p:cNvPr id="14" name="Title 13">
            <a:extLst>
              <a:ext uri="{FF2B5EF4-FFF2-40B4-BE49-F238E27FC236}">
                <a16:creationId xmlns:a16="http://schemas.microsoft.com/office/drawing/2014/main" id="{A166930B-7B3C-4C2C-9E86-A0F403EB609B}"/>
              </a:ext>
              <a:ext uri="{C183D7F6-B498-43B3-948B-1728B52AA6E4}">
                <adec:decorative xmlns:adec="http://schemas.microsoft.com/office/drawing/2017/decorative" val="1"/>
              </a:ext>
            </a:extLst>
          </p:cNvPr>
          <p:cNvSpPr txBox="1">
            <a:spLocks noGrp="1"/>
          </p:cNvSpPr>
          <p:nvPr>
            <p:ph type="title" idx="4294967295"/>
          </p:nvPr>
        </p:nvSpPr>
        <p:spPr>
          <a:xfrm>
            <a:off x="2833800" y="5472033"/>
            <a:ext cx="5585183" cy="18466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Image by </a:t>
            </a:r>
            <a:r>
              <a:rPr kumimoji="0" lang="en-US" sz="600" b="0" i="0" u="none" strike="noStrike" kern="1200" cap="none" spc="0" normalizeH="0" baseline="0" noProof="0" dirty="0" err="1">
                <a:ln>
                  <a:noFill/>
                </a:ln>
                <a:solidFill>
                  <a:srgbClr val="333333"/>
                </a:solidFill>
                <a:effectLst/>
                <a:uLnTx/>
                <a:uFillTx/>
                <a:latin typeface="Arial" panose="020B0604020202020204" pitchFamily="34" charset="0"/>
                <a:ea typeface="Calibri" panose="020F0502020204030204" pitchFamily="34" charset="0"/>
                <a:cs typeface="+mn-cs"/>
              </a:rPr>
              <a:t>Rawpixel</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 retrieved from </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hlinkClick r:id="rId8"/>
              </a:rPr>
              <a:t>https://www.rawpixel.com/image/3150736/premium-photo-psd-surgeon-doctor-gown-adult</a:t>
            </a:r>
            <a:r>
              <a:rPr kumimoji="0" lang="en-US" sz="600" b="0" i="0" u="none" strike="noStrike" kern="1200" cap="none" spc="0" normalizeH="0" baseline="0" noProof="0" dirty="0">
                <a:ln>
                  <a:noFill/>
                </a:ln>
                <a:solidFill>
                  <a:srgbClr val="333333"/>
                </a:solidFill>
                <a:effectLst/>
                <a:uLnTx/>
                <a:uFillTx/>
                <a:latin typeface="Arial" panose="020B0604020202020204" pitchFamily="34" charset="0"/>
                <a:ea typeface="Calibri" panose="020F0502020204030204" pitchFamily="34" charset="0"/>
                <a:cs typeface="+mn-cs"/>
              </a:rPr>
              <a:t> .9/17/2021. Royalty-free photo.</a:t>
            </a:r>
            <a:endParaRPr kumimoji="0" lang="en-US" sz="6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TextBox 15">
            <a:extLst>
              <a:ext uri="{FF2B5EF4-FFF2-40B4-BE49-F238E27FC236}">
                <a16:creationId xmlns:a16="http://schemas.microsoft.com/office/drawing/2014/main" id="{10DBB4FF-F8BD-42DA-87CA-816A057E9009}"/>
              </a:ext>
              <a:ext uri="{C183D7F6-B498-43B3-948B-1728B52AA6E4}">
                <adec:decorative xmlns:adec="http://schemas.microsoft.com/office/drawing/2017/decorative" val="1"/>
              </a:ext>
            </a:extLst>
          </p:cNvPr>
          <p:cNvSpPr txBox="1"/>
          <p:nvPr/>
        </p:nvSpPr>
        <p:spPr>
          <a:xfrm>
            <a:off x="5972761" y="4815566"/>
            <a:ext cx="5750292" cy="184666"/>
          </a:xfrm>
          <a:prstGeom prst="rect">
            <a:avLst/>
          </a:prstGeom>
          <a:noFill/>
        </p:spPr>
        <p:txBody>
          <a:bodyPr wrap="none" rtlCol="0">
            <a:spAutoFit/>
          </a:bodyPr>
          <a:lstStyle/>
          <a:p>
            <a:r>
              <a:rPr lang="en-US" sz="600" dirty="0">
                <a:solidFill>
                  <a:srgbClr val="333333"/>
                </a:solidFill>
                <a:effectLst/>
                <a:latin typeface="Arial" panose="020B0604020202020204" pitchFamily="34" charset="0"/>
                <a:ea typeface="Calibri" panose="020F0502020204030204" pitchFamily="34" charset="0"/>
              </a:rPr>
              <a:t>Image by Rawpixel, retrieved from </a:t>
            </a:r>
            <a:r>
              <a:rPr lang="en-US" sz="600" dirty="0">
                <a:solidFill>
                  <a:srgbClr val="333333"/>
                </a:solidFill>
                <a:effectLst/>
                <a:latin typeface="Arial" panose="020B0604020202020204" pitchFamily="34" charset="0"/>
                <a:ea typeface="Calibri" panose="020F0502020204030204" pitchFamily="34" charset="0"/>
                <a:hlinkClick r:id="rId9"/>
              </a:rPr>
              <a:t>https://www.rawpixel.com/image/415483/premium-photo-image-woman-baking-grandmother-food</a:t>
            </a:r>
            <a:r>
              <a:rPr lang="en-US" sz="600" dirty="0">
                <a:solidFill>
                  <a:srgbClr val="333333"/>
                </a:solidFill>
                <a:effectLst/>
                <a:latin typeface="Arial" panose="020B0604020202020204" pitchFamily="34" charset="0"/>
                <a:ea typeface="Calibri" panose="020F0502020204030204" pitchFamily="34" charset="0"/>
              </a:rPr>
              <a:t> .9/17/2021. Royalty-free photo.</a:t>
            </a:r>
            <a:endParaRPr lang="en-US" sz="600" dirty="0"/>
          </a:p>
        </p:txBody>
      </p:sp>
    </p:spTree>
    <p:extLst>
      <p:ext uri="{BB962C8B-B14F-4D97-AF65-F5344CB8AC3E}">
        <p14:creationId xmlns:p14="http://schemas.microsoft.com/office/powerpoint/2010/main" val="8823230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ffectLst>
                <a:outerShdw blurRad="38100" dist="38100" dir="2700000" algn="tl">
                  <a:srgbClr val="000000">
                    <a:alpha val="43137"/>
                  </a:srgbClr>
                </a:outerShdw>
              </a:effectLst>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4" name="Title 3">
            <a:extLst>
              <a:ext uri="{FF2B5EF4-FFF2-40B4-BE49-F238E27FC236}">
                <a16:creationId xmlns:a16="http://schemas.microsoft.com/office/drawing/2014/main" id="{40464030-31D1-4DA5-8C4A-CB3C47B52852}"/>
              </a:ext>
            </a:extLst>
          </p:cNvPr>
          <p:cNvSpPr>
            <a:spLocks noGrp="1"/>
          </p:cNvSpPr>
          <p:nvPr>
            <p:ph type="title"/>
          </p:nvPr>
        </p:nvSpPr>
        <p:spPr>
          <a:xfrm>
            <a:off x="3204642" y="2353641"/>
            <a:ext cx="5782716" cy="2150719"/>
          </a:xfrm>
          <a:noFill/>
        </p:spPr>
        <p:txBody>
          <a:bodyPr vert="horz" lIns="91440" tIns="45720" rIns="91440" bIns="45720" rtlCol="0" anchor="ctr">
            <a:normAutofit fontScale="90000"/>
          </a:bodyPr>
          <a:lstStyle/>
          <a:p>
            <a:pPr algn="ctr"/>
            <a:r>
              <a:rPr lang="en-US" sz="6600" b="1" kern="1200" dirty="0">
                <a:solidFill>
                  <a:srgbClr val="080808"/>
                </a:solidFill>
                <a:latin typeface="+mn-lt"/>
                <a:ea typeface="+mj-ea"/>
                <a:cs typeface="+mj-cs"/>
              </a:rPr>
              <a:t>Urine Toxicology Results</a:t>
            </a: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756974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65430" y="629268"/>
            <a:ext cx="6586491" cy="1286160"/>
          </a:xfrm>
        </p:spPr>
        <p:txBody>
          <a:bodyPr vert="horz" lIns="91440" tIns="45720" rIns="91440" bIns="45720" rtlCol="0" anchor="b">
            <a:normAutofit/>
          </a:bodyPr>
          <a:lstStyle/>
          <a:p>
            <a:r>
              <a:rPr lang="en-US" b="1" dirty="0">
                <a:latin typeface="+mn-lt"/>
              </a:rPr>
              <a:t>Patient #1 James Spiegel</a:t>
            </a:r>
          </a:p>
        </p:txBody>
      </p:sp>
      <p:sp>
        <p:nvSpPr>
          <p:cNvPr id="2" name="Content Placeholder 1"/>
          <p:cNvSpPr>
            <a:spLocks noGrp="1"/>
          </p:cNvSpPr>
          <p:nvPr>
            <p:ph sz="half" idx="1"/>
          </p:nvPr>
        </p:nvSpPr>
        <p:spPr>
          <a:xfrm>
            <a:off x="4965431" y="2438400"/>
            <a:ext cx="6586489" cy="3785419"/>
          </a:xfrm>
        </p:spPr>
        <p:txBody>
          <a:bodyPr vert="horz" lIns="91440" tIns="45720" rIns="91440" bIns="45720" rtlCol="0">
            <a:normAutofit/>
          </a:bodyPr>
          <a:lstStyle/>
          <a:p>
            <a:pPr marL="0" marR="0" indent="0" algn="just">
              <a:lnSpc>
                <a:spcPct val="115000"/>
              </a:lnSpc>
              <a:spcBef>
                <a:spcPts val="0"/>
              </a:spcBef>
              <a:spcAft>
                <a:spcPts val="1000"/>
              </a:spcAft>
              <a:buNone/>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Urine toxicology results showed the following: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Positivity for metabolites of the prescribed opioid indicating consumption of doses higher than prescribed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Cannabis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Cocaine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Positivity of metabolites for one unprescribed opioid analgesic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pic>
        <p:nvPicPr>
          <p:cNvPr id="7" name="Picture 6" descr="A person talking on a cell phone&#10;&#10;Description automatically generated">
            <a:extLst>
              <a:ext uri="{FF2B5EF4-FFF2-40B4-BE49-F238E27FC236}">
                <a16:creationId xmlns:a16="http://schemas.microsoft.com/office/drawing/2014/main" id="{BFE72DC7-97E5-4371-94FD-6B8E89477257}"/>
              </a:ext>
            </a:extLst>
          </p:cNvPr>
          <p:cNvPicPr>
            <a:picLocks noChangeAspect="1"/>
          </p:cNvPicPr>
          <p:nvPr/>
        </p:nvPicPr>
        <p:blipFill rotWithShape="1">
          <a:blip r:embed="rId3">
            <a:extLst>
              <a:ext uri="{28A0092B-C50C-407E-A947-70E740481C1C}">
                <a14:useLocalDpi xmlns:a14="http://schemas.microsoft.com/office/drawing/2010/main" val="0"/>
              </a:ext>
            </a:extLst>
          </a:blip>
          <a:srcRect l="47146" t="11023" r="13272"/>
          <a:stretch/>
        </p:blipFill>
        <p:spPr>
          <a:xfrm>
            <a:off x="0" y="0"/>
            <a:ext cx="4579434" cy="6873552"/>
          </a:xfrm>
          <a:prstGeom prst="rect">
            <a:avLst/>
          </a:prstGeom>
        </p:spPr>
      </p:pic>
    </p:spTree>
    <p:extLst>
      <p:ext uri="{BB962C8B-B14F-4D97-AF65-F5344CB8AC3E}">
        <p14:creationId xmlns:p14="http://schemas.microsoft.com/office/powerpoint/2010/main" val="98263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F698D7-150A-444F-A29B-F56CF03B272D}"/>
              </a:ext>
            </a:extLst>
          </p:cNvPr>
          <p:cNvSpPr>
            <a:spLocks noGrp="1"/>
          </p:cNvSpPr>
          <p:nvPr>
            <p:ph type="title"/>
          </p:nvPr>
        </p:nvSpPr>
        <p:spPr>
          <a:xfrm>
            <a:off x="4965430" y="629266"/>
            <a:ext cx="6586491" cy="1676603"/>
          </a:xfrm>
        </p:spPr>
        <p:txBody>
          <a:bodyPr>
            <a:normAutofit/>
          </a:bodyPr>
          <a:lstStyle/>
          <a:p>
            <a:r>
              <a:rPr lang="en-US" sz="4000" b="1" u="sng" dirty="0">
                <a:latin typeface="+mn-lt"/>
              </a:rPr>
              <a:t>Door Note</a:t>
            </a:r>
          </a:p>
        </p:txBody>
      </p:sp>
      <p:sp>
        <p:nvSpPr>
          <p:cNvPr id="5" name="Content Placeholder 4">
            <a:extLst>
              <a:ext uri="{FF2B5EF4-FFF2-40B4-BE49-F238E27FC236}">
                <a16:creationId xmlns:a16="http://schemas.microsoft.com/office/drawing/2014/main" id="{CBF6203F-62AE-41A8-B975-92ADE6EEBB9C}"/>
              </a:ext>
            </a:extLst>
          </p:cNvPr>
          <p:cNvSpPr>
            <a:spLocks noGrp="1"/>
          </p:cNvSpPr>
          <p:nvPr>
            <p:ph idx="1"/>
          </p:nvPr>
        </p:nvSpPr>
        <p:spPr>
          <a:xfrm>
            <a:off x="4965431" y="1813932"/>
            <a:ext cx="6586489" cy="5044068"/>
          </a:xfrm>
        </p:spPr>
        <p:txBody>
          <a:bodyPr>
            <a:normAutofit fontScale="92500" lnSpcReduction="20000"/>
          </a:bodyPr>
          <a:lstStyle/>
          <a:p>
            <a:pPr>
              <a:spcBef>
                <a:spcPts val="0"/>
              </a:spcBef>
              <a:spcAft>
                <a:spcPts val="1000"/>
              </a:spcAft>
            </a:pPr>
            <a:r>
              <a:rPr lang="en-US" sz="2200" dirty="0">
                <a:effectLst/>
                <a:latin typeface="Calibri" panose="020F0502020204030204" pitchFamily="34" charset="0"/>
                <a:ea typeface="Calibri" panose="020F0502020204030204" pitchFamily="34" charset="0"/>
                <a:cs typeface="Calibri" panose="020F0502020204030204" pitchFamily="34" charset="0"/>
              </a:rPr>
              <a:t>Dr. Melvin Cullen completed residency training in Family Medicine 25 years ago and has recently taken over a suburban Primary Care practice from a retiring colleague this past July. It will take some time before Dr. Cullen gets a chance to meet with each patient, and it is becoming clear to him that this practice (</a:t>
            </a:r>
            <a:r>
              <a:rPr lang="en-US" sz="2200" i="1" dirty="0">
                <a:effectLst/>
                <a:latin typeface="Calibri" panose="020F0502020204030204" pitchFamily="34" charset="0"/>
                <a:ea typeface="Calibri" panose="020F0502020204030204" pitchFamily="34" charset="0"/>
                <a:cs typeface="Calibri" panose="020F0502020204030204" pitchFamily="34" charset="0"/>
              </a:rPr>
              <a:t>as with many other primary care practices around the country</a:t>
            </a:r>
            <a:r>
              <a:rPr lang="en-US" sz="2200" dirty="0">
                <a:effectLst/>
                <a:latin typeface="Calibri" panose="020F0502020204030204" pitchFamily="34" charset="0"/>
                <a:ea typeface="Calibri" panose="020F0502020204030204" pitchFamily="34" charset="0"/>
                <a:cs typeface="Calibri" panose="020F0502020204030204" pitchFamily="34" charset="0"/>
              </a:rPr>
              <a:t>) has a significantly large number of patients with chronic pain, many of whom are being treated with chronic opioid analgesic therapy.</a:t>
            </a:r>
          </a:p>
          <a:p>
            <a:pPr>
              <a:spcBef>
                <a:spcPts val="0"/>
              </a:spcBef>
              <a:spcAft>
                <a:spcPts val="1000"/>
              </a:spcAft>
            </a:pPr>
            <a:r>
              <a:rPr lang="en-US" sz="2200" dirty="0">
                <a:effectLst/>
                <a:latin typeface="Calibri" panose="020F0502020204030204" pitchFamily="34" charset="0"/>
                <a:ea typeface="Calibri" panose="020F0502020204030204" pitchFamily="34" charset="0"/>
                <a:cs typeface="Calibri" panose="020F0502020204030204" pitchFamily="34" charset="0"/>
              </a:rPr>
              <a:t>Well aware of the opioid overdose epidemic facing our country today, Dr. Cullen  keeps himself well-informed about current controversies regarding “liberal” prescribing of opioids in the past, the lack of good scientific evidence for long-term opioid analgesic therapy and has received a significant amount of continuing medical education regarding best practices for safe prescribing of opioids in a Primary Care setting. Because of concern regarding patient safety and potential regulatory scrutiny, many fellow Primary Care colleagues in his community are of the mindset that except for rare situations, it might be best from a liability perspective to “avoid prescribing opioids altogether”. </a:t>
            </a:r>
            <a:endParaRPr lang="en-US" sz="1700" dirty="0"/>
          </a:p>
        </p:txBody>
      </p:sp>
      <p:pic>
        <p:nvPicPr>
          <p:cNvPr id="8" name="Picture 7" descr="A doctor with his arms crossed&#10;&#10;Description automatically generated with medium confidence">
            <a:extLst>
              <a:ext uri="{FF2B5EF4-FFF2-40B4-BE49-F238E27FC236}">
                <a16:creationId xmlns:a16="http://schemas.microsoft.com/office/drawing/2014/main" id="{F4D3278A-A3EB-4DCC-AE9C-E6F9D932347C}"/>
              </a:ext>
            </a:extLst>
          </p:cNvPr>
          <p:cNvPicPr>
            <a:picLocks noChangeAspect="1"/>
          </p:cNvPicPr>
          <p:nvPr/>
        </p:nvPicPr>
        <p:blipFill rotWithShape="1">
          <a:blip r:embed="rId3">
            <a:extLst>
              <a:ext uri="{28A0092B-C50C-407E-A947-70E740481C1C}">
                <a14:useLocalDpi xmlns:a14="http://schemas.microsoft.com/office/drawing/2010/main" val="0"/>
              </a:ext>
            </a:extLst>
          </a:blip>
          <a:srcRect l="47566" r="7314" b="-1"/>
          <a:stretch/>
        </p:blipFill>
        <p:spPr>
          <a:xfrm>
            <a:off x="20" y="10"/>
            <a:ext cx="4635571" cy="6857990"/>
          </a:xfrm>
          <a:prstGeom prst="rect">
            <a:avLst/>
          </a:prstGeom>
          <a:effectLst/>
        </p:spPr>
      </p:pic>
      <p:sp>
        <p:nvSpPr>
          <p:cNvPr id="6" name="TextBox 5">
            <a:extLst>
              <a:ext uri="{FF2B5EF4-FFF2-40B4-BE49-F238E27FC236}">
                <a16:creationId xmlns:a16="http://schemas.microsoft.com/office/drawing/2014/main" id="{7A13CE6F-18A0-4914-B195-5A70A968AEB7}"/>
              </a:ext>
            </a:extLst>
          </p:cNvPr>
          <p:cNvSpPr txBox="1"/>
          <p:nvPr/>
        </p:nvSpPr>
        <p:spPr>
          <a:xfrm>
            <a:off x="4572586" y="6669764"/>
            <a:ext cx="5585183" cy="184666"/>
          </a:xfrm>
          <a:prstGeom prst="rect">
            <a:avLst/>
          </a:prstGeom>
          <a:noFill/>
        </p:spPr>
        <p:txBody>
          <a:bodyPr wrap="none" rtlCol="0">
            <a:spAutoFit/>
          </a:bodyPr>
          <a:lstStyle/>
          <a:p>
            <a:r>
              <a:rPr lang="en-US" sz="600" dirty="0">
                <a:solidFill>
                  <a:srgbClr val="333333"/>
                </a:solidFill>
                <a:effectLst/>
                <a:latin typeface="Arial" panose="020B0604020202020204" pitchFamily="34" charset="0"/>
                <a:ea typeface="Calibri" panose="020F0502020204030204" pitchFamily="34" charset="0"/>
              </a:rPr>
              <a:t>Image by Rawpixel, retrieved from </a:t>
            </a:r>
            <a:r>
              <a:rPr lang="en-US" sz="600" dirty="0">
                <a:solidFill>
                  <a:srgbClr val="333333"/>
                </a:solidFill>
                <a:effectLst/>
                <a:latin typeface="Arial" panose="020B0604020202020204" pitchFamily="34" charset="0"/>
                <a:ea typeface="Calibri" panose="020F0502020204030204" pitchFamily="34" charset="0"/>
                <a:hlinkClick r:id="rId4"/>
              </a:rPr>
              <a:t>https://www.rawpixel.com/image/3150736/premium-photo-psd-surgeon-doctor-gown-adult</a:t>
            </a:r>
            <a:r>
              <a:rPr lang="en-US" sz="600" dirty="0">
                <a:solidFill>
                  <a:srgbClr val="333333"/>
                </a:solidFill>
                <a:effectLst/>
                <a:latin typeface="Arial" panose="020B0604020202020204" pitchFamily="34" charset="0"/>
                <a:ea typeface="Calibri" panose="020F0502020204030204" pitchFamily="34" charset="0"/>
              </a:rPr>
              <a:t> .9/17/2021. Royalty-free photo.</a:t>
            </a:r>
            <a:endParaRPr lang="en-US" sz="600" dirty="0"/>
          </a:p>
        </p:txBody>
      </p:sp>
    </p:spTree>
    <p:extLst>
      <p:ext uri="{BB962C8B-B14F-4D97-AF65-F5344CB8AC3E}">
        <p14:creationId xmlns:p14="http://schemas.microsoft.com/office/powerpoint/2010/main" val="369292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b="1" dirty="0">
                <a:latin typeface="+mn-lt"/>
              </a:rPr>
              <a:t>Patient #2 Darryl Whitcomb</a:t>
            </a:r>
          </a:p>
        </p:txBody>
      </p:sp>
      <p:sp>
        <p:nvSpPr>
          <p:cNvPr id="2" name="Content Placeholder 1"/>
          <p:cNvSpPr>
            <a:spLocks noGrp="1"/>
          </p:cNvSpPr>
          <p:nvPr>
            <p:ph sz="half" idx="1"/>
          </p:nvPr>
        </p:nvSpPr>
        <p:spPr>
          <a:xfrm>
            <a:off x="4965431" y="2438400"/>
            <a:ext cx="6586489" cy="3785419"/>
          </a:xfrm>
        </p:spPr>
        <p:txBody>
          <a:bodyPr vert="horz" lIns="91440" tIns="45720" rIns="91440" bIns="45720" rtlCol="0">
            <a:normAutofit/>
          </a:bodyPr>
          <a:lstStyle/>
          <a:p>
            <a:pPr marL="0" indent="0">
              <a:buNone/>
            </a:pPr>
            <a:r>
              <a:rPr lang="en-US" sz="2400" b="1" dirty="0"/>
              <a:t>Urine toxicology results showed the following:</a:t>
            </a:r>
            <a:endParaRPr lang="en-US" sz="2400" dirty="0"/>
          </a:p>
          <a:p>
            <a:pPr lvl="0"/>
            <a:r>
              <a:rPr lang="en-US" sz="2400" dirty="0"/>
              <a:t>Positivity for metabolites of the prescribed opioid indicating doses taken at intervals and doses as prescribed</a:t>
            </a:r>
          </a:p>
          <a:p>
            <a:pPr lvl="0"/>
            <a:r>
              <a:rPr lang="en-US" sz="2400" dirty="0"/>
              <a:t>No other substances present</a:t>
            </a:r>
          </a:p>
          <a:p>
            <a:endParaRPr lang="en-US" sz="1900" dirty="0"/>
          </a:p>
        </p:txBody>
      </p:sp>
      <p:pic>
        <p:nvPicPr>
          <p:cNvPr id="7" name="Content Placeholder 9" descr="A person wearing a hat&#10;&#10;Description automatically generated with medium confidence">
            <a:extLst>
              <a:ext uri="{FF2B5EF4-FFF2-40B4-BE49-F238E27FC236}">
                <a16:creationId xmlns:a16="http://schemas.microsoft.com/office/drawing/2014/main" id="{29080930-760A-4FB7-932F-6ABA59F6BD0F}"/>
              </a:ext>
            </a:extLst>
          </p:cNvPr>
          <p:cNvPicPr>
            <a:picLocks noChangeAspect="1"/>
          </p:cNvPicPr>
          <p:nvPr/>
        </p:nvPicPr>
        <p:blipFill rotWithShape="1">
          <a:blip r:embed="rId3">
            <a:extLst>
              <a:ext uri="{28A0092B-C50C-407E-A947-70E740481C1C}">
                <a14:useLocalDpi xmlns:a14="http://schemas.microsoft.com/office/drawing/2010/main" val="0"/>
              </a:ext>
            </a:extLst>
          </a:blip>
          <a:srcRect l="22088" r="23837" b="-1"/>
          <a:stretch/>
        </p:blipFill>
        <p:spPr>
          <a:xfrm>
            <a:off x="20" y="10"/>
            <a:ext cx="4638887" cy="6862896"/>
          </a:xfrm>
          <a:prstGeom prst="rect">
            <a:avLst/>
          </a:prstGeom>
          <a:effectLst/>
        </p:spPr>
      </p:pic>
      <p:sp>
        <p:nvSpPr>
          <p:cNvPr id="5" name="TextBox 4">
            <a:extLst>
              <a:ext uri="{FF2B5EF4-FFF2-40B4-BE49-F238E27FC236}">
                <a16:creationId xmlns:a16="http://schemas.microsoft.com/office/drawing/2014/main" id="{63D7DE06-A1CE-4EB9-876E-05C5B5842B54}"/>
              </a:ext>
            </a:extLst>
          </p:cNvPr>
          <p:cNvSpPr txBox="1"/>
          <p:nvPr/>
        </p:nvSpPr>
        <p:spPr>
          <a:xfrm>
            <a:off x="4572586" y="6669764"/>
            <a:ext cx="5344733" cy="184666"/>
          </a:xfrm>
          <a:prstGeom prst="rect">
            <a:avLst/>
          </a:prstGeom>
          <a:noFill/>
        </p:spPr>
        <p:txBody>
          <a:bodyPr wrap="none" rtlCol="0">
            <a:spAutoFit/>
          </a:bodyPr>
          <a:lstStyle/>
          <a:p>
            <a:r>
              <a:rPr lang="en-US" sz="600" dirty="0">
                <a:solidFill>
                  <a:srgbClr val="333333"/>
                </a:solidFill>
                <a:effectLst/>
                <a:latin typeface="Arial" panose="020B0604020202020204" pitchFamily="34" charset="0"/>
                <a:ea typeface="Calibri" panose="020F0502020204030204" pitchFamily="34" charset="0"/>
              </a:rPr>
              <a:t>Image by Rawpixel, retrieved from </a:t>
            </a:r>
            <a:r>
              <a:rPr lang="en-US" sz="600" dirty="0">
                <a:solidFill>
                  <a:srgbClr val="333333"/>
                </a:solidFill>
                <a:effectLst/>
                <a:latin typeface="Arial" panose="020B0604020202020204" pitchFamily="34" charset="0"/>
                <a:ea typeface="Calibri" panose="020F0502020204030204" pitchFamily="34" charset="0"/>
                <a:hlinkClick r:id="rId4"/>
              </a:rPr>
              <a:t>https://www.rawpixel.com/image/2329456/premium-photo-psd-portrait-old-man-people 9/17/2021</a:t>
            </a:r>
            <a:r>
              <a:rPr lang="en-US" sz="600" dirty="0">
                <a:solidFill>
                  <a:srgbClr val="333333"/>
                </a:solidFill>
                <a:effectLst/>
                <a:latin typeface="Arial" panose="020B0604020202020204" pitchFamily="34" charset="0"/>
                <a:ea typeface="Calibri" panose="020F0502020204030204" pitchFamily="34" charset="0"/>
              </a:rPr>
              <a:t>. Royalty-free photo.</a:t>
            </a:r>
            <a:endParaRPr lang="en-US" sz="600" dirty="0"/>
          </a:p>
        </p:txBody>
      </p:sp>
    </p:spTree>
    <p:extLst>
      <p:ext uri="{BB962C8B-B14F-4D97-AF65-F5344CB8AC3E}">
        <p14:creationId xmlns:p14="http://schemas.microsoft.com/office/powerpoint/2010/main" val="351010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65430" y="629268"/>
            <a:ext cx="6586491" cy="1286160"/>
          </a:xfrm>
        </p:spPr>
        <p:txBody>
          <a:bodyPr vert="horz" lIns="91440" tIns="45720" rIns="91440" bIns="45720" rtlCol="0" anchor="b">
            <a:normAutofit/>
          </a:bodyPr>
          <a:lstStyle/>
          <a:p>
            <a:r>
              <a:rPr lang="en-US" b="1" dirty="0">
                <a:latin typeface="+mn-lt"/>
              </a:rPr>
              <a:t>Patient #3 Helen Morgan</a:t>
            </a:r>
          </a:p>
        </p:txBody>
      </p:sp>
      <p:sp>
        <p:nvSpPr>
          <p:cNvPr id="2" name="Content Placeholder 1"/>
          <p:cNvSpPr>
            <a:spLocks noGrp="1"/>
          </p:cNvSpPr>
          <p:nvPr>
            <p:ph sz="half" idx="1"/>
          </p:nvPr>
        </p:nvSpPr>
        <p:spPr>
          <a:xfrm>
            <a:off x="4965431" y="2438400"/>
            <a:ext cx="6586489" cy="3785419"/>
          </a:xfrm>
        </p:spPr>
        <p:txBody>
          <a:bodyPr vert="horz" lIns="91440" tIns="45720" rIns="91440" bIns="45720" rtlCol="0">
            <a:normAutofit/>
          </a:bodyPr>
          <a:lstStyle/>
          <a:p>
            <a:pPr marL="0" indent="0">
              <a:buNone/>
            </a:pPr>
            <a:r>
              <a:rPr lang="en-US" sz="2400" b="1" dirty="0"/>
              <a:t>Urine toxicology results showed the following:</a:t>
            </a:r>
            <a:endParaRPr lang="en-US" sz="2400" dirty="0"/>
          </a:p>
          <a:p>
            <a:pPr lvl="0"/>
            <a:r>
              <a:rPr lang="en-US" sz="2400" dirty="0"/>
              <a:t>No metabolites detected indicating that the patient was not taking her prescribed opioid</a:t>
            </a:r>
          </a:p>
          <a:p>
            <a:pPr lvl="0"/>
            <a:r>
              <a:rPr lang="en-US" sz="2400" dirty="0"/>
              <a:t>No other substances present</a:t>
            </a:r>
          </a:p>
          <a:p>
            <a:endParaRPr lang="en-US" sz="1700" dirty="0"/>
          </a:p>
        </p:txBody>
      </p:sp>
      <p:pic>
        <p:nvPicPr>
          <p:cNvPr id="7" name="Picture 6" descr="A person holding a sandwich&#10;&#10;Description automatically generated with low confidence">
            <a:extLst>
              <a:ext uri="{FF2B5EF4-FFF2-40B4-BE49-F238E27FC236}">
                <a16:creationId xmlns:a16="http://schemas.microsoft.com/office/drawing/2014/main" id="{B400F512-5456-4421-A959-737E3646A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4646341" cy="6864969"/>
          </a:xfrm>
          <a:prstGeom prst="rect">
            <a:avLst/>
          </a:prstGeom>
        </p:spPr>
      </p:pic>
      <p:sp>
        <p:nvSpPr>
          <p:cNvPr id="5" name="TextBox 4">
            <a:extLst>
              <a:ext uri="{FF2B5EF4-FFF2-40B4-BE49-F238E27FC236}">
                <a16:creationId xmlns:a16="http://schemas.microsoft.com/office/drawing/2014/main" id="{BDDB18B8-EAE0-4B18-9989-A4C2C2F6AC4A}"/>
              </a:ext>
            </a:extLst>
          </p:cNvPr>
          <p:cNvSpPr txBox="1"/>
          <p:nvPr/>
        </p:nvSpPr>
        <p:spPr>
          <a:xfrm>
            <a:off x="4572586" y="6669764"/>
            <a:ext cx="5750292" cy="184666"/>
          </a:xfrm>
          <a:prstGeom prst="rect">
            <a:avLst/>
          </a:prstGeom>
          <a:noFill/>
        </p:spPr>
        <p:txBody>
          <a:bodyPr wrap="none" rtlCol="0">
            <a:spAutoFit/>
          </a:bodyPr>
          <a:lstStyle/>
          <a:p>
            <a:r>
              <a:rPr lang="en-US" sz="600" dirty="0">
                <a:solidFill>
                  <a:srgbClr val="333333"/>
                </a:solidFill>
                <a:effectLst/>
                <a:latin typeface="Arial" panose="020B0604020202020204" pitchFamily="34" charset="0"/>
                <a:ea typeface="Calibri" panose="020F0502020204030204" pitchFamily="34" charset="0"/>
              </a:rPr>
              <a:t>Image by Rawpixel, retrieved from </a:t>
            </a:r>
            <a:r>
              <a:rPr lang="en-US" sz="600" dirty="0">
                <a:solidFill>
                  <a:srgbClr val="333333"/>
                </a:solidFill>
                <a:effectLst/>
                <a:latin typeface="Arial" panose="020B0604020202020204" pitchFamily="34" charset="0"/>
                <a:ea typeface="Calibri" panose="020F0502020204030204" pitchFamily="34" charset="0"/>
                <a:hlinkClick r:id="rId4"/>
              </a:rPr>
              <a:t>https://www.rawpixel.com/image/415483/premium-photo-image-woman-baking-grandmother-food</a:t>
            </a:r>
            <a:r>
              <a:rPr lang="en-US" sz="600" dirty="0">
                <a:solidFill>
                  <a:srgbClr val="333333"/>
                </a:solidFill>
                <a:effectLst/>
                <a:latin typeface="Arial" panose="020B0604020202020204" pitchFamily="34" charset="0"/>
                <a:ea typeface="Calibri" panose="020F0502020204030204" pitchFamily="34" charset="0"/>
              </a:rPr>
              <a:t> .9/17/2021. Royalty-free photo.</a:t>
            </a:r>
            <a:endParaRPr lang="en-US" sz="600" dirty="0"/>
          </a:p>
        </p:txBody>
      </p:sp>
    </p:spTree>
    <p:extLst>
      <p:ext uri="{BB962C8B-B14F-4D97-AF65-F5344CB8AC3E}">
        <p14:creationId xmlns:p14="http://schemas.microsoft.com/office/powerpoint/2010/main" val="288390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rgbClr val="FFFFFF"/>
              </a:solidFill>
              <a:effectLst>
                <a:outerShdw blurRad="38100" dist="38100" dir="2700000" algn="tl">
                  <a:srgbClr val="000000">
                    <a:alpha val="43137"/>
                  </a:srgbClr>
                </a:outerShdw>
              </a:effectLst>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4" name="Title 3">
            <a:extLst>
              <a:ext uri="{FF2B5EF4-FFF2-40B4-BE49-F238E27FC236}">
                <a16:creationId xmlns:a16="http://schemas.microsoft.com/office/drawing/2014/main" id="{40464030-31D1-4DA5-8C4A-CB3C47B52852}"/>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6600" b="1" kern="1200" dirty="0">
                <a:solidFill>
                  <a:srgbClr val="080808"/>
                </a:solidFill>
                <a:latin typeface="+mn-lt"/>
                <a:ea typeface="+mj-ea"/>
                <a:cs typeface="+mj-cs"/>
              </a:rPr>
              <a:t>Debrief</a:t>
            </a: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951555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0464030-31D1-4DA5-8C4A-CB3C47B52852}"/>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6600" b="1" kern="1200" dirty="0">
                <a:solidFill>
                  <a:srgbClr val="080808"/>
                </a:solidFill>
                <a:latin typeface="+mn-lt"/>
                <a:ea typeface="+mj-ea"/>
                <a:cs typeface="+mj-cs"/>
              </a:rPr>
              <a:t>Discussion</a:t>
            </a: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098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5B66E-A4C5-453F-8369-BEC5A893CEB2}"/>
              </a:ext>
            </a:extLst>
          </p:cNvPr>
          <p:cNvSpPr>
            <a:spLocks noGrp="1"/>
          </p:cNvSpPr>
          <p:nvPr>
            <p:ph type="title"/>
          </p:nvPr>
        </p:nvSpPr>
        <p:spPr>
          <a:xfrm>
            <a:off x="643467" y="321734"/>
            <a:ext cx="10905066" cy="1135737"/>
          </a:xfrm>
        </p:spPr>
        <p:txBody>
          <a:bodyPr>
            <a:normAutofit/>
          </a:bodyPr>
          <a:lstStyle/>
          <a:p>
            <a:r>
              <a:rPr lang="en-US" b="1" u="sng" dirty="0">
                <a:latin typeface="+mn-lt"/>
              </a:rPr>
              <a:t>Take-Away Points</a:t>
            </a:r>
          </a:p>
        </p:txBody>
      </p:sp>
      <p:sp>
        <p:nvSpPr>
          <p:cNvPr id="3" name="Content Placeholder 2">
            <a:extLst>
              <a:ext uri="{FF2B5EF4-FFF2-40B4-BE49-F238E27FC236}">
                <a16:creationId xmlns:a16="http://schemas.microsoft.com/office/drawing/2014/main" id="{69E41C77-1C61-4B69-B98E-4CD17E6AAEF6}"/>
              </a:ext>
            </a:extLst>
          </p:cNvPr>
          <p:cNvSpPr>
            <a:spLocks noGrp="1"/>
          </p:cNvSpPr>
          <p:nvPr>
            <p:ph idx="1"/>
          </p:nvPr>
        </p:nvSpPr>
        <p:spPr>
          <a:xfrm>
            <a:off x="643467" y="1782981"/>
            <a:ext cx="10905066" cy="4393982"/>
          </a:xfrm>
        </p:spPr>
        <p:txBody>
          <a:bodyPr>
            <a:normAutofit/>
          </a:bodyPr>
          <a:lstStyle/>
          <a:p>
            <a:r>
              <a:rPr lang="en-US" sz="2400" dirty="0"/>
              <a:t>Pain is one of the most common reasons that people seek medication attention</a:t>
            </a:r>
          </a:p>
          <a:p>
            <a:r>
              <a:rPr lang="en-US" sz="2400" dirty="0"/>
              <a:t>When prescribing a controlled substance, such as an opioid analgesic, it is important to keep in mind that there are things considered to be “red-flag” behaviors which may increase the suspicion of unhealthy or aberrant drug use, such as taking the medication in higher doses than prescribed, using a substance for a non-medical purpose (such as getting “high”, and/or using unprescribed medications and/or illicit substances, etc.)</a:t>
            </a:r>
          </a:p>
          <a:p>
            <a:pPr lvl="1"/>
            <a:r>
              <a:rPr lang="en-US" dirty="0"/>
              <a:t>Some common “red-flag” behaviors include:</a:t>
            </a:r>
          </a:p>
          <a:p>
            <a:pPr lvl="2"/>
            <a:r>
              <a:rPr lang="en-US" sz="1800" dirty="0"/>
              <a:t>Requesting and early refill</a:t>
            </a:r>
          </a:p>
          <a:p>
            <a:pPr lvl="2"/>
            <a:r>
              <a:rPr lang="en-US" sz="1800" dirty="0"/>
              <a:t>Requesting a specific drug by name</a:t>
            </a:r>
          </a:p>
          <a:p>
            <a:pPr lvl="2"/>
            <a:r>
              <a:rPr lang="en-US" sz="1800" dirty="0"/>
              <a:t>Requesting higher/more frequent doses to achieve analgesia</a:t>
            </a:r>
          </a:p>
          <a:p>
            <a:pPr lvl="2"/>
            <a:r>
              <a:rPr lang="en-US" sz="1800" dirty="0"/>
              <a:t>Family reports of unnatural behavior patterns (e.g., drowsiness, stupor, etc.)</a:t>
            </a:r>
          </a:p>
          <a:p>
            <a:endParaRPr lang="en-US" sz="2000" dirty="0"/>
          </a:p>
        </p:txBody>
      </p:sp>
    </p:spTree>
    <p:extLst>
      <p:ext uri="{BB962C8B-B14F-4D97-AF65-F5344CB8AC3E}">
        <p14:creationId xmlns:p14="http://schemas.microsoft.com/office/powerpoint/2010/main" val="17058292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5B66E-A4C5-453F-8369-BEC5A893CEB2}"/>
              </a:ext>
            </a:extLst>
          </p:cNvPr>
          <p:cNvSpPr>
            <a:spLocks noGrp="1"/>
          </p:cNvSpPr>
          <p:nvPr>
            <p:ph type="title"/>
          </p:nvPr>
        </p:nvSpPr>
        <p:spPr>
          <a:xfrm>
            <a:off x="643467" y="321734"/>
            <a:ext cx="10905066" cy="1135737"/>
          </a:xfrm>
        </p:spPr>
        <p:txBody>
          <a:bodyPr>
            <a:normAutofit/>
          </a:bodyPr>
          <a:lstStyle/>
          <a:p>
            <a:r>
              <a:rPr kumimoji="0" lang="en-US" sz="4400" b="1" i="0" u="sng" strike="noStrike" kern="1200" cap="none" spc="0" normalizeH="0" baseline="0" noProof="0" dirty="0">
                <a:ln>
                  <a:noFill/>
                </a:ln>
                <a:solidFill>
                  <a:prstClr val="black"/>
                </a:solidFill>
                <a:effectLst/>
                <a:uLnTx/>
                <a:uFillTx/>
                <a:latin typeface="Calibri" panose="020F0502020204030204"/>
                <a:ea typeface="+mj-ea"/>
                <a:cs typeface="+mj-cs"/>
              </a:rPr>
              <a:t>Take-Away Points</a:t>
            </a:r>
            <a:endParaRPr lang="en-US" sz="3600" b="1" dirty="0"/>
          </a:p>
        </p:txBody>
      </p:sp>
      <p:sp>
        <p:nvSpPr>
          <p:cNvPr id="3" name="Content Placeholder 2">
            <a:extLst>
              <a:ext uri="{FF2B5EF4-FFF2-40B4-BE49-F238E27FC236}">
                <a16:creationId xmlns:a16="http://schemas.microsoft.com/office/drawing/2014/main" id="{69E41C77-1C61-4B69-B98E-4CD17E6AAEF6}"/>
              </a:ext>
            </a:extLst>
          </p:cNvPr>
          <p:cNvSpPr>
            <a:spLocks noGrp="1"/>
          </p:cNvSpPr>
          <p:nvPr>
            <p:ph idx="1"/>
          </p:nvPr>
        </p:nvSpPr>
        <p:spPr>
          <a:xfrm>
            <a:off x="643467" y="1367820"/>
            <a:ext cx="10905066" cy="5168445"/>
          </a:xfrm>
        </p:spPr>
        <p:txBody>
          <a:bodyPr>
            <a:normAutofit lnSpcReduction="10000"/>
          </a:bodyPr>
          <a:lstStyle/>
          <a:p>
            <a:r>
              <a:rPr lang="en-US" sz="2000" dirty="0"/>
              <a:t>Often education about pain and the use of opioid analgesics to treat both acute and chronic pain are often deficient, and it is likely that Dr. Cullen’s education was at best fragmented in his clinical practice, and absent from his training 25 years ago</a:t>
            </a:r>
          </a:p>
          <a:p>
            <a:r>
              <a:rPr lang="en-US" sz="2000" dirty="0"/>
              <a:t>Further, education about unhealthy drug use, including use of illicit substances has been and continues to be lacking today in healthcare professional education</a:t>
            </a:r>
          </a:p>
          <a:p>
            <a:r>
              <a:rPr lang="en-US" sz="2000" dirty="0"/>
              <a:t>Regulatory scrutiny is a major concern for non-expert clinicians faced with treating acute and chronic pain in the face of significant educational deficits</a:t>
            </a:r>
          </a:p>
          <a:p>
            <a:r>
              <a:rPr lang="en-US" sz="2000" dirty="0"/>
              <a:t>There are justified concerns about prescribing opioids in the context of today’s overdose epidemic</a:t>
            </a:r>
          </a:p>
          <a:p>
            <a:r>
              <a:rPr lang="en-US" sz="2000" dirty="0"/>
              <a:t>There are tools and practices at our disposal</a:t>
            </a:r>
            <a:r>
              <a:rPr lang="en-US" sz="2000" baseline="30000" dirty="0"/>
              <a:t>1</a:t>
            </a:r>
            <a:r>
              <a:rPr lang="en-US" sz="2000" dirty="0"/>
              <a:t> to assist the opioid analgesic risk/benefit decision-making process to help stratify risk of aberrant drug-related behaviors including:</a:t>
            </a:r>
          </a:p>
          <a:p>
            <a:pPr lvl="1"/>
            <a:r>
              <a:rPr lang="en-US" sz="1600" b="1" dirty="0"/>
              <a:t>Urine Toxicology Screens </a:t>
            </a:r>
            <a:r>
              <a:rPr lang="en-US" sz="1600" dirty="0"/>
              <a:t>– periodically and/or randomly when opioids are prescribed on a long-term basis</a:t>
            </a:r>
          </a:p>
          <a:p>
            <a:pPr lvl="1"/>
            <a:r>
              <a:rPr lang="en-US" sz="1600" b="1" dirty="0"/>
              <a:t>Prescription Drug Monitoring Programs </a:t>
            </a:r>
          </a:p>
          <a:p>
            <a:pPr lvl="1"/>
            <a:r>
              <a:rPr lang="en-US" sz="1600" b="1" dirty="0"/>
              <a:t>Pill Counts</a:t>
            </a:r>
          </a:p>
          <a:p>
            <a:pPr lvl="1"/>
            <a:r>
              <a:rPr lang="en-US" sz="1600" b="1" dirty="0"/>
              <a:t>Talking with patient’s family members </a:t>
            </a:r>
            <a:r>
              <a:rPr lang="en-US" sz="1600" dirty="0"/>
              <a:t>(with patient consent), such as Mrs. Morgan’s daughter regarding concerns about adherence, etc.</a:t>
            </a:r>
          </a:p>
          <a:p>
            <a:pPr lvl="1"/>
            <a:r>
              <a:rPr lang="en-US" sz="1600" b="1" dirty="0"/>
              <a:t>Prescribing smaller quantities </a:t>
            </a:r>
            <a:r>
              <a:rPr lang="en-US" sz="1600" dirty="0"/>
              <a:t>more frequently to monitor for adherence</a:t>
            </a:r>
          </a:p>
          <a:p>
            <a:pPr lvl="1"/>
            <a:r>
              <a:rPr lang="en-US" sz="1600" b="1" dirty="0"/>
              <a:t>Psychometric tools</a:t>
            </a:r>
            <a:r>
              <a:rPr lang="en-US" sz="1600" dirty="0"/>
              <a:t>, such as the Opioid Risk Tool (ORT), the Screener and Opioid Assessment for Patients with Pain (SOAPP), etc.</a:t>
            </a:r>
          </a:p>
          <a:p>
            <a:endParaRPr lang="en-US" sz="2000" dirty="0"/>
          </a:p>
        </p:txBody>
      </p:sp>
      <p:sp>
        <p:nvSpPr>
          <p:cNvPr id="4" name="TextBox 3">
            <a:extLst>
              <a:ext uri="{FF2B5EF4-FFF2-40B4-BE49-F238E27FC236}">
                <a16:creationId xmlns:a16="http://schemas.microsoft.com/office/drawing/2014/main" id="{ED6A2317-7E74-42F2-85FF-01EC16EBE97F}"/>
              </a:ext>
            </a:extLst>
          </p:cNvPr>
          <p:cNvSpPr txBox="1"/>
          <p:nvPr/>
        </p:nvSpPr>
        <p:spPr>
          <a:xfrm>
            <a:off x="2660073" y="6358579"/>
            <a:ext cx="8072225" cy="338554"/>
          </a:xfrm>
          <a:prstGeom prst="rect">
            <a:avLst/>
          </a:prstGeom>
          <a:noFill/>
        </p:spPr>
        <p:txBody>
          <a:bodyPr wrap="square" rtlCol="0">
            <a:spAutoFit/>
          </a:bodyPr>
          <a:lstStyle/>
          <a:p>
            <a:pPr marL="228600" indent="-228600">
              <a:buFont typeface="+mj-lt"/>
              <a:buAutoNum type="arabicPeriod"/>
            </a:pPr>
            <a:r>
              <a:rPr lang="en-US" sz="800" dirty="0"/>
              <a:t>About AHRQ's Six Building Blocks: A Team-Based Approach To Improving Opioid Management in Primary Care Program. Content last reviewed November 2021. Agency for Healthcare Research and Quality, Rockville, MD. </a:t>
            </a:r>
            <a:r>
              <a:rPr lang="en-US" sz="800" dirty="0">
                <a:hlinkClick r:id="rId3"/>
              </a:rPr>
              <a:t>https://www.ahrq.gov/patient-safety/settings/ambulatory/improve/six-building-blocks-about.html</a:t>
            </a:r>
            <a:r>
              <a:rPr lang="en-US" sz="800" dirty="0"/>
              <a:t> </a:t>
            </a:r>
          </a:p>
        </p:txBody>
      </p:sp>
    </p:spTree>
    <p:extLst>
      <p:ext uri="{BB962C8B-B14F-4D97-AF65-F5344CB8AC3E}">
        <p14:creationId xmlns:p14="http://schemas.microsoft.com/office/powerpoint/2010/main" val="2281501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9C6C9-B34D-4B1A-BED9-54642F3427D8}"/>
              </a:ext>
            </a:extLst>
          </p:cNvPr>
          <p:cNvSpPr>
            <a:spLocks noGrp="1"/>
          </p:cNvSpPr>
          <p:nvPr>
            <p:ph type="title"/>
          </p:nvPr>
        </p:nvSpPr>
        <p:spPr>
          <a:xfrm>
            <a:off x="643467" y="321734"/>
            <a:ext cx="10905066" cy="1135737"/>
          </a:xfrm>
        </p:spPr>
        <p:txBody>
          <a:bodyPr>
            <a:normAutofit/>
          </a:bodyPr>
          <a:lstStyle/>
          <a:p>
            <a:r>
              <a:rPr kumimoji="0" lang="en-US" sz="4400" b="1" i="0" u="sng" strike="noStrike" kern="1200" cap="none" spc="0" normalizeH="0" baseline="0" noProof="0" dirty="0">
                <a:ln>
                  <a:noFill/>
                </a:ln>
                <a:solidFill>
                  <a:prstClr val="black"/>
                </a:solidFill>
                <a:effectLst/>
                <a:uLnTx/>
                <a:uFillTx/>
                <a:latin typeface="Calibri" panose="020F0502020204030204"/>
                <a:ea typeface="+mj-ea"/>
                <a:cs typeface="+mj-cs"/>
              </a:rPr>
              <a:t>Take-Away Points</a:t>
            </a:r>
            <a:endParaRPr lang="en-US" sz="3600" b="1" dirty="0"/>
          </a:p>
        </p:txBody>
      </p:sp>
      <p:sp>
        <p:nvSpPr>
          <p:cNvPr id="3" name="Content Placeholder 2">
            <a:extLst>
              <a:ext uri="{FF2B5EF4-FFF2-40B4-BE49-F238E27FC236}">
                <a16:creationId xmlns:a16="http://schemas.microsoft.com/office/drawing/2014/main" id="{5E86812E-79BD-4105-9172-FAE76AC9936A}"/>
              </a:ext>
            </a:extLst>
          </p:cNvPr>
          <p:cNvSpPr>
            <a:spLocks noGrp="1"/>
          </p:cNvSpPr>
          <p:nvPr>
            <p:ph idx="1"/>
          </p:nvPr>
        </p:nvSpPr>
        <p:spPr>
          <a:xfrm>
            <a:off x="643467" y="1782981"/>
            <a:ext cx="10905066" cy="4393982"/>
          </a:xfrm>
        </p:spPr>
        <p:txBody>
          <a:bodyPr>
            <a:normAutofit/>
          </a:bodyPr>
          <a:lstStyle/>
          <a:p>
            <a:r>
              <a:rPr lang="en-US" sz="2600" dirty="0"/>
              <a:t>“Gut feelings” about opioid risk assessment should be avoided and may often  be inaccurate and biased or both</a:t>
            </a:r>
          </a:p>
          <a:p>
            <a:r>
              <a:rPr lang="en-US" sz="2600" dirty="0"/>
              <a:t>Consider how we typically make clinical decisions</a:t>
            </a:r>
          </a:p>
          <a:p>
            <a:r>
              <a:rPr lang="en-US" sz="2600" dirty="0"/>
              <a:t>Think about what typically informs the  clinical decision-making process?</a:t>
            </a:r>
          </a:p>
          <a:p>
            <a:pPr lvl="1"/>
            <a:r>
              <a:rPr lang="en-US" sz="2200" dirty="0"/>
              <a:t>Experiential thinking – based on our own experience</a:t>
            </a:r>
          </a:p>
          <a:p>
            <a:pPr lvl="1"/>
            <a:r>
              <a:rPr lang="en-US" sz="2200" dirty="0"/>
              <a:t>Empirical thinking – based on our previous clinical experience</a:t>
            </a:r>
          </a:p>
          <a:p>
            <a:pPr lvl="1"/>
            <a:r>
              <a:rPr lang="en-US" sz="2200" dirty="0"/>
              <a:t>Evidence basis – based on scientific evidence</a:t>
            </a:r>
          </a:p>
          <a:p>
            <a:pPr lvl="1"/>
            <a:r>
              <a:rPr lang="en-US" sz="2200" dirty="0"/>
              <a:t>Judgment – our own impression of our ability to make “right” decisions</a:t>
            </a:r>
          </a:p>
          <a:p>
            <a:pPr lvl="1"/>
            <a:r>
              <a:rPr lang="en-US" sz="2200" dirty="0"/>
              <a:t>Fear of regulatory scrutiny</a:t>
            </a:r>
          </a:p>
          <a:p>
            <a:pPr lvl="1"/>
            <a:r>
              <a:rPr lang="en-US" sz="2200" dirty="0"/>
              <a:t>Personal feelings – mood, judgment, prejudice, bias, etc.</a:t>
            </a:r>
          </a:p>
          <a:p>
            <a:pPr lvl="1"/>
            <a:r>
              <a:rPr lang="en-US" sz="2200" dirty="0"/>
              <a:t>Biases</a:t>
            </a:r>
          </a:p>
          <a:p>
            <a:endParaRPr lang="en-US" sz="2000" dirty="0"/>
          </a:p>
        </p:txBody>
      </p:sp>
    </p:spTree>
    <p:extLst>
      <p:ext uri="{BB962C8B-B14F-4D97-AF65-F5344CB8AC3E}">
        <p14:creationId xmlns:p14="http://schemas.microsoft.com/office/powerpoint/2010/main" val="28744589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4B7A-B04A-4E18-8498-78362F930A63}"/>
              </a:ext>
            </a:extLst>
          </p:cNvPr>
          <p:cNvSpPr>
            <a:spLocks noGrp="1"/>
          </p:cNvSpPr>
          <p:nvPr>
            <p:ph type="title"/>
          </p:nvPr>
        </p:nvSpPr>
        <p:spPr>
          <a:xfrm>
            <a:off x="643467" y="321734"/>
            <a:ext cx="10905066" cy="1135737"/>
          </a:xfrm>
        </p:spPr>
        <p:txBody>
          <a:bodyPr>
            <a:normAutofit/>
          </a:bodyPr>
          <a:lstStyle/>
          <a:p>
            <a:r>
              <a:rPr kumimoji="0" lang="en-US" sz="4400" b="1" i="0" u="sng" strike="noStrike" kern="1200" cap="none" spc="0" normalizeH="0" baseline="0" noProof="0" dirty="0">
                <a:ln>
                  <a:noFill/>
                </a:ln>
                <a:solidFill>
                  <a:prstClr val="black"/>
                </a:solidFill>
                <a:effectLst/>
                <a:uLnTx/>
                <a:uFillTx/>
                <a:latin typeface="Calibri" panose="020F0502020204030204"/>
                <a:ea typeface="+mj-ea"/>
                <a:cs typeface="+mj-cs"/>
              </a:rPr>
              <a:t>Take-Away Points</a:t>
            </a:r>
            <a:endParaRPr lang="en-US" sz="3600" b="1" dirty="0"/>
          </a:p>
        </p:txBody>
      </p:sp>
      <p:sp>
        <p:nvSpPr>
          <p:cNvPr id="3" name="Content Placeholder 2">
            <a:extLst>
              <a:ext uri="{FF2B5EF4-FFF2-40B4-BE49-F238E27FC236}">
                <a16:creationId xmlns:a16="http://schemas.microsoft.com/office/drawing/2014/main" id="{746B8409-4E82-4A02-8B78-AD39A36C0E6F}"/>
              </a:ext>
            </a:extLst>
          </p:cNvPr>
          <p:cNvSpPr>
            <a:spLocks noGrp="1"/>
          </p:cNvSpPr>
          <p:nvPr>
            <p:ph idx="1"/>
          </p:nvPr>
        </p:nvSpPr>
        <p:spPr>
          <a:xfrm>
            <a:off x="643467" y="1782981"/>
            <a:ext cx="10905066" cy="4836096"/>
          </a:xfrm>
        </p:spPr>
        <p:txBody>
          <a:bodyPr>
            <a:normAutofit fontScale="92500" lnSpcReduction="10000"/>
          </a:bodyPr>
          <a:lstStyle/>
          <a:p>
            <a:r>
              <a:rPr lang="en-US" sz="2400" dirty="0"/>
              <a:t>Heuristics (mental shortcuts) may lead to cognitive biases that influence our clinical decision-making</a:t>
            </a:r>
          </a:p>
          <a:p>
            <a:r>
              <a:rPr lang="en-US" sz="2400" dirty="0"/>
              <a:t>Factors that may increase the reliance on cognitive biases Include: </a:t>
            </a:r>
          </a:p>
          <a:p>
            <a:pPr lvl="1"/>
            <a:r>
              <a:rPr lang="en-US" sz="1800" dirty="0"/>
              <a:t>Cognitive overload</a:t>
            </a:r>
          </a:p>
          <a:p>
            <a:pPr lvl="1"/>
            <a:r>
              <a:rPr lang="en-US" sz="1800" dirty="0"/>
              <a:t>Fatigue</a:t>
            </a:r>
          </a:p>
          <a:p>
            <a:pPr lvl="1"/>
            <a:r>
              <a:rPr lang="en-US" sz="1800" dirty="0"/>
              <a:t>System/practice- related time constraints</a:t>
            </a:r>
          </a:p>
          <a:p>
            <a:pPr lvl="1"/>
            <a:r>
              <a:rPr lang="en-US" sz="1800" dirty="0"/>
              <a:t>Regulatory scrutiny/liability regarding opioid prescribing</a:t>
            </a:r>
          </a:p>
          <a:p>
            <a:r>
              <a:rPr lang="en-US" sz="2400" dirty="0"/>
              <a:t>Some examples of cognitive biases:</a:t>
            </a:r>
          </a:p>
          <a:p>
            <a:pPr lvl="1"/>
            <a:r>
              <a:rPr lang="en-US" sz="1800" b="1" dirty="0"/>
              <a:t>Anchoring bias </a:t>
            </a:r>
            <a:r>
              <a:rPr lang="en-US" sz="1800" dirty="0"/>
              <a:t>- is a cognitive bias that causes us to rely too heavily on the first piece of information we are given about a topic</a:t>
            </a:r>
          </a:p>
          <a:p>
            <a:pPr lvl="1"/>
            <a:r>
              <a:rPr lang="en-US" sz="1800" b="1" dirty="0"/>
              <a:t>Attribution bias </a:t>
            </a:r>
            <a:r>
              <a:rPr lang="en-US" sz="1800" dirty="0"/>
              <a:t>-  is a cognitive bias that refers to the systematic errors made when people evaluate or try to find reasons for their own and others' behaviors. People constantly make attributions—judgements and assumptions about why people behave in certain ways. In many cases, this may be based on a certain attribute, such as race, age, gender, or socioeconomic status to name a few</a:t>
            </a:r>
          </a:p>
          <a:p>
            <a:pPr lvl="1"/>
            <a:r>
              <a:rPr lang="en-US" sz="1800" b="1" dirty="0"/>
              <a:t>Confirmation bias </a:t>
            </a:r>
            <a:r>
              <a:rPr lang="en-US" sz="1800" dirty="0"/>
              <a:t>-  is the tendency to search for, interpret, favor, and recall information in a way that confirms or supports one's prior beliefs or values</a:t>
            </a:r>
          </a:p>
          <a:p>
            <a:pPr lvl="1"/>
            <a:r>
              <a:rPr lang="en-US" sz="1800" b="1" dirty="0"/>
              <a:t>Expectancy bias </a:t>
            </a:r>
            <a:r>
              <a:rPr lang="en-US" sz="1800" dirty="0"/>
              <a:t>– when there is a tendency to conclude based on conscious or sub-conscious expectations</a:t>
            </a:r>
          </a:p>
          <a:p>
            <a:endParaRPr lang="en-US" sz="2000" dirty="0"/>
          </a:p>
        </p:txBody>
      </p:sp>
    </p:spTree>
    <p:extLst>
      <p:ext uri="{BB962C8B-B14F-4D97-AF65-F5344CB8AC3E}">
        <p14:creationId xmlns:p14="http://schemas.microsoft.com/office/powerpoint/2010/main" val="17554273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F8D1-E873-4B5F-9AA4-98FAF9654BA2}"/>
              </a:ext>
            </a:extLst>
          </p:cNvPr>
          <p:cNvSpPr>
            <a:spLocks noGrp="1"/>
          </p:cNvSpPr>
          <p:nvPr>
            <p:ph type="title"/>
          </p:nvPr>
        </p:nvSpPr>
        <p:spPr>
          <a:xfrm>
            <a:off x="643467" y="321734"/>
            <a:ext cx="10905066" cy="1135737"/>
          </a:xfrm>
        </p:spPr>
        <p:txBody>
          <a:bodyPr>
            <a:normAutofit/>
          </a:bodyPr>
          <a:lstStyle/>
          <a:p>
            <a:r>
              <a:rPr kumimoji="0" lang="en-US" sz="4400" b="1" i="0" u="sng" strike="noStrike" kern="1200" cap="none" spc="0" normalizeH="0" baseline="0" noProof="0" dirty="0">
                <a:ln>
                  <a:noFill/>
                </a:ln>
                <a:solidFill>
                  <a:prstClr val="black"/>
                </a:solidFill>
                <a:effectLst/>
                <a:uLnTx/>
                <a:uFillTx/>
                <a:latin typeface="Calibri" panose="020F0502020204030204"/>
                <a:ea typeface="+mj-ea"/>
                <a:cs typeface="+mj-cs"/>
              </a:rPr>
              <a:t>Take-Away Points</a:t>
            </a:r>
            <a:endParaRPr lang="en-US" sz="3600" b="1" u="sng" dirty="0">
              <a:latin typeface="+mn-lt"/>
            </a:endParaRPr>
          </a:p>
        </p:txBody>
      </p:sp>
      <p:sp>
        <p:nvSpPr>
          <p:cNvPr id="3" name="Content Placeholder 2">
            <a:extLst>
              <a:ext uri="{FF2B5EF4-FFF2-40B4-BE49-F238E27FC236}">
                <a16:creationId xmlns:a16="http://schemas.microsoft.com/office/drawing/2014/main" id="{AC8BDDFB-2E61-4813-9D30-ECE608EE333D}"/>
              </a:ext>
            </a:extLst>
          </p:cNvPr>
          <p:cNvSpPr>
            <a:spLocks noGrp="1"/>
          </p:cNvSpPr>
          <p:nvPr>
            <p:ph idx="1"/>
          </p:nvPr>
        </p:nvSpPr>
        <p:spPr>
          <a:xfrm>
            <a:off x="643467" y="1782981"/>
            <a:ext cx="10905066" cy="4393982"/>
          </a:xfrm>
        </p:spPr>
        <p:txBody>
          <a:bodyPr>
            <a:normAutofit lnSpcReduction="10000"/>
          </a:bodyPr>
          <a:lstStyle/>
          <a:p>
            <a:r>
              <a:rPr lang="en-US" sz="2400" dirty="0"/>
              <a:t>Ultimately, much more plays a role in our decision-making than information gathered from a comprehensive history and physical assessment</a:t>
            </a:r>
          </a:p>
          <a:p>
            <a:r>
              <a:rPr lang="en-US" sz="2400" dirty="0"/>
              <a:t>“Gut checks” based are unreliable measures in clinical decision-making</a:t>
            </a:r>
          </a:p>
          <a:p>
            <a:pPr lvl="1"/>
            <a:r>
              <a:rPr lang="en-US" sz="2200" dirty="0"/>
              <a:t>As the cases illustrate, utilizing non-standardized approaches and could lead to inappropriately prescribing of an early refill</a:t>
            </a:r>
          </a:p>
          <a:p>
            <a:r>
              <a:rPr lang="en-US" sz="2400" dirty="0"/>
              <a:t>Using objective tools such as urine drug testing can help mitigate biased subjectivity in order to make the most safe and effective decisions possible</a:t>
            </a:r>
          </a:p>
          <a:p>
            <a:r>
              <a:rPr lang="en-US" sz="2400" dirty="0"/>
              <a:t>Making decisions based on biases and judgments we bring with us into the clinical interaction could potentially corrupt ethical decision-making processes</a:t>
            </a:r>
          </a:p>
          <a:p>
            <a:r>
              <a:rPr lang="en-US" sz="2400" dirty="0"/>
              <a:t>Reflecting upon our own biases is an important part of safe, effective, ethical, and equitable delivery of care when presented with requests for early refills of controlled substances such as opioid analgesics </a:t>
            </a:r>
          </a:p>
          <a:p>
            <a:pPr lvl="1"/>
            <a:endParaRPr lang="en-US" sz="1600" dirty="0"/>
          </a:p>
          <a:p>
            <a:pPr lvl="1"/>
            <a:endParaRPr lang="en-US" sz="1600" dirty="0"/>
          </a:p>
        </p:txBody>
      </p:sp>
    </p:spTree>
    <p:extLst>
      <p:ext uri="{BB962C8B-B14F-4D97-AF65-F5344CB8AC3E}">
        <p14:creationId xmlns:p14="http://schemas.microsoft.com/office/powerpoint/2010/main" val="741846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0464030-31D1-4DA5-8C4A-CB3C47B52852}"/>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6600" b="1" kern="1200" dirty="0">
                <a:solidFill>
                  <a:srgbClr val="080808"/>
                </a:solidFill>
                <a:latin typeface="+mn-lt"/>
                <a:ea typeface="+mj-ea"/>
                <a:cs typeface="+mj-cs"/>
              </a:rPr>
              <a:t>Questions?</a:t>
            </a: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72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F867943-4577-4CE8-9E5D-A140B330659E}"/>
              </a:ext>
            </a:extLst>
          </p:cNvPr>
          <p:cNvSpPr>
            <a:spLocks noGrp="1"/>
          </p:cNvSpPr>
          <p:nvPr>
            <p:ph idx="1"/>
          </p:nvPr>
        </p:nvSpPr>
        <p:spPr>
          <a:xfrm>
            <a:off x="4553733" y="1245705"/>
            <a:ext cx="7253954" cy="5102087"/>
          </a:xfrm>
        </p:spPr>
        <p:txBody>
          <a:bodyPr>
            <a:normAutofit fontScale="92500" lnSpcReduction="20000"/>
          </a:bodyPr>
          <a:lstStyle/>
          <a:p>
            <a:pPr>
              <a:spcBef>
                <a:spcPts val="0"/>
              </a:spcBef>
              <a:spcAft>
                <a:spcPts val="1000"/>
              </a:spcAft>
            </a:pPr>
            <a:r>
              <a:rPr lang="en-US" sz="2200" dirty="0">
                <a:effectLst/>
                <a:latin typeface="Calibri" panose="020F0502020204030204" pitchFamily="34" charset="0"/>
                <a:ea typeface="Calibri" panose="020F0502020204030204" pitchFamily="34" charset="0"/>
                <a:cs typeface="Calibri" panose="020F0502020204030204" pitchFamily="34" charset="0"/>
              </a:rPr>
              <a:t>Considering himself to be experienced and knowledgeable regarding protecting himself from potential regulatory scrutiny and from patients who might be drug-seeking or portraying aberrant drug-related behaviors (</a:t>
            </a:r>
            <a:r>
              <a:rPr lang="en-US" sz="2200" i="1" dirty="0">
                <a:effectLst/>
                <a:latin typeface="Calibri" panose="020F0502020204030204" pitchFamily="34" charset="0"/>
                <a:ea typeface="Calibri" panose="020F0502020204030204" pitchFamily="34" charset="0"/>
                <a:cs typeface="Calibri" panose="020F0502020204030204" pitchFamily="34" charset="0"/>
              </a:rPr>
              <a:t>e.g., misuse, abuse, addiction, and diversion</a:t>
            </a:r>
            <a:r>
              <a:rPr lang="en-US" sz="2200" dirty="0">
                <a:effectLst/>
                <a:latin typeface="Calibri" panose="020F0502020204030204" pitchFamily="34" charset="0"/>
                <a:ea typeface="Calibri" panose="020F0502020204030204" pitchFamily="34" charset="0"/>
                <a:cs typeface="Calibri" panose="020F0502020204030204" pitchFamily="34" charset="0"/>
              </a:rPr>
              <a:t>), Dr. Cullen has formulated his own opinions regarding his ability to “</a:t>
            </a:r>
            <a:r>
              <a:rPr lang="en-US" sz="2200" i="1" dirty="0">
                <a:effectLst/>
                <a:latin typeface="Calibri" panose="020F0502020204030204" pitchFamily="34" charset="0"/>
                <a:ea typeface="Calibri" panose="020F0502020204030204" pitchFamily="34" charset="0"/>
                <a:cs typeface="Calibri" panose="020F0502020204030204" pitchFamily="34" charset="0"/>
              </a:rPr>
              <a:t>use his gut</a:t>
            </a:r>
            <a:r>
              <a:rPr lang="en-US" sz="2200" dirty="0">
                <a:effectLst/>
                <a:latin typeface="Calibri" panose="020F0502020204030204" pitchFamily="34" charset="0"/>
                <a:ea typeface="Calibri" panose="020F0502020204030204" pitchFamily="34" charset="0"/>
                <a:cs typeface="Calibri" panose="020F0502020204030204" pitchFamily="34" charset="0"/>
              </a:rPr>
              <a:t>” to guide him in safe opioid prescribing, in addition to using information gathered during assessment, including a history and physical examination to assess risk of opioid prescribing on a case by case basis. In his opinion, he has a clear understanding of what would be potential “red flags” and considers himself to be a prudent prescriber with a high level of competency in “sizing up patients” based on his experience and skill sets. Dr. Cullen believes that opioid analgesics </a:t>
            </a:r>
            <a:r>
              <a:rPr lang="en-US" sz="2200" i="1" dirty="0">
                <a:effectLst/>
                <a:latin typeface="Calibri" panose="020F0502020204030204" pitchFamily="34" charset="0"/>
                <a:ea typeface="Calibri" panose="020F0502020204030204" pitchFamily="34" charset="0"/>
                <a:cs typeface="Calibri" panose="020F0502020204030204" pitchFamily="34" charset="0"/>
              </a:rPr>
              <a:t>are</a:t>
            </a:r>
            <a:r>
              <a:rPr lang="en-US" sz="2200" dirty="0">
                <a:effectLst/>
                <a:latin typeface="Calibri" panose="020F0502020204030204" pitchFamily="34" charset="0"/>
                <a:ea typeface="Calibri" panose="020F0502020204030204" pitchFamily="34" charset="0"/>
                <a:cs typeface="Calibri" panose="020F0502020204030204" pitchFamily="34" charset="0"/>
              </a:rPr>
              <a:t> an important component of a pain treatment plan, if are they deemed necessary and are prescribed responsibly.</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1000"/>
              </a:spcAft>
            </a:pPr>
            <a:r>
              <a:rPr lang="en-US" sz="2200" dirty="0">
                <a:effectLst/>
                <a:latin typeface="Calibri" panose="020F0502020204030204" pitchFamily="34" charset="0"/>
                <a:ea typeface="Calibri" panose="020F0502020204030204" pitchFamily="34" charset="0"/>
                <a:cs typeface="Calibri" panose="020F0502020204030204" pitchFamily="34" charset="0"/>
              </a:rPr>
              <a:t>On this particular day of office hours, 3 long-time patients in this practice who have been treated for chronic pain with long-term opioid analgesics present with a request for early refill of their opioid pain medication (</a:t>
            </a:r>
            <a:r>
              <a:rPr lang="en-US" sz="2200" i="1" dirty="0">
                <a:effectLst/>
                <a:latin typeface="Calibri" panose="020F0502020204030204" pitchFamily="34" charset="0"/>
                <a:ea typeface="Calibri" panose="020F0502020204030204" pitchFamily="34" charset="0"/>
                <a:cs typeface="Calibri" panose="020F0502020204030204" pitchFamily="34" charset="0"/>
              </a:rPr>
              <a:t>meaning that they are requesting a refill for their medication earlier than expected based on the amount last prescribed and the dosing schedule</a:t>
            </a:r>
            <a:r>
              <a:rPr lang="en-US" sz="2200" dirty="0">
                <a:effectLst/>
                <a:latin typeface="Calibri" panose="020F0502020204030204" pitchFamily="34" charset="0"/>
                <a:ea typeface="Calibri" panose="020F0502020204030204" pitchFamily="34" charset="0"/>
                <a:cs typeface="Calibri" panose="020F0502020204030204" pitchFamily="34" charset="0"/>
              </a:rPr>
              <a: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p:txBody>
      </p:sp>
      <p:sp>
        <p:nvSpPr>
          <p:cNvPr id="14" name="Title 3">
            <a:extLst>
              <a:ext uri="{FF2B5EF4-FFF2-40B4-BE49-F238E27FC236}">
                <a16:creationId xmlns:a16="http://schemas.microsoft.com/office/drawing/2014/main" id="{A14B549E-DE4C-45D8-B560-C277A5E7EC10}"/>
              </a:ext>
            </a:extLst>
          </p:cNvPr>
          <p:cNvSpPr txBox="1">
            <a:spLocks noGrp="1"/>
          </p:cNvSpPr>
          <p:nvPr>
            <p:ph type="title" idx="4294967295"/>
          </p:nvPr>
        </p:nvSpPr>
        <p:spPr>
          <a:xfrm>
            <a:off x="4553733" y="548465"/>
            <a:ext cx="6798541" cy="664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sng" strike="noStrike" kern="1200" cap="none" spc="0" normalizeH="0" baseline="0" noProof="0" dirty="0">
                <a:ln>
                  <a:noFill/>
                </a:ln>
                <a:solidFill>
                  <a:schemeClr val="tx1"/>
                </a:solidFill>
                <a:effectLst/>
                <a:uLnTx/>
                <a:uFillTx/>
                <a:latin typeface="+mn-lt"/>
                <a:ea typeface="+mj-ea"/>
                <a:cs typeface="+mj-cs"/>
              </a:rPr>
              <a:t>Door Note</a:t>
            </a:r>
          </a:p>
        </p:txBody>
      </p:sp>
      <p:pic>
        <p:nvPicPr>
          <p:cNvPr id="8" name="Picture 7" descr="A doctor with his arms crossed&#10;&#10;Description automatically generated with medium confidence">
            <a:extLst>
              <a:ext uri="{FF2B5EF4-FFF2-40B4-BE49-F238E27FC236}">
                <a16:creationId xmlns:a16="http://schemas.microsoft.com/office/drawing/2014/main" id="{4544A4F3-A6AF-4D4F-9242-2BE27B3412EF}"/>
              </a:ext>
            </a:extLst>
          </p:cNvPr>
          <p:cNvPicPr>
            <a:picLocks noChangeAspect="1"/>
          </p:cNvPicPr>
          <p:nvPr/>
        </p:nvPicPr>
        <p:blipFill rotWithShape="1">
          <a:blip r:embed="rId3">
            <a:extLst>
              <a:ext uri="{28A0092B-C50C-407E-A947-70E740481C1C}">
                <a14:useLocalDpi xmlns:a14="http://schemas.microsoft.com/office/drawing/2010/main" val="0"/>
              </a:ext>
            </a:extLst>
          </a:blip>
          <a:srcRect l="47566" r="7314" b="-1"/>
          <a:stretch/>
        </p:blipFill>
        <p:spPr>
          <a:xfrm>
            <a:off x="20" y="10"/>
            <a:ext cx="4635571" cy="6857990"/>
          </a:xfrm>
          <a:prstGeom prst="rect">
            <a:avLst/>
          </a:prstGeom>
          <a:effectLst/>
        </p:spPr>
      </p:pic>
      <p:sp>
        <p:nvSpPr>
          <p:cNvPr id="6" name="TextBox 5">
            <a:extLst>
              <a:ext uri="{FF2B5EF4-FFF2-40B4-BE49-F238E27FC236}">
                <a16:creationId xmlns:a16="http://schemas.microsoft.com/office/drawing/2014/main" id="{244B02A8-22D9-4C8D-B766-E15F9E695BFC}"/>
              </a:ext>
            </a:extLst>
          </p:cNvPr>
          <p:cNvSpPr txBox="1"/>
          <p:nvPr/>
        </p:nvSpPr>
        <p:spPr>
          <a:xfrm>
            <a:off x="4572586" y="6669764"/>
            <a:ext cx="5585183" cy="184666"/>
          </a:xfrm>
          <a:prstGeom prst="rect">
            <a:avLst/>
          </a:prstGeom>
          <a:noFill/>
        </p:spPr>
        <p:txBody>
          <a:bodyPr wrap="none" rtlCol="0">
            <a:spAutoFit/>
          </a:bodyPr>
          <a:lstStyle/>
          <a:p>
            <a:r>
              <a:rPr lang="en-US" sz="600" dirty="0">
                <a:solidFill>
                  <a:srgbClr val="333333"/>
                </a:solidFill>
                <a:effectLst/>
                <a:latin typeface="Arial" panose="020B0604020202020204" pitchFamily="34" charset="0"/>
                <a:ea typeface="Calibri" panose="020F0502020204030204" pitchFamily="34" charset="0"/>
              </a:rPr>
              <a:t>Image by Rawpixel, retrieved from </a:t>
            </a:r>
            <a:r>
              <a:rPr lang="en-US" sz="600" dirty="0">
                <a:solidFill>
                  <a:srgbClr val="333333"/>
                </a:solidFill>
                <a:effectLst/>
                <a:latin typeface="Arial" panose="020B0604020202020204" pitchFamily="34" charset="0"/>
                <a:ea typeface="Calibri" panose="020F0502020204030204" pitchFamily="34" charset="0"/>
                <a:hlinkClick r:id="rId4"/>
              </a:rPr>
              <a:t>https://www.rawpixel.com/image/3150736/premium-photo-psd-surgeon-doctor-gown-adult</a:t>
            </a:r>
            <a:r>
              <a:rPr lang="en-US" sz="600" dirty="0">
                <a:solidFill>
                  <a:srgbClr val="333333"/>
                </a:solidFill>
                <a:effectLst/>
                <a:latin typeface="Arial" panose="020B0604020202020204" pitchFamily="34" charset="0"/>
                <a:ea typeface="Calibri" panose="020F0502020204030204" pitchFamily="34" charset="0"/>
              </a:rPr>
              <a:t> .9/17/2021. Royalty-free photo.</a:t>
            </a:r>
            <a:endParaRPr lang="en-US" sz="600" dirty="0"/>
          </a:p>
        </p:txBody>
      </p:sp>
    </p:spTree>
    <p:extLst>
      <p:ext uri="{BB962C8B-B14F-4D97-AF65-F5344CB8AC3E}">
        <p14:creationId xmlns:p14="http://schemas.microsoft.com/office/powerpoint/2010/main" val="22561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b="1" dirty="0">
                <a:latin typeface="+mn-lt"/>
              </a:rPr>
              <a:t>Patient #1 James Spiegel</a:t>
            </a:r>
          </a:p>
        </p:txBody>
      </p:sp>
      <p:sp>
        <p:nvSpPr>
          <p:cNvPr id="2" name="Content Placeholder 1">
            <a:extLst>
              <a:ext uri="{C183D7F6-B498-43B3-948B-1728B52AA6E4}">
                <adec:decorative xmlns:adec="http://schemas.microsoft.com/office/drawing/2017/decorative" val="1"/>
              </a:ext>
            </a:extLst>
          </p:cNvPr>
          <p:cNvSpPr>
            <a:spLocks noGrp="1"/>
          </p:cNvSpPr>
          <p:nvPr>
            <p:ph sz="half" idx="1"/>
          </p:nvPr>
        </p:nvSpPr>
        <p:spPr>
          <a:xfrm>
            <a:off x="4965431" y="2438400"/>
            <a:ext cx="6586489" cy="3785419"/>
          </a:xfrm>
        </p:spPr>
        <p:txBody>
          <a:bodyPr vert="horz" lIns="91440" tIns="45720" rIns="91440" bIns="45720" rtlCol="0">
            <a:normAutofit/>
          </a:bodyPr>
          <a:lstStyle/>
          <a:p>
            <a:r>
              <a:rPr lang="en-US" sz="2000" dirty="0"/>
              <a:t>James Spiegel is a 39-year-old Caucasian male who has been treated with opioid analgesics for chronic recurring back pain for the past 5 years in this practice</a:t>
            </a:r>
          </a:p>
          <a:p>
            <a:endParaRPr lang="en-US" sz="2000" dirty="0"/>
          </a:p>
        </p:txBody>
      </p:sp>
      <p:pic>
        <p:nvPicPr>
          <p:cNvPr id="5" name="Picture 4">
            <a:extLst>
              <a:ext uri="{FF2B5EF4-FFF2-40B4-BE49-F238E27FC236}">
                <a16:creationId xmlns:a16="http://schemas.microsoft.com/office/drawing/2014/main" id="{0F0078D1-08D8-4730-9F63-367C5B31ED5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7146" t="11023" r="13272"/>
          <a:stretch/>
        </p:blipFill>
        <p:spPr>
          <a:xfrm>
            <a:off x="0" y="0"/>
            <a:ext cx="4579434" cy="6873552"/>
          </a:xfrm>
          <a:prstGeom prst="rect">
            <a:avLst/>
          </a:prstGeom>
        </p:spPr>
      </p:pic>
      <p:sp>
        <p:nvSpPr>
          <p:cNvPr id="11" name="TextBox 10">
            <a:extLst>
              <a:ext uri="{FF2B5EF4-FFF2-40B4-BE49-F238E27FC236}">
                <a16:creationId xmlns:a16="http://schemas.microsoft.com/office/drawing/2014/main" id="{490E1045-ADDA-407B-B6D6-42C49F4D50BA}"/>
              </a:ext>
              <a:ext uri="{C183D7F6-B498-43B3-948B-1728B52AA6E4}">
                <adec:decorative xmlns:adec="http://schemas.microsoft.com/office/drawing/2017/decorative" val="1"/>
              </a:ext>
            </a:extLst>
          </p:cNvPr>
          <p:cNvSpPr txBox="1"/>
          <p:nvPr/>
        </p:nvSpPr>
        <p:spPr>
          <a:xfrm>
            <a:off x="4572586" y="6669764"/>
            <a:ext cx="5585183" cy="184666"/>
          </a:xfrm>
          <a:prstGeom prst="rect">
            <a:avLst/>
          </a:prstGeom>
          <a:noFill/>
        </p:spPr>
        <p:txBody>
          <a:bodyPr wrap="none" rtlCol="0">
            <a:spAutoFit/>
          </a:bodyPr>
          <a:lstStyle/>
          <a:p>
            <a:r>
              <a:rPr lang="en-US" sz="600" dirty="0">
                <a:solidFill>
                  <a:srgbClr val="333333"/>
                </a:solidFill>
                <a:effectLst/>
                <a:latin typeface="Arial" panose="020B0604020202020204" pitchFamily="34" charset="0"/>
                <a:ea typeface="Calibri" panose="020F0502020204030204" pitchFamily="34" charset="0"/>
              </a:rPr>
              <a:t>Image by Rawpixel, retrieved from </a:t>
            </a:r>
            <a:r>
              <a:rPr lang="en-US" sz="600" dirty="0">
                <a:solidFill>
                  <a:srgbClr val="333333"/>
                </a:solidFill>
                <a:effectLst/>
                <a:latin typeface="Arial" panose="020B0604020202020204" pitchFamily="34" charset="0"/>
                <a:ea typeface="Calibri" panose="020F0502020204030204" pitchFamily="34" charset="0"/>
                <a:hlinkClick r:id="rId4"/>
              </a:rPr>
              <a:t>https://www.rawpixel.com/image/28198/premium-photo-image-adult-business-businessman</a:t>
            </a:r>
            <a:r>
              <a:rPr lang="en-US" sz="600" dirty="0">
                <a:solidFill>
                  <a:srgbClr val="333333"/>
                </a:solidFill>
                <a:effectLst/>
                <a:latin typeface="Arial" panose="020B0604020202020204" pitchFamily="34" charset="0"/>
                <a:ea typeface="Calibri" panose="020F0502020204030204" pitchFamily="34" charset="0"/>
              </a:rPr>
              <a:t>  9/17/2021. Royalty-free photo.</a:t>
            </a:r>
            <a:endParaRPr lang="en-US" sz="600" dirty="0"/>
          </a:p>
        </p:txBody>
      </p:sp>
    </p:spTree>
    <p:extLst>
      <p:ext uri="{BB962C8B-B14F-4D97-AF65-F5344CB8AC3E}">
        <p14:creationId xmlns:p14="http://schemas.microsoft.com/office/powerpoint/2010/main" val="736819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tient 1 - James Spiegel - Interaction 1">
            <a:hlinkClick r:id="" action="ppaction://media"/>
            <a:extLs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7272" y="0"/>
            <a:ext cx="10970053" cy="6811935"/>
          </a:xfrm>
          <a:prstGeom prst="rect">
            <a:avLst/>
          </a:prstGeom>
        </p:spPr>
      </p:pic>
      <p:pic>
        <p:nvPicPr>
          <p:cNvPr id="3" name="Picture 2">
            <a:extLst>
              <a:ext uri="{FF2B5EF4-FFF2-40B4-BE49-F238E27FC236}">
                <a16:creationId xmlns:a16="http://schemas.microsoft.com/office/drawing/2014/main" id="{555BED1B-D63E-47DA-A441-CE94C4770F20}"/>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47566" r="7314" b="-1"/>
          <a:stretch/>
        </p:blipFill>
        <p:spPr>
          <a:xfrm>
            <a:off x="2279082" y="1576946"/>
            <a:ext cx="2806625" cy="4152197"/>
          </a:xfrm>
          <a:prstGeom prst="rect">
            <a:avLst/>
          </a:prstGeom>
          <a:effectLst/>
        </p:spPr>
      </p:pic>
      <p:pic>
        <p:nvPicPr>
          <p:cNvPr id="4" name="Picture 3">
            <a:extLst>
              <a:ext uri="{FF2B5EF4-FFF2-40B4-BE49-F238E27FC236}">
                <a16:creationId xmlns:a16="http://schemas.microsoft.com/office/drawing/2014/main" id="{85C1BB16-8832-47AD-A2CB-BB5C71A9E8E8}"/>
              </a:ext>
              <a:ext uri="{C183D7F6-B498-43B3-948B-1728B52AA6E4}">
                <adec:decorative xmlns:adec="http://schemas.microsoft.com/office/drawing/2017/decorative" val="1"/>
              </a:ext>
            </a:extLst>
          </p:cNvPr>
          <p:cNvPicPr>
            <a:picLocks noChangeAspect="1"/>
          </p:cNvPicPr>
          <p:nvPr/>
        </p:nvPicPr>
        <p:blipFill rotWithShape="1">
          <a:blip r:embed="rId7">
            <a:extLst>
              <a:ext uri="{28A0092B-C50C-407E-A947-70E740481C1C}">
                <a14:useLocalDpi xmlns:a14="http://schemas.microsoft.com/office/drawing/2010/main" val="0"/>
              </a:ext>
            </a:extLst>
          </a:blip>
          <a:srcRect l="14928" t="2915" r="-4796" b="-2915"/>
          <a:stretch/>
        </p:blipFill>
        <p:spPr>
          <a:xfrm>
            <a:off x="6451228" y="1960867"/>
            <a:ext cx="4367460" cy="3244869"/>
          </a:xfrm>
          <a:prstGeom prst="rect">
            <a:avLst/>
          </a:prstGeom>
        </p:spPr>
      </p:pic>
      <p:sp>
        <p:nvSpPr>
          <p:cNvPr id="5" name="TextBox 4">
            <a:extLst>
              <a:ext uri="{FF2B5EF4-FFF2-40B4-BE49-F238E27FC236}">
                <a16:creationId xmlns:a16="http://schemas.microsoft.com/office/drawing/2014/main" id="{8F743F25-0A32-4A8A-85A0-B8C59CCCD784}"/>
              </a:ext>
              <a:ext uri="{C183D7F6-B498-43B3-948B-1728B52AA6E4}">
                <adec:decorative xmlns:adec="http://schemas.microsoft.com/office/drawing/2017/decorative" val="1"/>
              </a:ext>
            </a:extLst>
          </p:cNvPr>
          <p:cNvSpPr txBox="1"/>
          <p:nvPr/>
        </p:nvSpPr>
        <p:spPr>
          <a:xfrm>
            <a:off x="2279082" y="5847202"/>
            <a:ext cx="5585183" cy="184666"/>
          </a:xfrm>
          <a:prstGeom prst="rect">
            <a:avLst/>
          </a:prstGeom>
          <a:noFill/>
        </p:spPr>
        <p:txBody>
          <a:bodyPr wrap="none" rtlCol="0">
            <a:spAutoFit/>
          </a:bodyPr>
          <a:lstStyle/>
          <a:p>
            <a:r>
              <a:rPr lang="en-US" sz="600" dirty="0">
                <a:solidFill>
                  <a:srgbClr val="333333"/>
                </a:solidFill>
                <a:effectLst/>
                <a:latin typeface="Arial" panose="020B0604020202020204" pitchFamily="34" charset="0"/>
                <a:ea typeface="Calibri" panose="020F0502020204030204" pitchFamily="34" charset="0"/>
              </a:rPr>
              <a:t>Image by Rawpixel, retrieved from </a:t>
            </a:r>
            <a:r>
              <a:rPr lang="en-US" sz="600" dirty="0">
                <a:solidFill>
                  <a:srgbClr val="333333"/>
                </a:solidFill>
                <a:effectLst/>
                <a:latin typeface="Arial" panose="020B0604020202020204" pitchFamily="34" charset="0"/>
                <a:ea typeface="Calibri" panose="020F0502020204030204" pitchFamily="34" charset="0"/>
                <a:hlinkClick r:id="rId8"/>
              </a:rPr>
              <a:t>https://www.rawpixel.com/image/3150736/premium-photo-psd-surgeon-doctor-gown-adult</a:t>
            </a:r>
            <a:r>
              <a:rPr lang="en-US" sz="600" dirty="0">
                <a:solidFill>
                  <a:srgbClr val="333333"/>
                </a:solidFill>
                <a:effectLst/>
                <a:latin typeface="Arial" panose="020B0604020202020204" pitchFamily="34" charset="0"/>
                <a:ea typeface="Calibri" panose="020F0502020204030204" pitchFamily="34" charset="0"/>
              </a:rPr>
              <a:t> .9/17/2021. Royalty-free photo.</a:t>
            </a:r>
            <a:endParaRPr lang="en-US" sz="600" dirty="0"/>
          </a:p>
        </p:txBody>
      </p:sp>
      <p:sp>
        <p:nvSpPr>
          <p:cNvPr id="6" name="TextBox 5">
            <a:extLst>
              <a:ext uri="{FF2B5EF4-FFF2-40B4-BE49-F238E27FC236}">
                <a16:creationId xmlns:a16="http://schemas.microsoft.com/office/drawing/2014/main" id="{4F92ED4A-E0DE-4152-B893-C78E896291D2}"/>
              </a:ext>
              <a:ext uri="{C183D7F6-B498-43B3-948B-1728B52AA6E4}">
                <adec:decorative xmlns:adec="http://schemas.microsoft.com/office/drawing/2017/decorative" val="1"/>
              </a:ext>
            </a:extLst>
          </p:cNvPr>
          <p:cNvSpPr txBox="1"/>
          <p:nvPr/>
        </p:nvSpPr>
        <p:spPr>
          <a:xfrm>
            <a:off x="6451228" y="5139129"/>
            <a:ext cx="5585183" cy="184666"/>
          </a:xfrm>
          <a:prstGeom prst="rect">
            <a:avLst/>
          </a:prstGeom>
          <a:noFill/>
        </p:spPr>
        <p:txBody>
          <a:bodyPr wrap="none" rtlCol="0">
            <a:spAutoFit/>
          </a:bodyPr>
          <a:lstStyle/>
          <a:p>
            <a:r>
              <a:rPr lang="en-US" sz="600" dirty="0">
                <a:solidFill>
                  <a:srgbClr val="333333"/>
                </a:solidFill>
                <a:effectLst/>
                <a:latin typeface="Arial" panose="020B0604020202020204" pitchFamily="34" charset="0"/>
                <a:ea typeface="Calibri" panose="020F0502020204030204" pitchFamily="34" charset="0"/>
              </a:rPr>
              <a:t>Image by Rawpixel, retrieved from </a:t>
            </a:r>
            <a:r>
              <a:rPr lang="en-US" sz="600" dirty="0">
                <a:solidFill>
                  <a:srgbClr val="333333"/>
                </a:solidFill>
                <a:effectLst/>
                <a:latin typeface="Arial" panose="020B0604020202020204" pitchFamily="34" charset="0"/>
                <a:ea typeface="Calibri" panose="020F0502020204030204" pitchFamily="34" charset="0"/>
                <a:hlinkClick r:id="rId9"/>
              </a:rPr>
              <a:t>https://www.rawpixel.com/image/28198/premium-photo-image-adult-business-businessman</a:t>
            </a:r>
            <a:r>
              <a:rPr lang="en-US" sz="600" dirty="0">
                <a:solidFill>
                  <a:srgbClr val="333333"/>
                </a:solidFill>
                <a:effectLst/>
                <a:latin typeface="Arial" panose="020B0604020202020204" pitchFamily="34" charset="0"/>
                <a:ea typeface="Calibri" panose="020F0502020204030204" pitchFamily="34" charset="0"/>
              </a:rPr>
              <a:t>  9/17/2021. Royalty-free photo.</a:t>
            </a:r>
            <a:endParaRPr lang="en-US" sz="600" dirty="0"/>
          </a:p>
        </p:txBody>
      </p:sp>
      <p:sp>
        <p:nvSpPr>
          <p:cNvPr id="7" name="Title 6">
            <a:extLst>
              <a:ext uri="{FF2B5EF4-FFF2-40B4-BE49-F238E27FC236}">
                <a16:creationId xmlns:a16="http://schemas.microsoft.com/office/drawing/2014/main" id="{1B2777CC-CE89-C185-1B54-A9B610674BF3}"/>
              </a:ext>
              <a:ext uri="{C183D7F6-B498-43B3-948B-1728B52AA6E4}">
                <adec:decorative xmlns:adec="http://schemas.microsoft.com/office/drawing/2017/decorative" val="1"/>
              </a:ext>
            </a:extLst>
          </p:cNvPr>
          <p:cNvSpPr>
            <a:spLocks noGrp="1"/>
          </p:cNvSpPr>
          <p:nvPr>
            <p:ph type="title" idx="4294967295"/>
          </p:nvPr>
        </p:nvSpPr>
        <p:spPr/>
        <p:txBody>
          <a:bodyPr/>
          <a:lstStyle/>
          <a:p>
            <a:r>
              <a:rPr lang="en-US" dirty="0"/>
              <a:t>Patient interaction 1</a:t>
            </a:r>
          </a:p>
        </p:txBody>
      </p:sp>
    </p:spTree>
    <p:extLst>
      <p:ext uri="{BB962C8B-B14F-4D97-AF65-F5344CB8AC3E}">
        <p14:creationId xmlns:p14="http://schemas.microsoft.com/office/powerpoint/2010/main" val="2717615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A903A8-5DDA-46C7-A1B3-BD8956202B70}"/>
              </a:ext>
            </a:extLst>
          </p:cNvPr>
          <p:cNvSpPr>
            <a:spLocks noGrp="1"/>
          </p:cNvSpPr>
          <p:nvPr>
            <p:ph type="title"/>
          </p:nvPr>
        </p:nvSpPr>
        <p:spPr>
          <a:xfrm>
            <a:off x="643467" y="321734"/>
            <a:ext cx="10905066" cy="1135737"/>
          </a:xfrm>
        </p:spPr>
        <p:txBody>
          <a:bodyPr>
            <a:normAutofit/>
          </a:bodyPr>
          <a:lstStyle/>
          <a:p>
            <a:r>
              <a:rPr lang="en-US" sz="4000" b="1" u="sng" dirty="0"/>
              <a:t>Past Medical History and Physical Examination</a:t>
            </a:r>
          </a:p>
        </p:txBody>
      </p:sp>
      <p:sp>
        <p:nvSpPr>
          <p:cNvPr id="3" name="Content Placeholder 2">
            <a:extLst>
              <a:ext uri="{FF2B5EF4-FFF2-40B4-BE49-F238E27FC236}">
                <a16:creationId xmlns:a16="http://schemas.microsoft.com/office/drawing/2014/main" id="{600F531C-F166-42A5-AAFA-68D1EFD61AD3}"/>
              </a:ext>
            </a:extLst>
          </p:cNvPr>
          <p:cNvSpPr>
            <a:spLocks noGrp="1"/>
          </p:cNvSpPr>
          <p:nvPr>
            <p:ph idx="1"/>
          </p:nvPr>
        </p:nvSpPr>
        <p:spPr>
          <a:xfrm>
            <a:off x="643467" y="1782981"/>
            <a:ext cx="10905066" cy="4393982"/>
          </a:xfrm>
        </p:spPr>
        <p:txBody>
          <a:bodyPr>
            <a:normAutofit/>
          </a:bodyPr>
          <a:lstStyle/>
          <a:p>
            <a:pPr marL="0" indent="0">
              <a:buNone/>
            </a:pPr>
            <a:r>
              <a:rPr lang="en-US" sz="2000" b="1" dirty="0"/>
              <a:t>Review of the medical record reveals: </a:t>
            </a:r>
          </a:p>
          <a:p>
            <a:r>
              <a:rPr lang="en-US" sz="2000" dirty="0"/>
              <a:t>Prior comprehensive testing substantiates the diagnosis of multiple, symptomatic “bulging” lumbar discs</a:t>
            </a:r>
          </a:p>
          <a:p>
            <a:r>
              <a:rPr lang="en-US" sz="2000" b="1" dirty="0"/>
              <a:t>Medical history is positive for:</a:t>
            </a:r>
          </a:p>
          <a:p>
            <a:pPr lvl="1"/>
            <a:r>
              <a:rPr lang="en-US" sz="1600" dirty="0"/>
              <a:t>Tobacco use (2 packs/day x 19 years)</a:t>
            </a:r>
          </a:p>
          <a:p>
            <a:pPr lvl="1"/>
            <a:r>
              <a:rPr lang="en-US" sz="1600" dirty="0"/>
              <a:t>Alcohol consumption (between 2-5 drinks in an average day x 15 years)</a:t>
            </a:r>
          </a:p>
          <a:p>
            <a:pPr lvl="1"/>
            <a:r>
              <a:rPr lang="en-US" sz="1600" dirty="0"/>
              <a:t>Periodic insomnia treated with Ambien® as needed</a:t>
            </a:r>
          </a:p>
          <a:p>
            <a:r>
              <a:rPr lang="en-US" sz="2000" b="1" dirty="0"/>
              <a:t>Social history:</a:t>
            </a:r>
          </a:p>
          <a:p>
            <a:pPr lvl="1"/>
            <a:r>
              <a:rPr lang="en-US" sz="1600" dirty="0"/>
              <a:t>Employed as a hedge fund manager (states that he is very “successful”) for the past 10 years</a:t>
            </a:r>
          </a:p>
          <a:p>
            <a:pPr lvl="1"/>
            <a:r>
              <a:rPr lang="en-US" sz="1600" dirty="0"/>
              <a:t>Single, engaged to be married for the past 7 years</a:t>
            </a:r>
          </a:p>
          <a:p>
            <a:pPr lvl="1"/>
            <a:r>
              <a:rPr lang="en-US" sz="1600" dirty="0"/>
              <a:t>Functional status:</a:t>
            </a:r>
          </a:p>
          <a:p>
            <a:pPr lvl="2"/>
            <a:r>
              <a:rPr lang="en-US" sz="1400" dirty="0"/>
              <a:t>Works out at the gym 3-4 times/week</a:t>
            </a:r>
          </a:p>
          <a:p>
            <a:pPr lvl="2"/>
            <a:r>
              <a:rPr lang="en-US" sz="1400" dirty="0"/>
              <a:t>Plays tennis every Sunday</a:t>
            </a:r>
          </a:p>
          <a:p>
            <a:pPr lvl="2"/>
            <a:r>
              <a:rPr lang="en-US" sz="1400" dirty="0"/>
              <a:t>Travels long-distances frequently for work</a:t>
            </a:r>
          </a:p>
          <a:p>
            <a:endParaRPr lang="en-US"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2015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B024D-DDA3-4E8A-B2E8-612FBCB32C74}"/>
              </a:ext>
            </a:extLst>
          </p:cNvPr>
          <p:cNvSpPr>
            <a:spLocks noGrp="1"/>
          </p:cNvSpPr>
          <p:nvPr>
            <p:ph type="title"/>
          </p:nvPr>
        </p:nvSpPr>
        <p:spPr>
          <a:xfrm>
            <a:off x="643467" y="681037"/>
            <a:ext cx="10905066" cy="1135737"/>
          </a:xfrm>
        </p:spPr>
        <p:txBody>
          <a:bodyPr>
            <a:noAutofit/>
          </a:bodyPr>
          <a:lstStyle/>
          <a:p>
            <a:pPr marL="0" marR="0">
              <a:lnSpc>
                <a:spcPct val="115000"/>
              </a:lnSpc>
              <a:spcBef>
                <a:spcPts val="0"/>
              </a:spcBef>
              <a:spcAft>
                <a:spcPts val="1000"/>
              </a:spcAft>
            </a:pPr>
            <a:r>
              <a:rPr lang="en-US" sz="4000" b="1" u="sng" dirty="0">
                <a:effectLst/>
                <a:latin typeface="Calibri" panose="020F0502020204030204" pitchFamily="34" charset="0"/>
                <a:ea typeface="Calibri" panose="020F0502020204030204" pitchFamily="34" charset="0"/>
                <a:cs typeface="Calibri" panose="020F0502020204030204" pitchFamily="34" charset="0"/>
              </a:rPr>
              <a:t>AUDIENCE RESPONSE QUESTION #1</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endParaRPr lang="en-US" sz="4000" dirty="0"/>
          </a:p>
        </p:txBody>
      </p:sp>
      <p:sp>
        <p:nvSpPr>
          <p:cNvPr id="3" name="Content Placeholder 2">
            <a:extLst>
              <a:ext uri="{FF2B5EF4-FFF2-40B4-BE49-F238E27FC236}">
                <a16:creationId xmlns:a16="http://schemas.microsoft.com/office/drawing/2014/main" id="{12DFC1B8-CE2D-4B77-AA6B-CF71194570AA}"/>
              </a:ext>
            </a:extLst>
          </p:cNvPr>
          <p:cNvSpPr>
            <a:spLocks noGrp="1"/>
          </p:cNvSpPr>
          <p:nvPr>
            <p:ph idx="1"/>
          </p:nvPr>
        </p:nvSpPr>
        <p:spPr>
          <a:xfrm>
            <a:off x="643467" y="1782981"/>
            <a:ext cx="10905066" cy="4393982"/>
          </a:xfrm>
        </p:spPr>
        <p:txBody>
          <a:bodyPr>
            <a:normAutofit fontScale="92500" lnSpcReduction="10000"/>
          </a:bodyPr>
          <a:lstStyle/>
          <a:p>
            <a:pPr marL="0" indent="0" algn="just">
              <a:lnSpc>
                <a:spcPct val="115000"/>
              </a:lnSpc>
              <a:spcBef>
                <a:spcPts val="0"/>
              </a:spcBef>
              <a:buNone/>
            </a:pPr>
            <a:r>
              <a:rPr lang="en-US" sz="2600" b="1" dirty="0">
                <a:effectLst/>
                <a:latin typeface="Calibri" panose="020F0502020204030204" pitchFamily="34" charset="0"/>
                <a:ea typeface="Calibri" panose="020F0502020204030204" pitchFamily="34" charset="0"/>
                <a:cs typeface="Calibri" panose="020F0502020204030204" pitchFamily="34" charset="0"/>
              </a:rPr>
              <a:t>Which of the following would best describe your level of comfort with respect to this patient’s request for an early refill of an opioid medication?</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a:lnSpc>
                <a:spcPct val="115000"/>
              </a:lnSpc>
              <a:spcBef>
                <a:spcPts val="0"/>
              </a:spcBef>
              <a:spcAft>
                <a:spcPts val="0"/>
              </a:spcAft>
              <a:buNone/>
            </a:pPr>
            <a:endParaRPr lang="en-US" sz="26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a:lnSpc>
                <a:spcPct val="115000"/>
              </a:lnSpc>
              <a:spcBef>
                <a:spcPts val="0"/>
              </a:spcBef>
              <a:spcAft>
                <a:spcPts val="0"/>
              </a:spcAft>
              <a:buFont typeface="+mj-lt"/>
              <a:buAutoNum type="alphaUcPeriod"/>
            </a:pPr>
            <a:r>
              <a:rPr lang="en-US" sz="2600" dirty="0">
                <a:effectLst/>
                <a:latin typeface="Calibri" panose="020F0502020204030204" pitchFamily="34" charset="0"/>
                <a:ea typeface="Calibri" panose="020F0502020204030204" pitchFamily="34" charset="0"/>
                <a:cs typeface="Calibri" panose="020F0502020204030204" pitchFamily="34" charset="0"/>
              </a:rPr>
              <a:t>Uncomfortable due to the current climate regarding the opioid epidemic</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lphaUcPeriod"/>
            </a:pPr>
            <a:r>
              <a:rPr lang="en-US" sz="2600" dirty="0">
                <a:effectLst/>
                <a:latin typeface="Calibri" panose="020F0502020204030204" pitchFamily="34" charset="0"/>
                <a:ea typeface="Calibri" panose="020F0502020204030204" pitchFamily="34" charset="0"/>
                <a:cs typeface="Calibri" panose="020F0502020204030204" pitchFamily="34" charset="0"/>
              </a:rPr>
              <a:t>Somewhat uncomfortable based on this patient’s long-term opioid history and the reason for the early refill</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mj-lt"/>
              <a:buAutoNum type="alphaUcPeriod"/>
            </a:pPr>
            <a:r>
              <a:rPr lang="en-US" sz="2600" dirty="0">
                <a:effectLst/>
                <a:latin typeface="Calibri" panose="020F0502020204030204" pitchFamily="34" charset="0"/>
                <a:ea typeface="Calibri" panose="020F0502020204030204" pitchFamily="34" charset="0"/>
                <a:cs typeface="Calibri" panose="020F0502020204030204" pitchFamily="34" charset="0"/>
              </a:rPr>
              <a:t>Comfortable based on this patient’s documented pathology and medical history regarding his pain and function</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1000"/>
              </a:spcAft>
              <a:buFont typeface="+mj-lt"/>
              <a:buAutoNum type="alphaUcPeriod"/>
            </a:pPr>
            <a:r>
              <a:rPr lang="en-US" sz="2600" dirty="0">
                <a:effectLst/>
                <a:latin typeface="Calibri" panose="020F0502020204030204" pitchFamily="34" charset="0"/>
                <a:ea typeface="Calibri" panose="020F0502020204030204" pitchFamily="34" charset="0"/>
                <a:cs typeface="Calibri" panose="020F0502020204030204" pitchFamily="34" charset="0"/>
              </a:rPr>
              <a:t>Comfortable based on Dr. Cullen’s experience, education, and overall ability to detect problematic/risky patients</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9075194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08ba4af-5f72-4df4-8e00-3fdf87fce896">
      <Terms xmlns="http://schemas.microsoft.com/office/infopath/2007/PartnerControls"/>
    </lcf76f155ced4ddcb4097134ff3c332f>
    <TaxCatchAll xmlns="bd49dd13-961e-4e0d-ac82-702e5c1314f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B25818498DDA64E94240CA5F5B9CE4F" ma:contentTypeVersion="11" ma:contentTypeDescription="Create a new document." ma:contentTypeScope="" ma:versionID="2a42d1c9af3538351e98fa3a686baba8">
  <xsd:schema xmlns:xsd="http://www.w3.org/2001/XMLSchema" xmlns:xs="http://www.w3.org/2001/XMLSchema" xmlns:p="http://schemas.microsoft.com/office/2006/metadata/properties" xmlns:ns2="a08ba4af-5f72-4df4-8e00-3fdf87fce896" xmlns:ns3="bd49dd13-961e-4e0d-ac82-702e5c1314f5" targetNamespace="http://schemas.microsoft.com/office/2006/metadata/properties" ma:root="true" ma:fieldsID="e2397c2024dd65ef92baa614d3de58ea" ns2:_="" ns3:_="">
    <xsd:import namespace="a08ba4af-5f72-4df4-8e00-3fdf87fce896"/>
    <xsd:import namespace="bd49dd13-961e-4e0d-ac82-702e5c1314f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8ba4af-5f72-4df4-8e00-3fdf87fce8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fee3b7b-6b62-4043-810a-376dcb3d912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49dd13-961e-4e0d-ac82-702e5c1314f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28fd5345-4e94-4177-89f2-5b98c17461b6}" ma:internalName="TaxCatchAll" ma:showField="CatchAllData" ma:web="bd49dd13-961e-4e0d-ac82-702e5c1314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F8C10D-55D6-409B-956B-9417926F34BE}">
  <ds:schemaRefs>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http://purl.org/dc/dcmitype/"/>
    <ds:schemaRef ds:uri="http://schemas.microsoft.com/office/2006/metadata/properties"/>
    <ds:schemaRef ds:uri="a08ba4af-5f72-4df4-8e00-3fdf87fce896"/>
    <ds:schemaRef ds:uri="bd49dd13-961e-4e0d-ac82-702e5c1314f5"/>
    <ds:schemaRef ds:uri="http://purl.org/dc/terms/"/>
    <ds:schemaRef ds:uri="http://purl.org/dc/elements/1.1/"/>
  </ds:schemaRefs>
</ds:datastoreItem>
</file>

<file path=customXml/itemProps2.xml><?xml version="1.0" encoding="utf-8"?>
<ds:datastoreItem xmlns:ds="http://schemas.openxmlformats.org/officeDocument/2006/customXml" ds:itemID="{899919AA-42AB-4FE3-B9B0-72E7E487A9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8ba4af-5f72-4df4-8e00-3fdf87fce896"/>
    <ds:schemaRef ds:uri="bd49dd13-961e-4e0d-ac82-702e5c1314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B58C6D-AF7C-41C0-8B74-EE133A2807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660</TotalTime>
  <Words>8148</Words>
  <Application>Microsoft Office PowerPoint</Application>
  <PresentationFormat>Widescreen</PresentationFormat>
  <Paragraphs>605</Paragraphs>
  <Slides>49</Slides>
  <Notes>49</Notes>
  <HiddenSlides>0</HiddenSlides>
  <MMClips>12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49</vt:i4>
      </vt:variant>
    </vt:vector>
  </HeadingPairs>
  <TitlesOfParts>
    <vt:vector size="57" baseType="lpstr">
      <vt:lpstr>Arial</vt:lpstr>
      <vt:lpstr>Calibri</vt:lpstr>
      <vt:lpstr>Calibri Light</vt:lpstr>
      <vt:lpstr>Courier New</vt:lpstr>
      <vt:lpstr>Symbol</vt:lpstr>
      <vt:lpstr>Wingdings</vt:lpstr>
      <vt:lpstr>Office Theme</vt:lpstr>
      <vt:lpstr>1_Office Theme</vt:lpstr>
      <vt:lpstr>Clinician-Patient Interviews:  Prescriptions – To Fill  or Not to Fill?</vt:lpstr>
      <vt:lpstr>Introductions</vt:lpstr>
      <vt:lpstr>Learning Objectives</vt:lpstr>
      <vt:lpstr>Door Note</vt:lpstr>
      <vt:lpstr>Door Note</vt:lpstr>
      <vt:lpstr>Patient #1 James Spiegel</vt:lpstr>
      <vt:lpstr>Patient interaction 1</vt:lpstr>
      <vt:lpstr>Past Medical History and Physical Examination</vt:lpstr>
      <vt:lpstr>AUDIENCE RESPONSE QUESTION #1 </vt:lpstr>
      <vt:lpstr>Patient interaction 1</vt:lpstr>
      <vt:lpstr>AUDIENCE RESPONSE QUESTION #2</vt:lpstr>
      <vt:lpstr>Assessment and Management Plan</vt:lpstr>
      <vt:lpstr>Image by Rawpixel, retrieved from https://www.rawpixel.com/image/3150736/premium-photo-psd-surgeon-doctor-gown-adult .9/17/2021. Royalty-free photo.</vt:lpstr>
      <vt:lpstr>AUDIENCE RESPONSE QUESTION #3</vt:lpstr>
      <vt:lpstr>Patient #2 Darryl Whitcomb</vt:lpstr>
      <vt:lpstr>Image by Rawpixel, retrieved from https://www.rawpixel.com/image/2329456/premium-photo-psd-portrait-old-man-people 9/17/2021. Royalty-free photo.</vt:lpstr>
      <vt:lpstr>Past Medical History and Physical Examination</vt:lpstr>
      <vt:lpstr>AUDIENCE RESPONSE QUESTION #1</vt:lpstr>
      <vt:lpstr>Image by Rawpixel, retrieved from https://www.rawpixel.com/image/2329456/premium-photo-psd-portrait-old-man-people 9/17/2021. Royalty-free photo.</vt:lpstr>
      <vt:lpstr>AUDIENCE RESPONSE QUESTION #2</vt:lpstr>
      <vt:lpstr>Assessment and Management Plan</vt:lpstr>
      <vt:lpstr>Image by Rawpixel, retrieved from https://www.rawpixel.com/image/2329456/premium-photo-psd-portrait-old-man-people 9/17/2021. Royalty-free photo.</vt:lpstr>
      <vt:lpstr>AUDIENCE RESPONSE QUESTION #3</vt:lpstr>
      <vt:lpstr>Patient #3 Helen Morgan</vt:lpstr>
      <vt:lpstr>Image by Rawpixel, retrieved from https://www.rawpixel.com/image/3150736/premium-photo-psd-surgeon-doctor-gown-adult .9/17/2021. Royalty-free photo.</vt:lpstr>
      <vt:lpstr>Past Medical History and Physical Examination</vt:lpstr>
      <vt:lpstr>AUDIENCE RESPONSE QUESTION #1</vt:lpstr>
      <vt:lpstr>Image by Rawpixel, retrieved from https://www.rawpixel.com/image/3150736/premium-photo-psd-surgeon-doctor-gown-adult .9/17/2021. Royalty-free photo.</vt:lpstr>
      <vt:lpstr>AUDIENCE RESPONSE QUESTION #2</vt:lpstr>
      <vt:lpstr>Assessment and Management Plan</vt:lpstr>
      <vt:lpstr>Image by Rawpixel, retrieved from https://www.rawpixel.com/image/3150736/premium-photo-psd-surgeon-doctor-gown-adult .9/17/2021. Royalty-free photo.</vt:lpstr>
      <vt:lpstr>AUDIENCE RESPONSE QUESTION #3</vt:lpstr>
      <vt:lpstr>AUDIENCE RESPONSE QUESTION #4</vt:lpstr>
      <vt:lpstr>Follow-Up</vt:lpstr>
      <vt:lpstr>Image by Rawpixel, retrieved from https://www.rawpixel.com/image/3150736/premium-photo-psd-surgeon-doctor-gown-adult .9/17/2021. Royalty-free photo.</vt:lpstr>
      <vt:lpstr>Image by Rawpixel, retrieved from https://www.rawpixel.com/image/2329456/premium-photo-psd-portrait-old-man-people 9/17/2021. Royalty-free photo.</vt:lpstr>
      <vt:lpstr>Image by Rawpixel, retrieved from https://www.rawpixel.com/image/3150736/premium-photo-psd-surgeon-doctor-gown-adult .9/17/2021. Royalty-free photo.</vt:lpstr>
      <vt:lpstr>Urine Toxicology Results</vt:lpstr>
      <vt:lpstr>Patient #1 James Spiegel</vt:lpstr>
      <vt:lpstr>Patient #2 Darryl Whitcomb</vt:lpstr>
      <vt:lpstr>Patient #3 Helen Morgan</vt:lpstr>
      <vt:lpstr>Debrief</vt:lpstr>
      <vt:lpstr>Discussion</vt:lpstr>
      <vt:lpstr>Take-Away Points</vt:lpstr>
      <vt:lpstr>Take-Away Points</vt:lpstr>
      <vt:lpstr>Take-Away Points</vt:lpstr>
      <vt:lpstr>Take-Away Points</vt:lpstr>
      <vt:lpstr>Take-Away Points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Clinician-Patient Interviews:  Prescriptions – To Fill  or Not to Fill?</dc:title>
  <dc:creator>Zacharoff, Kevin L</dc:creator>
  <cp:lastModifiedBy>Tanji Moon</cp:lastModifiedBy>
  <cp:revision>191</cp:revision>
  <dcterms:created xsi:type="dcterms:W3CDTF">2020-08-16T17:41:38Z</dcterms:created>
  <dcterms:modified xsi:type="dcterms:W3CDTF">2023-06-21T19:49:13Z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0x010100DB25818498DDA64E94240CA5F5B9CE4F</vt:lpwstr>
  </property>
  <property fmtid="{D5CDD505-2E9C-101B-9397-08002B2CF9AE}" pid="3" name="MediaServiceImageTags">
    <vt:lpwstr/>
  </property>
</Properties>
</file>