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3" autoAdjust="0"/>
    <p:restoredTop sz="94353"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F758A-B610-4D76-A683-3AB8FE6598E3}" type="datetimeFigureOut">
              <a:rPr lang="en-US" smtClean="0"/>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40EBAE-8B80-4590-8550-438D09E2EA1A}" type="slidenum">
              <a:rPr lang="en-US" smtClean="0"/>
              <a:t>‹#›</a:t>
            </a:fld>
            <a:endParaRPr lang="en-US"/>
          </a:p>
        </p:txBody>
      </p:sp>
    </p:spTree>
    <p:extLst>
      <p:ext uri="{BB962C8B-B14F-4D97-AF65-F5344CB8AC3E}">
        <p14:creationId xmlns:p14="http://schemas.microsoft.com/office/powerpoint/2010/main" val="1631244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My enzyme is CYP 2D6, a member of the cytochrome P450 enzyme family. CYP 2D6 is primarily found in the liver. It is crucial in metabolizing various drugs, including antidepressants, antipsychotics, and beta-blockers. This enzyme has alleles categorized as having no function, normal utility, intensified function, or reduced utility. </a:t>
            </a:r>
            <a:endParaRPr lang="en-US" dirty="0"/>
          </a:p>
        </p:txBody>
      </p:sp>
      <p:sp>
        <p:nvSpPr>
          <p:cNvPr id="4" name="Slide Number Placeholder 3"/>
          <p:cNvSpPr>
            <a:spLocks noGrp="1"/>
          </p:cNvSpPr>
          <p:nvPr>
            <p:ph type="sldNum" sz="quarter" idx="5"/>
          </p:nvPr>
        </p:nvSpPr>
        <p:spPr/>
        <p:txBody>
          <a:bodyPr/>
          <a:lstStyle/>
          <a:p>
            <a:fld id="{F540EBAE-8B80-4590-8550-438D09E2EA1A}" type="slidenum">
              <a:rPr lang="en-US" smtClean="0"/>
              <a:t>2</a:t>
            </a:fld>
            <a:endParaRPr lang="en-US"/>
          </a:p>
        </p:txBody>
      </p:sp>
    </p:spTree>
    <p:extLst>
      <p:ext uri="{BB962C8B-B14F-4D97-AF65-F5344CB8AC3E}">
        <p14:creationId xmlns:p14="http://schemas.microsoft.com/office/powerpoint/2010/main" val="33877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CYP 2D6 enzyme is important because it is crucial in metabolizing many commonly prescribed medications. It is responsible for breaking down a wide range of drugs, including antidepressants, antipsychotics, and beta-blockers, into their active or inactive forms (Taylor et al., 2020).  It is particularly important because it helps determine how quickly or slowly these medications are broken down and eliminated from the body. This enzyme's activity can vary significantly among individuals due to genetic variations, leading to differences in drug effectiveness and potential side effects. Therefore, understanding the function and variability of the CYP 2D6 enzyme is paramount as it is the appropriate dosage and effectiveness of these drugs for individual patients. This is informed by the knowledge that different population groupings present different genetic composition, determining the extent to which the medications works or causes adverse effects. In addition, incorporating CYP 2D6 enzyme metabolizer status into routine care is essential for enhancing the efficacy of the healthcare industry. This is because it reduces adverse drug reactions in patients (Taylor et al., 2020).</a:t>
            </a:r>
            <a:endParaRPr lang="en-US" dirty="0"/>
          </a:p>
        </p:txBody>
      </p:sp>
      <p:sp>
        <p:nvSpPr>
          <p:cNvPr id="4" name="Slide Number Placeholder 3"/>
          <p:cNvSpPr>
            <a:spLocks noGrp="1"/>
          </p:cNvSpPr>
          <p:nvPr>
            <p:ph type="sldNum" sz="quarter" idx="5"/>
          </p:nvPr>
        </p:nvSpPr>
        <p:spPr/>
        <p:txBody>
          <a:bodyPr/>
          <a:lstStyle/>
          <a:p>
            <a:fld id="{F540EBAE-8B80-4590-8550-438D09E2EA1A}" type="slidenum">
              <a:rPr lang="en-US" smtClean="0"/>
              <a:t>3</a:t>
            </a:fld>
            <a:endParaRPr lang="en-US"/>
          </a:p>
        </p:txBody>
      </p:sp>
    </p:spTree>
    <p:extLst>
      <p:ext uri="{BB962C8B-B14F-4D97-AF65-F5344CB8AC3E}">
        <p14:creationId xmlns:p14="http://schemas.microsoft.com/office/powerpoint/2010/main" val="3812098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CYP 2D6 enzyme, also known as cytochrome P450 2D6, is crucial in metabolizing various drugs and medications in the human body. Specifically, it metabolizes different drugs, including antidepressants, antipsychotics, and opioids (Taylor et al., 2020). This enzyme helps convert these drugs into their active or inactive forms, which can affect their efficacy and potential side effects in individuals. The CYP2D6 enzyme helps the body break down endogenous substances such as catecholamines, steroid hormones, and neurotransmitters. Additionally, it can be employed in the brain's production of dopamine. It is worth noting that variations in the CYP 2D6 gene can lead to differences in drug effectiveness and potential side effects, thus warranting scrutinizing the difference in variabilities. </a:t>
            </a:r>
            <a:endParaRPr lang="en-US" dirty="0"/>
          </a:p>
        </p:txBody>
      </p:sp>
      <p:sp>
        <p:nvSpPr>
          <p:cNvPr id="4" name="Slide Number Placeholder 3"/>
          <p:cNvSpPr>
            <a:spLocks noGrp="1"/>
          </p:cNvSpPr>
          <p:nvPr>
            <p:ph type="sldNum" sz="quarter" idx="5"/>
          </p:nvPr>
        </p:nvSpPr>
        <p:spPr/>
        <p:txBody>
          <a:bodyPr/>
          <a:lstStyle/>
          <a:p>
            <a:fld id="{F540EBAE-8B80-4590-8550-438D09E2EA1A}" type="slidenum">
              <a:rPr lang="en-US" smtClean="0"/>
              <a:t>4</a:t>
            </a:fld>
            <a:endParaRPr lang="en-US"/>
          </a:p>
        </p:txBody>
      </p:sp>
    </p:spTree>
    <p:extLst>
      <p:ext uri="{BB962C8B-B14F-4D97-AF65-F5344CB8AC3E}">
        <p14:creationId xmlns:p14="http://schemas.microsoft.com/office/powerpoint/2010/main" val="2742635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The CYP 2D6 enzyme metabolizes a wide range of substrates, including various drugs such as antidepressants, antipsychotics, and beta-blockers. Some common inhibitors of this enzyme include fluoxetine, </a:t>
            </a:r>
            <a:r>
              <a:rPr lang="en-US" sz="1200" kern="1200" dirty="0" err="1">
                <a:solidFill>
                  <a:schemeClr val="tx1"/>
                </a:solidFill>
                <a:effectLst/>
                <a:latin typeface="+mn-lt"/>
                <a:ea typeface="+mn-ea"/>
                <a:cs typeface="+mn-cs"/>
              </a:rPr>
              <a:t>effexor</a:t>
            </a:r>
            <a:r>
              <a:rPr lang="en-US" sz="1200" kern="1200" dirty="0">
                <a:solidFill>
                  <a:schemeClr val="tx1"/>
                </a:solidFill>
                <a:effectLst/>
                <a:latin typeface="+mn-lt"/>
                <a:ea typeface="+mn-ea"/>
                <a:cs typeface="+mn-cs"/>
              </a:rPr>
              <a:t>, and paroxetine, selective serotonin reuptake inhibitors (SSRIs) commonly used as antidepressants (</a:t>
            </a:r>
            <a:r>
              <a:rPr lang="en-US" sz="1200" kern="1200" dirty="0" err="1">
                <a:solidFill>
                  <a:schemeClr val="tx1"/>
                </a:solidFill>
                <a:effectLst/>
                <a:latin typeface="+mn-lt"/>
                <a:ea typeface="+mn-ea"/>
                <a:cs typeface="+mn-cs"/>
              </a:rPr>
              <a:t>Cicali</a:t>
            </a:r>
            <a:r>
              <a:rPr lang="en-US" sz="1200" kern="1200" dirty="0">
                <a:solidFill>
                  <a:schemeClr val="tx1"/>
                </a:solidFill>
                <a:effectLst/>
                <a:latin typeface="+mn-lt"/>
                <a:ea typeface="+mn-ea"/>
                <a:cs typeface="+mn-cs"/>
              </a:rPr>
              <a:t> et al., 2020). Additionally, antipsychotics such as thioridazine, chlorpromazine, and risperidone are additional inhibitors. On the other hand, inducers of CYP 2D6 include rifampin and carbamazepine, which are often used for treating tuberculosis and epilepsy, respectively. </a:t>
            </a:r>
            <a:endParaRPr lang="en-US" dirty="0"/>
          </a:p>
        </p:txBody>
      </p:sp>
      <p:sp>
        <p:nvSpPr>
          <p:cNvPr id="4" name="Slide Number Placeholder 3"/>
          <p:cNvSpPr>
            <a:spLocks noGrp="1"/>
          </p:cNvSpPr>
          <p:nvPr>
            <p:ph type="sldNum" sz="quarter" idx="5"/>
          </p:nvPr>
        </p:nvSpPr>
        <p:spPr/>
        <p:txBody>
          <a:bodyPr/>
          <a:lstStyle/>
          <a:p>
            <a:fld id="{F540EBAE-8B80-4590-8550-438D09E2EA1A}" type="slidenum">
              <a:rPr lang="en-US" smtClean="0"/>
              <a:t>5</a:t>
            </a:fld>
            <a:endParaRPr lang="en-US"/>
          </a:p>
        </p:txBody>
      </p:sp>
    </p:spTree>
    <p:extLst>
      <p:ext uri="{BB962C8B-B14F-4D97-AF65-F5344CB8AC3E}">
        <p14:creationId xmlns:p14="http://schemas.microsoft.com/office/powerpoint/2010/main" val="359168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The CYP 2D6 enzyme is crucial in metabolizing many medications, particularly those used to treat psychiatric disorders and cardiovascular diseases. Due to genetic variations in people, it is significant to monitor for drug-to-drug interactions on the medications it can effectively metabolize. Additionally, pharmacogenetic testing can identify individuals with poor metabolizers of CYP 2D6 and may experience higher drug concentrations and increased risk of adverse effects when taking medications primarily metabolized by this enzyme. To resolve the issue, it is significant for such clients to be prescribed lower dosages to increase drug efficacy and prevent adverse side effects. Additionally, certain medications may interact with drugs metabolized by CYP 2D6, leading to potential drug-drug interactions and adverse effects, warranting close monitoring during treatment (Taylor et al., 2020). </a:t>
            </a:r>
          </a:p>
          <a:p>
            <a:endParaRPr lang="en-US" dirty="0"/>
          </a:p>
        </p:txBody>
      </p:sp>
      <p:sp>
        <p:nvSpPr>
          <p:cNvPr id="4" name="Slide Number Placeholder 3"/>
          <p:cNvSpPr>
            <a:spLocks noGrp="1"/>
          </p:cNvSpPr>
          <p:nvPr>
            <p:ph type="sldNum" sz="quarter" idx="5"/>
          </p:nvPr>
        </p:nvSpPr>
        <p:spPr/>
        <p:txBody>
          <a:bodyPr/>
          <a:lstStyle/>
          <a:p>
            <a:fld id="{F540EBAE-8B80-4590-8550-438D09E2EA1A}" type="slidenum">
              <a:rPr lang="en-US" smtClean="0"/>
              <a:t>6</a:t>
            </a:fld>
            <a:endParaRPr lang="en-US"/>
          </a:p>
        </p:txBody>
      </p:sp>
    </p:spTree>
    <p:extLst>
      <p:ext uri="{BB962C8B-B14F-4D97-AF65-F5344CB8AC3E}">
        <p14:creationId xmlns:p14="http://schemas.microsoft.com/office/powerpoint/2010/main" val="2902587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18478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29821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2015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3321920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4121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172890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2069279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401613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1040178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AECAC-2CBA-42DF-BE9E-7A1DC7A002BB}"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229479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AECAC-2CBA-42DF-BE9E-7A1DC7A002BB}"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225969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AECAC-2CBA-42DF-BE9E-7A1DC7A002BB}" type="datetimeFigureOut">
              <a:rPr lang="en-US" smtClean="0"/>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86069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AECAC-2CBA-42DF-BE9E-7A1DC7A002BB}" type="datetimeFigureOut">
              <a:rPr lang="en-US" smtClean="0"/>
              <a:t>9/12/2023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53299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AECAC-2CBA-42DF-BE9E-7A1DC7A002BB}" type="datetimeFigureOut">
              <a:rPr lang="en-US" smtClean="0"/>
              <a:t>9/12/2023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4133746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AECAC-2CBA-42DF-BE9E-7A1DC7A002BB}"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B4A3D-0C90-41C7-9D44-2F75C550E95D}" type="slidenum">
              <a:rPr lang="en-US" smtClean="0"/>
              <a:t>‹#›</a:t>
            </a:fld>
            <a:endParaRPr lang="en-US"/>
          </a:p>
        </p:txBody>
      </p:sp>
    </p:spTree>
    <p:extLst>
      <p:ext uri="{BB962C8B-B14F-4D97-AF65-F5344CB8AC3E}">
        <p14:creationId xmlns:p14="http://schemas.microsoft.com/office/powerpoint/2010/main" val="1735761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6B4A3D-0C90-41C7-9D44-2F75C550E95D}" type="slidenum">
              <a:rPr lang="en-US" smtClean="0"/>
              <a:t>‹#›</a:t>
            </a:fld>
            <a:endParaRPr lang="en-US"/>
          </a:p>
        </p:txBody>
      </p:sp>
      <p:sp>
        <p:nvSpPr>
          <p:cNvPr id="5" name="Date Placeholder 4"/>
          <p:cNvSpPr>
            <a:spLocks noGrp="1"/>
          </p:cNvSpPr>
          <p:nvPr>
            <p:ph type="dt" sz="half" idx="10"/>
          </p:nvPr>
        </p:nvSpPr>
        <p:spPr/>
        <p:txBody>
          <a:bodyPr/>
          <a:lstStyle/>
          <a:p>
            <a:fld id="{74BAECAC-2CBA-42DF-BE9E-7A1DC7A002BB}" type="datetimeFigureOut">
              <a:rPr lang="en-US" smtClean="0"/>
              <a:t>9/12/2023</a:t>
            </a:fld>
            <a:endParaRPr lang="en-US"/>
          </a:p>
        </p:txBody>
      </p:sp>
    </p:spTree>
    <p:extLst>
      <p:ext uri="{BB962C8B-B14F-4D97-AF65-F5344CB8AC3E}">
        <p14:creationId xmlns:p14="http://schemas.microsoft.com/office/powerpoint/2010/main" val="1570277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BAECAC-2CBA-42DF-BE9E-7A1DC7A002BB}" type="datetimeFigureOut">
              <a:rPr lang="en-US" smtClean="0"/>
              <a:t>9/12/2023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86B4A3D-0C90-41C7-9D44-2F75C550E95D}" type="slidenum">
              <a:rPr lang="en-US" smtClean="0"/>
              <a:t>‹#›</a:t>
            </a:fld>
            <a:endParaRPr lang="en-US"/>
          </a:p>
        </p:txBody>
      </p:sp>
    </p:spTree>
    <p:extLst>
      <p:ext uri="{BB962C8B-B14F-4D97-AF65-F5344CB8AC3E}">
        <p14:creationId xmlns:p14="http://schemas.microsoft.com/office/powerpoint/2010/main" val="224762397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oi.org/10.3390/genes11111295" TargetMode="External"/><Relationship Id="rId2" Type="http://schemas.openxmlformats.org/officeDocument/2006/relationships/hyperlink" Target="https://doi.org/10.1002/cpt.176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4" descr="Colourful pills stacked to make a bar graph">
            <a:extLst>
              <a:ext uri="{FF2B5EF4-FFF2-40B4-BE49-F238E27FC236}">
                <a16:creationId xmlns:a16="http://schemas.microsoft.com/office/drawing/2014/main" id="{D43411EA-5DD8-73AE-28F2-8AA69DF38C97}"/>
              </a:ext>
            </a:extLst>
          </p:cNvPr>
          <p:cNvPicPr>
            <a:picLocks noChangeAspect="1"/>
          </p:cNvPicPr>
          <p:nvPr/>
        </p:nvPicPr>
        <p:blipFill rotWithShape="1">
          <a:blip r:embed="rId2">
            <a:duotone>
              <a:prstClr val="black"/>
              <a:prstClr val="white"/>
            </a:duotone>
          </a:blip>
          <a:srcRect l="27821" r="1351" b="-1"/>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9596B217-30C2-4111-9740-37E96643BE8C}"/>
              </a:ext>
            </a:extLst>
          </p:cNvPr>
          <p:cNvSpPr>
            <a:spLocks noGrp="1"/>
          </p:cNvSpPr>
          <p:nvPr>
            <p:ph type="ctrTitle"/>
          </p:nvPr>
        </p:nvSpPr>
        <p:spPr>
          <a:xfrm>
            <a:off x="668866" y="1678666"/>
            <a:ext cx="5123515" cy="2369093"/>
          </a:xfrm>
        </p:spPr>
        <p:txBody>
          <a:bodyPr>
            <a:normAutofit/>
          </a:bodyPr>
          <a:lstStyle/>
          <a:p>
            <a:r>
              <a:rPr lang="en-US" sz="4800"/>
              <a:t>Week 3 Discussion 1: Enzymes</a:t>
            </a:r>
            <a:br>
              <a:rPr lang="en-US" sz="4800"/>
            </a:br>
            <a:endParaRPr lang="en-US" sz="4800"/>
          </a:p>
        </p:txBody>
      </p:sp>
      <p:sp>
        <p:nvSpPr>
          <p:cNvPr id="3" name="Subtitle 2">
            <a:extLst>
              <a:ext uri="{FF2B5EF4-FFF2-40B4-BE49-F238E27FC236}">
                <a16:creationId xmlns:a16="http://schemas.microsoft.com/office/drawing/2014/main" id="{4C20C762-1245-4173-9702-7C1555C3851E}"/>
              </a:ext>
            </a:extLst>
          </p:cNvPr>
          <p:cNvSpPr>
            <a:spLocks noGrp="1"/>
          </p:cNvSpPr>
          <p:nvPr>
            <p:ph type="subTitle" idx="1"/>
          </p:nvPr>
        </p:nvSpPr>
        <p:spPr>
          <a:xfrm>
            <a:off x="677335" y="4050831"/>
            <a:ext cx="5113217" cy="1096901"/>
          </a:xfrm>
        </p:spPr>
        <p:txBody>
          <a:bodyPr>
            <a:normAutofit/>
          </a:bodyPr>
          <a:lstStyle/>
          <a:p>
            <a:pPr>
              <a:lnSpc>
                <a:spcPct val="90000"/>
              </a:lnSpc>
            </a:pPr>
            <a:r>
              <a:rPr lang="en-US" sz="1100"/>
              <a:t>Name</a:t>
            </a:r>
          </a:p>
          <a:p>
            <a:pPr>
              <a:lnSpc>
                <a:spcPct val="90000"/>
              </a:lnSpc>
            </a:pPr>
            <a:r>
              <a:rPr lang="en-US" sz="1100"/>
              <a:t>Course Title</a:t>
            </a:r>
          </a:p>
          <a:p>
            <a:pPr>
              <a:lnSpc>
                <a:spcPct val="90000"/>
              </a:lnSpc>
            </a:pPr>
            <a:r>
              <a:rPr lang="en-US" sz="1100"/>
              <a:t>Instructor </a:t>
            </a:r>
          </a:p>
          <a:p>
            <a:pPr>
              <a:lnSpc>
                <a:spcPct val="90000"/>
              </a:lnSpc>
            </a:pPr>
            <a:r>
              <a:rPr lang="en-US" sz="1100"/>
              <a:t>Date</a:t>
            </a:r>
          </a:p>
        </p:txBody>
      </p:sp>
    </p:spTree>
    <p:extLst>
      <p:ext uri="{BB962C8B-B14F-4D97-AF65-F5344CB8AC3E}">
        <p14:creationId xmlns:p14="http://schemas.microsoft.com/office/powerpoint/2010/main" val="644902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9D226-B705-4AF8-A870-AE8A2A06B838}"/>
              </a:ext>
            </a:extLst>
          </p:cNvPr>
          <p:cNvSpPr>
            <a:spLocks noGrp="1"/>
          </p:cNvSpPr>
          <p:nvPr>
            <p:ph type="title"/>
          </p:nvPr>
        </p:nvSpPr>
        <p:spPr/>
        <p:txBody>
          <a:bodyPr anchor="t">
            <a:normAutofit/>
          </a:bodyPr>
          <a:lstStyle/>
          <a:p>
            <a:r>
              <a:rPr lang="en-US" dirty="0"/>
              <a:t>Chosen Enzyme</a:t>
            </a:r>
          </a:p>
        </p:txBody>
      </p:sp>
      <p:sp>
        <p:nvSpPr>
          <p:cNvPr id="3" name="Content Placeholder 2">
            <a:extLst>
              <a:ext uri="{FF2B5EF4-FFF2-40B4-BE49-F238E27FC236}">
                <a16:creationId xmlns:a16="http://schemas.microsoft.com/office/drawing/2014/main" id="{DC8D6A89-6365-4B88-BD49-41184C7819FB}"/>
              </a:ext>
            </a:extLst>
          </p:cNvPr>
          <p:cNvSpPr>
            <a:spLocks noGrp="1"/>
          </p:cNvSpPr>
          <p:nvPr>
            <p:ph idx="1"/>
          </p:nvPr>
        </p:nvSpPr>
        <p:spPr>
          <a:xfrm>
            <a:off x="677334" y="2160589"/>
            <a:ext cx="3957349" cy="3880773"/>
          </a:xfrm>
        </p:spPr>
        <p:txBody>
          <a:bodyPr>
            <a:normAutofit/>
          </a:bodyPr>
          <a:lstStyle/>
          <a:p>
            <a:r>
              <a:rPr lang="en-US" dirty="0"/>
              <a:t>My enzyme is CYP 2D6, a member of the cytochrome P450 enzyme family. </a:t>
            </a:r>
          </a:p>
          <a:p>
            <a:r>
              <a:rPr lang="en-US" dirty="0"/>
              <a:t>CYP 2D6 is primarily found in the liver. It is crucial in metabolizing various drugs.</a:t>
            </a:r>
          </a:p>
          <a:p>
            <a:r>
              <a:rPr lang="en-US" dirty="0"/>
              <a:t> This enzyme has alleles categorized as having no function, normal utility, intensified function, or reduced utility. </a:t>
            </a:r>
          </a:p>
        </p:txBody>
      </p:sp>
      <p:pic>
        <p:nvPicPr>
          <p:cNvPr id="4" name="Picture 3">
            <a:extLst>
              <a:ext uri="{FF2B5EF4-FFF2-40B4-BE49-F238E27FC236}">
                <a16:creationId xmlns:a16="http://schemas.microsoft.com/office/drawing/2014/main" id="{A960F144-8258-4BC5-9864-BC69AA7AD80C}"/>
              </a:ext>
            </a:extLst>
          </p:cNvPr>
          <p:cNvPicPr>
            <a:picLocks noChangeAspect="1"/>
          </p:cNvPicPr>
          <p:nvPr/>
        </p:nvPicPr>
        <p:blipFill rotWithShape="1">
          <a:blip r:embed="rId3"/>
          <a:srcRect l="6883" r="7935" b="-1"/>
          <a:stretch/>
        </p:blipFill>
        <p:spPr>
          <a:xfrm>
            <a:off x="4857451" y="2159331"/>
            <a:ext cx="4415050" cy="3882362"/>
          </a:xfrm>
          <a:prstGeom prst="rect">
            <a:avLst/>
          </a:prstGeom>
        </p:spPr>
      </p:pic>
    </p:spTree>
    <p:extLst>
      <p:ext uri="{BB962C8B-B14F-4D97-AF65-F5344CB8AC3E}">
        <p14:creationId xmlns:p14="http://schemas.microsoft.com/office/powerpoint/2010/main" val="1249797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E8BAB-9C49-4178-9C02-414870441735}"/>
              </a:ext>
            </a:extLst>
          </p:cNvPr>
          <p:cNvSpPr>
            <a:spLocks noGrp="1"/>
          </p:cNvSpPr>
          <p:nvPr>
            <p:ph type="title"/>
          </p:nvPr>
        </p:nvSpPr>
        <p:spPr>
          <a:xfrm>
            <a:off x="677334" y="609600"/>
            <a:ext cx="8596668" cy="1320800"/>
          </a:xfrm>
        </p:spPr>
        <p:txBody>
          <a:bodyPr anchor="t">
            <a:normAutofit/>
          </a:bodyPr>
          <a:lstStyle/>
          <a:p>
            <a:r>
              <a:rPr lang="en-US"/>
              <a:t>Importance of the Enzyme </a:t>
            </a:r>
            <a:endParaRPr lang="en-US" dirty="0"/>
          </a:p>
        </p:txBody>
      </p:sp>
      <p:sp>
        <p:nvSpPr>
          <p:cNvPr id="3" name="Content Placeholder 2">
            <a:extLst>
              <a:ext uri="{FF2B5EF4-FFF2-40B4-BE49-F238E27FC236}">
                <a16:creationId xmlns:a16="http://schemas.microsoft.com/office/drawing/2014/main" id="{3D756495-4AAF-42B7-B37F-967A8CB65B45}"/>
              </a:ext>
            </a:extLst>
          </p:cNvPr>
          <p:cNvSpPr>
            <a:spLocks noGrp="1"/>
          </p:cNvSpPr>
          <p:nvPr>
            <p:ph idx="1"/>
          </p:nvPr>
        </p:nvSpPr>
        <p:spPr>
          <a:xfrm>
            <a:off x="4063160" y="2160589"/>
            <a:ext cx="5207839" cy="3880773"/>
          </a:xfrm>
        </p:spPr>
        <p:txBody>
          <a:bodyPr>
            <a:normAutofit/>
          </a:bodyPr>
          <a:lstStyle/>
          <a:p>
            <a:pPr>
              <a:lnSpc>
                <a:spcPct val="90000"/>
              </a:lnSpc>
            </a:pPr>
            <a:r>
              <a:rPr lang="en-US" sz="1700"/>
              <a:t>The CYP 2D6 enzyme is important  for various reasons including:</a:t>
            </a:r>
          </a:p>
          <a:p>
            <a:pPr>
              <a:lnSpc>
                <a:spcPct val="90000"/>
              </a:lnSpc>
            </a:pPr>
            <a:r>
              <a:rPr lang="en-US" sz="1700"/>
              <a:t>It facilitates the metabolization of different drugs.</a:t>
            </a:r>
          </a:p>
          <a:p>
            <a:pPr>
              <a:lnSpc>
                <a:spcPct val="90000"/>
              </a:lnSpc>
            </a:pPr>
            <a:r>
              <a:rPr lang="en-US" sz="1700"/>
              <a:t>Enhances the breaking down of drugs into their active or inactive state (Taylor et al., 2020). </a:t>
            </a:r>
          </a:p>
          <a:p>
            <a:pPr>
              <a:lnSpc>
                <a:spcPct val="90000"/>
              </a:lnSpc>
            </a:pPr>
            <a:r>
              <a:rPr lang="en-US" sz="1700"/>
              <a:t>Understanding the function and variability of the CYP 2D6 enzyme  is significant in ensuring patients benefit from prescribed dosages. </a:t>
            </a:r>
          </a:p>
          <a:p>
            <a:pPr>
              <a:lnSpc>
                <a:spcPct val="90000"/>
              </a:lnSpc>
            </a:pPr>
            <a:r>
              <a:rPr lang="en-US" sz="1700"/>
              <a:t>Incorporating CYP 2D6 enzyme metabolizer status into routine care is essential for enhancing the efficacy of the healthcare industry. </a:t>
            </a:r>
          </a:p>
          <a:p>
            <a:pPr>
              <a:lnSpc>
                <a:spcPct val="90000"/>
              </a:lnSpc>
            </a:pPr>
            <a:endParaRPr lang="en-US" sz="1700"/>
          </a:p>
        </p:txBody>
      </p:sp>
      <p:pic>
        <p:nvPicPr>
          <p:cNvPr id="4" name="Picture 3">
            <a:extLst>
              <a:ext uri="{FF2B5EF4-FFF2-40B4-BE49-F238E27FC236}">
                <a16:creationId xmlns:a16="http://schemas.microsoft.com/office/drawing/2014/main" id="{518D4506-F672-4D8E-BB16-9A869F1B12F7}"/>
              </a:ext>
            </a:extLst>
          </p:cNvPr>
          <p:cNvPicPr>
            <a:picLocks noChangeAspect="1"/>
          </p:cNvPicPr>
          <p:nvPr/>
        </p:nvPicPr>
        <p:blipFill rotWithShape="1">
          <a:blip r:embed="rId3"/>
          <a:srcRect l="20773" r="1467" b="-3"/>
          <a:stretch/>
        </p:blipFill>
        <p:spPr>
          <a:xfrm>
            <a:off x="677334" y="2159331"/>
            <a:ext cx="3144597" cy="3882362"/>
          </a:xfrm>
          <a:prstGeom prst="rect">
            <a:avLst/>
          </a:prstGeom>
        </p:spPr>
      </p:pic>
    </p:spTree>
    <p:extLst>
      <p:ext uri="{BB962C8B-B14F-4D97-AF65-F5344CB8AC3E}">
        <p14:creationId xmlns:p14="http://schemas.microsoft.com/office/powerpoint/2010/main" val="1388124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7CFF9-C81B-4F1B-B67C-9E61DD6291B9}"/>
              </a:ext>
            </a:extLst>
          </p:cNvPr>
          <p:cNvSpPr>
            <a:spLocks noGrp="1"/>
          </p:cNvSpPr>
          <p:nvPr>
            <p:ph type="title"/>
          </p:nvPr>
        </p:nvSpPr>
        <p:spPr>
          <a:xfrm>
            <a:off x="5536734" y="609600"/>
            <a:ext cx="3737268" cy="1320800"/>
          </a:xfrm>
        </p:spPr>
        <p:txBody>
          <a:bodyPr>
            <a:normAutofit/>
          </a:bodyPr>
          <a:lstStyle/>
          <a:p>
            <a:r>
              <a:rPr lang="en-US" sz="3300"/>
              <a:t>What the Enzyme Does to the Body</a:t>
            </a:r>
          </a:p>
        </p:txBody>
      </p:sp>
      <p:sp>
        <p:nvSpPr>
          <p:cNvPr id="3" name="Content Placeholder 2">
            <a:extLst>
              <a:ext uri="{FF2B5EF4-FFF2-40B4-BE49-F238E27FC236}">
                <a16:creationId xmlns:a16="http://schemas.microsoft.com/office/drawing/2014/main" id="{861EF080-E64D-4170-B0CF-313E0760CA55}"/>
              </a:ext>
            </a:extLst>
          </p:cNvPr>
          <p:cNvSpPr>
            <a:spLocks noGrp="1"/>
          </p:cNvSpPr>
          <p:nvPr>
            <p:ph idx="1"/>
          </p:nvPr>
        </p:nvSpPr>
        <p:spPr>
          <a:xfrm>
            <a:off x="5209563" y="2160589"/>
            <a:ext cx="4064439" cy="3880773"/>
          </a:xfrm>
        </p:spPr>
        <p:txBody>
          <a:bodyPr>
            <a:normAutofit/>
          </a:bodyPr>
          <a:lstStyle/>
          <a:p>
            <a:r>
              <a:rPr lang="en-US"/>
              <a:t>It metabolizes different drugs, including antidepressants, antipsychotics, and opioids (Taylor et al., 2020).</a:t>
            </a:r>
          </a:p>
          <a:p>
            <a:r>
              <a:rPr lang="en-US"/>
              <a:t>This enzyme helps convert these drugs into their active or inactive forms. </a:t>
            </a:r>
          </a:p>
          <a:p>
            <a:r>
              <a:rPr lang="en-US"/>
              <a:t>It helps the body break down endogenous substances.</a:t>
            </a:r>
          </a:p>
          <a:p>
            <a:r>
              <a:rPr lang="en-US"/>
              <a:t>it can be employed in the brain's production of dopamine.</a:t>
            </a:r>
          </a:p>
          <a:p>
            <a:pPr marL="0" indent="0">
              <a:buNone/>
            </a:pPr>
            <a:endParaRPr lang="en-US" dirty="0"/>
          </a:p>
        </p:txBody>
      </p:sp>
      <p:pic>
        <p:nvPicPr>
          <p:cNvPr id="4" name="Picture 3">
            <a:extLst>
              <a:ext uri="{FF2B5EF4-FFF2-40B4-BE49-F238E27FC236}">
                <a16:creationId xmlns:a16="http://schemas.microsoft.com/office/drawing/2014/main" id="{39308D29-6A86-4094-BA8F-2BF82DAC6307}"/>
              </a:ext>
            </a:extLst>
          </p:cNvPr>
          <p:cNvPicPr>
            <a:picLocks noChangeAspect="1"/>
          </p:cNvPicPr>
          <p:nvPr/>
        </p:nvPicPr>
        <p:blipFill rotWithShape="1">
          <a:blip r:embed="rId3"/>
          <a:srcRect l="21892" r="2587"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Tree>
    <p:extLst>
      <p:ext uri="{BB962C8B-B14F-4D97-AF65-F5344CB8AC3E}">
        <p14:creationId xmlns:p14="http://schemas.microsoft.com/office/powerpoint/2010/main" val="3045743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FB6B6-A9B8-4B7C-B61A-39FC4E250AB4}"/>
              </a:ext>
            </a:extLst>
          </p:cNvPr>
          <p:cNvSpPr>
            <a:spLocks noGrp="1"/>
          </p:cNvSpPr>
          <p:nvPr>
            <p:ph type="title"/>
          </p:nvPr>
        </p:nvSpPr>
        <p:spPr/>
        <p:txBody>
          <a:bodyPr anchor="t">
            <a:normAutofit/>
          </a:bodyPr>
          <a:lstStyle/>
          <a:p>
            <a:r>
              <a:rPr lang="en-US" dirty="0"/>
              <a:t>Substrates, Inhibitors and Inducers of the Enzyme</a:t>
            </a:r>
          </a:p>
        </p:txBody>
      </p:sp>
      <p:sp>
        <p:nvSpPr>
          <p:cNvPr id="3" name="Content Placeholder 2">
            <a:extLst>
              <a:ext uri="{FF2B5EF4-FFF2-40B4-BE49-F238E27FC236}">
                <a16:creationId xmlns:a16="http://schemas.microsoft.com/office/drawing/2014/main" id="{8AB9E758-E28B-4A40-A0A5-2B65C0A2E3D9}"/>
              </a:ext>
            </a:extLst>
          </p:cNvPr>
          <p:cNvSpPr>
            <a:spLocks noGrp="1"/>
          </p:cNvSpPr>
          <p:nvPr>
            <p:ph idx="1"/>
          </p:nvPr>
        </p:nvSpPr>
        <p:spPr>
          <a:xfrm>
            <a:off x="677334" y="2160590"/>
            <a:ext cx="5220430" cy="3701270"/>
          </a:xfrm>
        </p:spPr>
        <p:txBody>
          <a:bodyPr>
            <a:normAutofit/>
          </a:bodyPr>
          <a:lstStyle/>
          <a:p>
            <a:pPr>
              <a:lnSpc>
                <a:spcPct val="90000"/>
              </a:lnSpc>
            </a:pPr>
            <a:r>
              <a:rPr lang="en-US" sz="1500"/>
              <a:t>The CYP 2D6 enzyme metabolizes a wide range of substrates, including various drugs such as:</a:t>
            </a:r>
          </a:p>
          <a:p>
            <a:pPr lvl="1">
              <a:lnSpc>
                <a:spcPct val="90000"/>
              </a:lnSpc>
            </a:pPr>
            <a:r>
              <a:rPr lang="en-US" sz="1500"/>
              <a:t> antidepressants,</a:t>
            </a:r>
          </a:p>
          <a:p>
            <a:pPr lvl="1">
              <a:lnSpc>
                <a:spcPct val="90000"/>
              </a:lnSpc>
            </a:pPr>
            <a:r>
              <a:rPr lang="en-US" sz="1500"/>
              <a:t> antipsychotics, and </a:t>
            </a:r>
          </a:p>
          <a:p>
            <a:pPr lvl="1">
              <a:lnSpc>
                <a:spcPct val="90000"/>
              </a:lnSpc>
            </a:pPr>
            <a:r>
              <a:rPr lang="en-US" sz="1500"/>
              <a:t>beta-blockers. </a:t>
            </a:r>
          </a:p>
          <a:p>
            <a:pPr>
              <a:lnSpc>
                <a:spcPct val="90000"/>
              </a:lnSpc>
            </a:pPr>
            <a:r>
              <a:rPr lang="en-US" sz="1500"/>
              <a:t>Some common inhibitors of this enzyme include: </a:t>
            </a:r>
          </a:p>
          <a:p>
            <a:pPr lvl="1">
              <a:lnSpc>
                <a:spcPct val="90000"/>
              </a:lnSpc>
            </a:pPr>
            <a:r>
              <a:rPr lang="en-US" sz="1500"/>
              <a:t>fluoxetine, </a:t>
            </a:r>
          </a:p>
          <a:p>
            <a:pPr lvl="1">
              <a:lnSpc>
                <a:spcPct val="90000"/>
              </a:lnSpc>
            </a:pPr>
            <a:r>
              <a:rPr lang="en-US" sz="1500" err="1"/>
              <a:t>effexor</a:t>
            </a:r>
            <a:r>
              <a:rPr lang="en-US" sz="1500"/>
              <a:t>, and </a:t>
            </a:r>
          </a:p>
          <a:p>
            <a:pPr lvl="1">
              <a:lnSpc>
                <a:spcPct val="90000"/>
              </a:lnSpc>
            </a:pPr>
            <a:r>
              <a:rPr lang="en-US" sz="1500"/>
              <a:t>Paroxetine (</a:t>
            </a:r>
            <a:r>
              <a:rPr lang="en-US" sz="1500" err="1"/>
              <a:t>Cicali</a:t>
            </a:r>
            <a:r>
              <a:rPr lang="en-US" sz="1500"/>
              <a:t> et al., 2020).</a:t>
            </a:r>
          </a:p>
          <a:p>
            <a:pPr>
              <a:lnSpc>
                <a:spcPct val="90000"/>
              </a:lnSpc>
            </a:pPr>
            <a:r>
              <a:rPr lang="en-US" sz="1500"/>
              <a:t>Inducers of CYP 2D6 include rifampin and carbamazepine, which are often used for treating tuberculosis and epilepsy, respectively.</a:t>
            </a:r>
          </a:p>
        </p:txBody>
      </p:sp>
      <p:pic>
        <p:nvPicPr>
          <p:cNvPr id="4" name="Picture 3">
            <a:extLst>
              <a:ext uri="{FF2B5EF4-FFF2-40B4-BE49-F238E27FC236}">
                <a16:creationId xmlns:a16="http://schemas.microsoft.com/office/drawing/2014/main" id="{C1B2FB4B-9B93-4AD4-BCDA-6648BCE8A227}"/>
              </a:ext>
            </a:extLst>
          </p:cNvPr>
          <p:cNvPicPr>
            <a:picLocks noChangeAspect="1"/>
          </p:cNvPicPr>
          <p:nvPr/>
        </p:nvPicPr>
        <p:blipFill>
          <a:blip r:embed="rId3"/>
          <a:stretch>
            <a:fillRect/>
          </a:stretch>
        </p:blipFill>
        <p:spPr>
          <a:xfrm>
            <a:off x="6087417" y="2159000"/>
            <a:ext cx="3145536" cy="3019714"/>
          </a:xfrm>
          <a:prstGeom prst="rect">
            <a:avLst/>
          </a:prstGeom>
        </p:spPr>
      </p:pic>
    </p:spTree>
    <p:extLst>
      <p:ext uri="{BB962C8B-B14F-4D97-AF65-F5344CB8AC3E}">
        <p14:creationId xmlns:p14="http://schemas.microsoft.com/office/powerpoint/2010/main" val="2648987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3EF40-9A27-4308-AF2F-5556531EA94C}"/>
              </a:ext>
            </a:extLst>
          </p:cNvPr>
          <p:cNvSpPr>
            <a:spLocks noGrp="1"/>
          </p:cNvSpPr>
          <p:nvPr>
            <p:ph type="title"/>
          </p:nvPr>
        </p:nvSpPr>
        <p:spPr/>
        <p:txBody>
          <a:bodyPr anchor="t">
            <a:normAutofit/>
          </a:bodyPr>
          <a:lstStyle/>
          <a:p>
            <a:r>
              <a:rPr lang="en-US"/>
              <a:t>Medication Restrictions Linked to the Enzyme </a:t>
            </a:r>
            <a:endParaRPr lang="en-US" dirty="0"/>
          </a:p>
        </p:txBody>
      </p:sp>
      <p:sp>
        <p:nvSpPr>
          <p:cNvPr id="3" name="Content Placeholder 2">
            <a:extLst>
              <a:ext uri="{FF2B5EF4-FFF2-40B4-BE49-F238E27FC236}">
                <a16:creationId xmlns:a16="http://schemas.microsoft.com/office/drawing/2014/main" id="{48B0922A-E2BB-4467-8E7F-35ED731BC323}"/>
              </a:ext>
            </a:extLst>
          </p:cNvPr>
          <p:cNvSpPr>
            <a:spLocks noGrp="1"/>
          </p:cNvSpPr>
          <p:nvPr>
            <p:ph idx="1"/>
          </p:nvPr>
        </p:nvSpPr>
        <p:spPr>
          <a:xfrm>
            <a:off x="677334" y="2160589"/>
            <a:ext cx="5220430" cy="3880773"/>
          </a:xfrm>
        </p:spPr>
        <p:txBody>
          <a:bodyPr>
            <a:normAutofit/>
          </a:bodyPr>
          <a:lstStyle/>
          <a:p>
            <a:pPr>
              <a:lnSpc>
                <a:spcPct val="90000"/>
              </a:lnSpc>
            </a:pPr>
            <a:r>
              <a:rPr lang="en-US" sz="1500"/>
              <a:t>It is significant to monitor for drug-to-drug interactions on the medications it can effectively metabolize.</a:t>
            </a:r>
          </a:p>
          <a:p>
            <a:pPr>
              <a:lnSpc>
                <a:spcPct val="90000"/>
              </a:lnSpc>
            </a:pPr>
            <a:r>
              <a:rPr lang="en-US" sz="1500"/>
              <a:t>Pharmacogenetic testing can identify individuals with poor metabolizers of CYP 2D6 and may experience higher drug concentrations.</a:t>
            </a:r>
          </a:p>
          <a:p>
            <a:pPr>
              <a:lnSpc>
                <a:spcPct val="90000"/>
              </a:lnSpc>
            </a:pPr>
            <a:r>
              <a:rPr lang="en-US" sz="1500"/>
              <a:t>To resolve the issue, it is significant for such clients to be prescribed lower dosages to increase drug efficacy and prevent adverse side effects. </a:t>
            </a:r>
          </a:p>
          <a:p>
            <a:pPr>
              <a:lnSpc>
                <a:spcPct val="90000"/>
              </a:lnSpc>
            </a:pPr>
            <a:r>
              <a:rPr lang="en-US" sz="1500"/>
              <a:t>Certain medications may interact with drugs metabolized by CYP 2D6, leading to potential drug-drug interactions and adverse effects, warranting close monitoring during treatment (Taylor et al., 2020). </a:t>
            </a:r>
          </a:p>
        </p:txBody>
      </p:sp>
      <p:pic>
        <p:nvPicPr>
          <p:cNvPr id="4" name="Picture 3">
            <a:extLst>
              <a:ext uri="{FF2B5EF4-FFF2-40B4-BE49-F238E27FC236}">
                <a16:creationId xmlns:a16="http://schemas.microsoft.com/office/drawing/2014/main" id="{2B12EC0A-9D51-4827-B74D-FBF7A407015C}"/>
              </a:ext>
            </a:extLst>
          </p:cNvPr>
          <p:cNvPicPr>
            <a:picLocks noChangeAspect="1"/>
          </p:cNvPicPr>
          <p:nvPr/>
        </p:nvPicPr>
        <p:blipFill rotWithShape="1">
          <a:blip r:embed="rId3"/>
          <a:srcRect l="20762" r="1455" b="-3"/>
          <a:stretch/>
        </p:blipFill>
        <p:spPr>
          <a:xfrm>
            <a:off x="6127951" y="2159000"/>
            <a:ext cx="3145536" cy="3882362"/>
          </a:xfrm>
          <a:prstGeom prst="rect">
            <a:avLst/>
          </a:prstGeom>
        </p:spPr>
      </p:pic>
    </p:spTree>
    <p:extLst>
      <p:ext uri="{BB962C8B-B14F-4D97-AF65-F5344CB8AC3E}">
        <p14:creationId xmlns:p14="http://schemas.microsoft.com/office/powerpoint/2010/main" val="736700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521FD-69D7-4BB4-AFE9-2CC996FC3C69}"/>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A8A355A5-91CD-4CCA-8F2C-B2B53A3DAE09}"/>
              </a:ext>
            </a:extLst>
          </p:cNvPr>
          <p:cNvSpPr>
            <a:spLocks noGrp="1"/>
          </p:cNvSpPr>
          <p:nvPr>
            <p:ph idx="1"/>
          </p:nvPr>
        </p:nvSpPr>
        <p:spPr/>
        <p:txBody>
          <a:bodyPr/>
          <a:lstStyle/>
          <a:p>
            <a:r>
              <a:rPr lang="en-US" dirty="0" err="1"/>
              <a:t>Cicali</a:t>
            </a:r>
            <a:r>
              <a:rPr lang="en-US" dirty="0"/>
              <a:t>, E. J., Smith, D. M., Duong, B. Q., Kovar, L. G., </a:t>
            </a:r>
            <a:r>
              <a:rPr lang="en-US" dirty="0" err="1"/>
              <a:t>Cavallari</a:t>
            </a:r>
            <a:r>
              <a:rPr lang="en-US" dirty="0"/>
              <a:t>, L. H., &amp; Johnson, J. A. (2020). A scoping review of the evidence behind cytochrome p450 2d6 isoenzyme inhibitor classifications. </a:t>
            </a:r>
            <a:r>
              <a:rPr lang="en-US" i="1" dirty="0"/>
              <a:t>Clinical Pharmacology and Therapeutics</a:t>
            </a:r>
            <a:r>
              <a:rPr lang="en-US" dirty="0"/>
              <a:t>, </a:t>
            </a:r>
            <a:r>
              <a:rPr lang="en-US" i="1" dirty="0"/>
              <a:t>108</a:t>
            </a:r>
            <a:r>
              <a:rPr lang="en-US" dirty="0"/>
              <a:t>(1), 116–125. </a:t>
            </a:r>
            <a:r>
              <a:rPr lang="en-US" u="sng" dirty="0">
                <a:hlinkClick r:id="rId2"/>
              </a:rPr>
              <a:t>https://doi.org/10.1002/cpt.1768</a:t>
            </a:r>
            <a:endParaRPr lang="en-US" dirty="0"/>
          </a:p>
          <a:p>
            <a:r>
              <a:rPr lang="en-US" dirty="0"/>
              <a:t>Taylor, C., Crosby, I., Yip, V., Maguire, P., </a:t>
            </a:r>
            <a:r>
              <a:rPr lang="en-US" dirty="0" err="1"/>
              <a:t>Pirmohamed</a:t>
            </a:r>
            <a:r>
              <a:rPr lang="en-US" dirty="0"/>
              <a:t>, M., &amp; Turner, R. M. (2020). A review of the important role of cyp2d6 in pharmacogenomics. </a:t>
            </a:r>
            <a:r>
              <a:rPr lang="en-US" i="1" dirty="0"/>
              <a:t>Genes</a:t>
            </a:r>
            <a:r>
              <a:rPr lang="en-US" dirty="0"/>
              <a:t>, 11(11), 1295. </a:t>
            </a:r>
            <a:r>
              <a:rPr lang="en-US" u="sng" dirty="0">
                <a:hlinkClick r:id="rId3"/>
              </a:rPr>
              <a:t>https://doi.org/10.3390/genes11111295</a:t>
            </a:r>
            <a:endParaRPr lang="en-US" dirty="0"/>
          </a:p>
          <a:p>
            <a:pPr marL="0" indent="0">
              <a:buNone/>
            </a:pPr>
            <a:endParaRPr lang="en-US" dirty="0"/>
          </a:p>
        </p:txBody>
      </p:sp>
    </p:spTree>
    <p:extLst>
      <p:ext uri="{BB962C8B-B14F-4D97-AF65-F5344CB8AC3E}">
        <p14:creationId xmlns:p14="http://schemas.microsoft.com/office/powerpoint/2010/main" val="170872014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420</Words>
  <Application>Microsoft Office PowerPoint</Application>
  <PresentationFormat>Widescreen</PresentationFormat>
  <Paragraphs>48</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Trebuchet MS</vt:lpstr>
      <vt:lpstr>Wingdings 3</vt:lpstr>
      <vt:lpstr>Facet</vt:lpstr>
      <vt:lpstr>Week 3 Discussion 1: Enzymes </vt:lpstr>
      <vt:lpstr>Chosen Enzyme</vt:lpstr>
      <vt:lpstr>Importance of the Enzyme </vt:lpstr>
      <vt:lpstr>What the Enzyme Does to the Body</vt:lpstr>
      <vt:lpstr>Substrates, Inhibitors and Inducers of the Enzyme</vt:lpstr>
      <vt:lpstr>Medication Restrictions Linked to the Enzyme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3 Discussion 1: Enzymes </dc:title>
  <dc:creator>office</dc:creator>
  <cp:lastModifiedBy>office</cp:lastModifiedBy>
  <cp:revision>2</cp:revision>
  <dcterms:created xsi:type="dcterms:W3CDTF">2023-09-12T15:50:34Z</dcterms:created>
  <dcterms:modified xsi:type="dcterms:W3CDTF">2023-09-12T15:52:39Z</dcterms:modified>
</cp:coreProperties>
</file>