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0620375" cy="5940425"/>
  <p:notesSz cx="6858000" cy="9144000"/>
  <p:defaultTextStyle>
    <a:defPPr>
      <a:defRPr lang="en-US"/>
    </a:defPPr>
    <a:lvl1pPr marL="0" algn="l" defTabSz="1059881" rtl="0" eaLnBrk="1" latinLnBrk="0" hangingPunct="1">
      <a:defRPr sz="2086" kern="1200">
        <a:solidFill>
          <a:schemeClr val="tx1"/>
        </a:solidFill>
        <a:latin typeface="+mn-lt"/>
        <a:ea typeface="+mn-ea"/>
        <a:cs typeface="+mn-cs"/>
      </a:defRPr>
    </a:lvl1pPr>
    <a:lvl2pPr marL="529941" algn="l" defTabSz="1059881" rtl="0" eaLnBrk="1" latinLnBrk="0" hangingPunct="1">
      <a:defRPr sz="2086" kern="1200">
        <a:solidFill>
          <a:schemeClr val="tx1"/>
        </a:solidFill>
        <a:latin typeface="+mn-lt"/>
        <a:ea typeface="+mn-ea"/>
        <a:cs typeface="+mn-cs"/>
      </a:defRPr>
    </a:lvl2pPr>
    <a:lvl3pPr marL="1059881" algn="l" defTabSz="1059881" rtl="0" eaLnBrk="1" latinLnBrk="0" hangingPunct="1">
      <a:defRPr sz="2086" kern="1200">
        <a:solidFill>
          <a:schemeClr val="tx1"/>
        </a:solidFill>
        <a:latin typeface="+mn-lt"/>
        <a:ea typeface="+mn-ea"/>
        <a:cs typeface="+mn-cs"/>
      </a:defRPr>
    </a:lvl3pPr>
    <a:lvl4pPr marL="1589822" algn="l" defTabSz="1059881" rtl="0" eaLnBrk="1" latinLnBrk="0" hangingPunct="1">
      <a:defRPr sz="2086" kern="1200">
        <a:solidFill>
          <a:schemeClr val="tx1"/>
        </a:solidFill>
        <a:latin typeface="+mn-lt"/>
        <a:ea typeface="+mn-ea"/>
        <a:cs typeface="+mn-cs"/>
      </a:defRPr>
    </a:lvl4pPr>
    <a:lvl5pPr marL="2119762" algn="l" defTabSz="1059881" rtl="0" eaLnBrk="1" latinLnBrk="0" hangingPunct="1">
      <a:defRPr sz="2086" kern="1200">
        <a:solidFill>
          <a:schemeClr val="tx1"/>
        </a:solidFill>
        <a:latin typeface="+mn-lt"/>
        <a:ea typeface="+mn-ea"/>
        <a:cs typeface="+mn-cs"/>
      </a:defRPr>
    </a:lvl5pPr>
    <a:lvl6pPr marL="2649703" algn="l" defTabSz="1059881" rtl="0" eaLnBrk="1" latinLnBrk="0" hangingPunct="1">
      <a:defRPr sz="2086" kern="1200">
        <a:solidFill>
          <a:schemeClr val="tx1"/>
        </a:solidFill>
        <a:latin typeface="+mn-lt"/>
        <a:ea typeface="+mn-ea"/>
        <a:cs typeface="+mn-cs"/>
      </a:defRPr>
    </a:lvl6pPr>
    <a:lvl7pPr marL="3179643" algn="l" defTabSz="1059881" rtl="0" eaLnBrk="1" latinLnBrk="0" hangingPunct="1">
      <a:defRPr sz="2086" kern="1200">
        <a:solidFill>
          <a:schemeClr val="tx1"/>
        </a:solidFill>
        <a:latin typeface="+mn-lt"/>
        <a:ea typeface="+mn-ea"/>
        <a:cs typeface="+mn-cs"/>
      </a:defRPr>
    </a:lvl7pPr>
    <a:lvl8pPr marL="3709584" algn="l" defTabSz="1059881" rtl="0" eaLnBrk="1" latinLnBrk="0" hangingPunct="1">
      <a:defRPr sz="2086" kern="1200">
        <a:solidFill>
          <a:schemeClr val="tx1"/>
        </a:solidFill>
        <a:latin typeface="+mn-lt"/>
        <a:ea typeface="+mn-ea"/>
        <a:cs typeface="+mn-cs"/>
      </a:defRPr>
    </a:lvl8pPr>
    <a:lvl9pPr marL="4239524" algn="l" defTabSz="1059881" rtl="0" eaLnBrk="1" latinLnBrk="0" hangingPunct="1">
      <a:defRPr sz="208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71" userDrawn="1">
          <p15:clr>
            <a:srgbClr val="A4A3A4"/>
          </p15:clr>
        </p15:guide>
        <p15:guide id="2" pos="33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635"/>
    <a:srgbClr val="9EFF29"/>
    <a:srgbClr val="C80064"/>
    <a:srgbClr val="C33A1F"/>
    <a:srgbClr val="FF2549"/>
    <a:srgbClr val="007033"/>
    <a:srgbClr val="D6370C"/>
    <a:srgbClr val="1D3A00"/>
    <a:srgbClr val="FF8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88" autoAdjust="0"/>
  </p:normalViewPr>
  <p:slideViewPr>
    <p:cSldViewPr snapToGrid="0">
      <p:cViewPr>
        <p:scale>
          <a:sx n="60" d="100"/>
          <a:sy n="60" d="100"/>
        </p:scale>
        <p:origin x="1326" y="264"/>
      </p:cViewPr>
      <p:guideLst>
        <p:guide orient="horz" pos="1871"/>
        <p:guide pos="3345"/>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9/29/2023</a:t>
            </a:fld>
            <a:endParaRPr lang="en-US"/>
          </a:p>
        </p:txBody>
      </p:sp>
      <p:sp>
        <p:nvSpPr>
          <p:cNvPr id="4" name="Slide Image Placeholder 3"/>
          <p:cNvSpPr>
            <a:spLocks noGrp="1" noRot="1" noChangeAspect="1"/>
          </p:cNvSpPr>
          <p:nvPr>
            <p:ph type="sldImg" idx="2"/>
          </p:nvPr>
        </p:nvSpPr>
        <p:spPr>
          <a:xfrm>
            <a:off x="671513" y="1143000"/>
            <a:ext cx="55149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1059881" rtl="0" eaLnBrk="1" latinLnBrk="0" hangingPunct="1">
      <a:defRPr sz="1391" kern="1200">
        <a:solidFill>
          <a:schemeClr val="tx1"/>
        </a:solidFill>
        <a:latin typeface="+mn-lt"/>
        <a:ea typeface="+mn-ea"/>
        <a:cs typeface="+mn-cs"/>
      </a:defRPr>
    </a:lvl1pPr>
    <a:lvl2pPr marL="529941" algn="l" defTabSz="1059881" rtl="0" eaLnBrk="1" latinLnBrk="0" hangingPunct="1">
      <a:defRPr sz="1391" kern="1200">
        <a:solidFill>
          <a:schemeClr val="tx1"/>
        </a:solidFill>
        <a:latin typeface="+mn-lt"/>
        <a:ea typeface="+mn-ea"/>
        <a:cs typeface="+mn-cs"/>
      </a:defRPr>
    </a:lvl2pPr>
    <a:lvl3pPr marL="1059881" algn="l" defTabSz="1059881" rtl="0" eaLnBrk="1" latinLnBrk="0" hangingPunct="1">
      <a:defRPr sz="1391" kern="1200">
        <a:solidFill>
          <a:schemeClr val="tx1"/>
        </a:solidFill>
        <a:latin typeface="+mn-lt"/>
        <a:ea typeface="+mn-ea"/>
        <a:cs typeface="+mn-cs"/>
      </a:defRPr>
    </a:lvl3pPr>
    <a:lvl4pPr marL="1589822" algn="l" defTabSz="1059881" rtl="0" eaLnBrk="1" latinLnBrk="0" hangingPunct="1">
      <a:defRPr sz="1391" kern="1200">
        <a:solidFill>
          <a:schemeClr val="tx1"/>
        </a:solidFill>
        <a:latin typeface="+mn-lt"/>
        <a:ea typeface="+mn-ea"/>
        <a:cs typeface="+mn-cs"/>
      </a:defRPr>
    </a:lvl4pPr>
    <a:lvl5pPr marL="2119762" algn="l" defTabSz="1059881" rtl="0" eaLnBrk="1" latinLnBrk="0" hangingPunct="1">
      <a:defRPr sz="1391" kern="1200">
        <a:solidFill>
          <a:schemeClr val="tx1"/>
        </a:solidFill>
        <a:latin typeface="+mn-lt"/>
        <a:ea typeface="+mn-ea"/>
        <a:cs typeface="+mn-cs"/>
      </a:defRPr>
    </a:lvl5pPr>
    <a:lvl6pPr marL="2649703" algn="l" defTabSz="1059881" rtl="0" eaLnBrk="1" latinLnBrk="0" hangingPunct="1">
      <a:defRPr sz="1391" kern="1200">
        <a:solidFill>
          <a:schemeClr val="tx1"/>
        </a:solidFill>
        <a:latin typeface="+mn-lt"/>
        <a:ea typeface="+mn-ea"/>
        <a:cs typeface="+mn-cs"/>
      </a:defRPr>
    </a:lvl6pPr>
    <a:lvl7pPr marL="3179643" algn="l" defTabSz="1059881" rtl="0" eaLnBrk="1" latinLnBrk="0" hangingPunct="1">
      <a:defRPr sz="1391" kern="1200">
        <a:solidFill>
          <a:schemeClr val="tx1"/>
        </a:solidFill>
        <a:latin typeface="+mn-lt"/>
        <a:ea typeface="+mn-ea"/>
        <a:cs typeface="+mn-cs"/>
      </a:defRPr>
    </a:lvl7pPr>
    <a:lvl8pPr marL="3709584" algn="l" defTabSz="1059881" rtl="0" eaLnBrk="1" latinLnBrk="0" hangingPunct="1">
      <a:defRPr sz="1391" kern="1200">
        <a:solidFill>
          <a:schemeClr val="tx1"/>
        </a:solidFill>
        <a:latin typeface="+mn-lt"/>
        <a:ea typeface="+mn-ea"/>
        <a:cs typeface="+mn-cs"/>
      </a:defRPr>
    </a:lvl8pPr>
    <a:lvl9pPr marL="4239524" algn="l" defTabSz="1059881" rtl="0" eaLnBrk="1" latinLnBrk="0" hangingPunct="1">
      <a:defRPr sz="139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59881"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Hello and welcome to our presentation on eating disorders. I am Barrett (And I am Bruce) Over the course of 15 slides we will cover an overview on diagnostic criteria, screening tools, and interventions. (After this is established we will present lifespan, legal, and ethical considerations before bridging into barriers and the role of the PMHNP in addressing these conditions).</a:t>
            </a:r>
            <a:endParaRPr lang="en-US" dirty="0" smtClean="0"/>
          </a:p>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a:t>
            </a:fld>
            <a:endParaRPr lang="en-US"/>
          </a:p>
        </p:txBody>
      </p:sp>
    </p:spTree>
    <p:extLst>
      <p:ext uri="{BB962C8B-B14F-4D97-AF65-F5344CB8AC3E}">
        <p14:creationId xmlns:p14="http://schemas.microsoft.com/office/powerpoint/2010/main" val="120907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ethical issues should be considered in the treatment of the disorder, similar</a:t>
            </a:r>
            <a:r>
              <a:rPr lang="en-US" baseline="0" dirty="0" smtClean="0"/>
              <a:t> to other psychiatric disorders. Firstly, informed consent must be ensured. The patient should be informed and understanding assessed about the potential treatments to help the patient in making independent decisions about their treatment. Secondly, confidentiality should be upheld and patients guaranteed that their information will not be disclosed without their consent. Thirdly, the principles of beneficence and non-maleficence should be observed. In this case, the treatment should focus on benefiting the patient without causing additional harm.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10</a:t>
            </a:fld>
            <a:endParaRPr lang="en-US"/>
          </a:p>
        </p:txBody>
      </p:sp>
    </p:spTree>
    <p:extLst>
      <p:ext uri="{BB962C8B-B14F-4D97-AF65-F5344CB8AC3E}">
        <p14:creationId xmlns:p14="http://schemas.microsoft.com/office/powerpoint/2010/main" val="734539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Legal considerations</a:t>
            </a:r>
            <a:r>
              <a:rPr lang="en-US" baseline="0" dirty="0" smtClean="0"/>
              <a:t> are also essential in BN treatment. For instance, in informed consent, clinicians should consider individuals capacity to make informed decisions. Legal guardians or proxies should be used in case of limited decision-making capacity or in cases involving children. Secondly, civil commitment or involuntary hospitalization could be considered among patients with a high risk of suicide. In addition, clinicians should consider whether a patient has an advance directive specifying their treatment preferences in advance. Finally, the treatment requires accurate and timely documentation of all actions taken to avoid legal liability.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11</a:t>
            </a:fld>
            <a:endParaRPr lang="en-US"/>
          </a:p>
        </p:txBody>
      </p:sp>
    </p:spTree>
    <p:extLst>
      <p:ext uri="{BB962C8B-B14F-4D97-AF65-F5344CB8AC3E}">
        <p14:creationId xmlns:p14="http://schemas.microsoft.com/office/powerpoint/2010/main" val="2583004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Cultural factors could impede</a:t>
            </a:r>
            <a:r>
              <a:rPr lang="en-US" baseline="0" dirty="0" smtClean="0"/>
              <a:t> treatment or achievement of treatment outcomes. Conformity to cultural norms may have a significant influence on people. For example, considerations of weight against cultural norms could lead to stigma and shame about the disorder (</a:t>
            </a:r>
            <a:r>
              <a:rPr lang="en-US" dirty="0" err="1" smtClean="0">
                <a:latin typeface="Calisto MT" panose="02040603050505030304" pitchFamily="18" charset="0"/>
              </a:rPr>
              <a:t>Brelet</a:t>
            </a:r>
            <a:r>
              <a:rPr lang="en-US" dirty="0" smtClean="0">
                <a:latin typeface="Calisto MT" panose="02040603050505030304" pitchFamily="18" charset="0"/>
              </a:rPr>
              <a:t> et al., 2021)</a:t>
            </a:r>
            <a:r>
              <a:rPr lang="en-US" baseline="0" dirty="0" smtClean="0"/>
              <a:t>. In addition, cultural models may frame expectations for venues to address illness, with social stereotypes driven by cultural norms having an additional effects. Cumulatively, the factors could predict or impede help-seeking patterns (</a:t>
            </a:r>
            <a:r>
              <a:rPr lang="en-US" dirty="0" smtClean="0">
                <a:latin typeface="Calisto MT" panose="02040603050505030304" pitchFamily="18" charset="0"/>
              </a:rPr>
              <a:t>Becker et al., 2020; Reyes-Rodríguez et al., 2021).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12</a:t>
            </a:fld>
            <a:endParaRPr lang="en-US"/>
          </a:p>
        </p:txBody>
      </p:sp>
    </p:spTree>
    <p:extLst>
      <p:ext uri="{BB962C8B-B14F-4D97-AF65-F5344CB8AC3E}">
        <p14:creationId xmlns:p14="http://schemas.microsoft.com/office/powerpoint/2010/main" val="540242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Besides, several socioeconomic factors should be considered because they could be potential barriers to treatment.</a:t>
            </a:r>
            <a:r>
              <a:rPr lang="en-US" baseline="0" dirty="0" smtClean="0"/>
              <a:t> For example, accessibility and affordability may impede treatment considering limited availability of culturally tailored services in the locality. Secondly, economic burden associated with the treatment may have an adverse effect. Notably, this may affect individuals with public insurance because they face challenges in accessing specialized treatment. Thirdly, ineligibility to access services due to strict entry criteria and long waiting lists in treatment centers could affect treatment access and outcomes (</a:t>
            </a:r>
            <a:r>
              <a:rPr lang="en-US" dirty="0" smtClean="0">
                <a:latin typeface="Calisto MT" panose="02040603050505030304" pitchFamily="18" charset="0"/>
              </a:rPr>
              <a:t>Moreno et al., 2023)</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13</a:t>
            </a:fld>
            <a:endParaRPr lang="en-US"/>
          </a:p>
        </p:txBody>
      </p:sp>
    </p:spTree>
    <p:extLst>
      <p:ext uri="{BB962C8B-B14F-4D97-AF65-F5344CB8AC3E}">
        <p14:creationId xmlns:p14="http://schemas.microsoft.com/office/powerpoint/2010/main" val="3053710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psychiatric-mental health nurse practitioner</a:t>
            </a:r>
            <a:r>
              <a:rPr lang="en-US" baseline="0" dirty="0" smtClean="0"/>
              <a:t> has a crucial role in optimizing treatment outcomes. Their clinical skills allows effective assessment and diagnosis, leading to early initiation of treatment. In addition, PMHNPs can optimize outcomes through treatment planning in collaboration with other professionals. Thirdly, they could engage in medication management through monitoring medication compliance, especially among patients with co-occurring psychiatric disorders. Fourthly, they could provide psychoeducation about the disorder, treatment options, and self-management approaches. Finally, they can offer nutritional and supportive counseling by creating a safe environment where patients can discuss their struggles and challenges.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14</a:t>
            </a:fld>
            <a:endParaRPr lang="en-US"/>
          </a:p>
        </p:txBody>
      </p:sp>
    </p:spTree>
    <p:extLst>
      <p:ext uri="{BB962C8B-B14F-4D97-AF65-F5344CB8AC3E}">
        <p14:creationId xmlns:p14="http://schemas.microsoft.com/office/powerpoint/2010/main" val="3179478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1513" y="1143000"/>
            <a:ext cx="5514975" cy="3086100"/>
          </a:xfrm>
        </p:spPr>
      </p:sp>
      <p:sp>
        <p:nvSpPr>
          <p:cNvPr id="3" name="Notes Placeholder 2"/>
          <p:cNvSpPr>
            <a:spLocks noGrp="1"/>
          </p:cNvSpPr>
          <p:nvPr>
            <p:ph type="body" idx="1"/>
          </p:nvPr>
        </p:nvSpPr>
        <p:spPr/>
        <p:txBody>
          <a:bodyPr/>
          <a:lstStyle/>
          <a:p>
            <a:pPr marL="0" marR="0" lvl="0" indent="0" algn="l" defTabSz="1059881" rtl="0" eaLnBrk="1" fontAlgn="auto" latinLnBrk="0" hangingPunct="1">
              <a:lnSpc>
                <a:spcPct val="100000"/>
              </a:lnSpc>
              <a:spcBef>
                <a:spcPts val="0"/>
              </a:spcBef>
              <a:spcAft>
                <a:spcPts val="0"/>
              </a:spcAft>
              <a:buClrTx/>
              <a:buSzTx/>
              <a:buFontTx/>
              <a:buNone/>
              <a:tabLst/>
              <a:defRPr/>
            </a:pPr>
            <a:r>
              <a:rPr lang="en-US" dirty="0" smtClean="0"/>
              <a:t>The presentation is linked to four learning</a:t>
            </a:r>
            <a:r>
              <a:rPr lang="en-US" baseline="0" dirty="0" smtClean="0"/>
              <a:t> outcomes. Firstly, it will provide insights into differentiating symptoms of childhood disorders from normal development parameters. Secondly, it will help in identifying </a:t>
            </a:r>
            <a:r>
              <a:rPr lang="en-US" dirty="0" smtClean="0">
                <a:latin typeface="Calisto MT" panose="02040603050505030304" pitchFamily="18" charset="0"/>
              </a:rPr>
              <a:t>appropriate bio-measurement, health, and psychological data used to assess childhood psychiatric issues</a:t>
            </a:r>
            <a:r>
              <a:rPr lang="en-US" dirty="0" smtClean="0">
                <a:latin typeface="+mn-lt"/>
              </a:rPr>
              <a:t>.</a:t>
            </a:r>
            <a:r>
              <a:rPr lang="en-US" baseline="0" dirty="0" smtClean="0">
                <a:latin typeface="+mn-lt"/>
              </a:rPr>
              <a:t> Thirdly, it will </a:t>
            </a:r>
            <a:r>
              <a:rPr lang="en-US" dirty="0" smtClean="0">
                <a:latin typeface="Calisto MT" panose="02040603050505030304" pitchFamily="18" charset="0"/>
              </a:rPr>
              <a:t>Analyze assessment data to determine differential diagnosis using DSM-5 criteria,</a:t>
            </a:r>
            <a:r>
              <a:rPr lang="en-US" baseline="0" dirty="0" smtClean="0">
                <a:latin typeface="Calisto MT" panose="02040603050505030304" pitchFamily="18" charset="0"/>
              </a:rPr>
              <a:t> Finally, it will help in synthesizing </a:t>
            </a:r>
            <a:r>
              <a:rPr lang="en-US" dirty="0" smtClean="0">
                <a:latin typeface="Calisto MT" panose="02040603050505030304" pitchFamily="18" charset="0"/>
              </a:rPr>
              <a:t>evidence-based treatment to determine a collaborative plan of care.</a:t>
            </a:r>
          </a:p>
        </p:txBody>
      </p:sp>
      <p:sp>
        <p:nvSpPr>
          <p:cNvPr id="4" name="Slide Number Placeholder 3"/>
          <p:cNvSpPr>
            <a:spLocks noGrp="1"/>
          </p:cNvSpPr>
          <p:nvPr>
            <p:ph type="sldNum" sz="quarter" idx="10"/>
          </p:nvPr>
        </p:nvSpPr>
        <p:spPr/>
        <p:txBody>
          <a:bodyPr/>
          <a:lstStyle/>
          <a:p>
            <a:fld id="{AF533E96-F078-4B3D-A8F4-F1AF21EBC357}" type="slidenum">
              <a:rPr lang="en-US" smtClean="0"/>
              <a:t>2</a:t>
            </a:fld>
            <a:endParaRPr lang="en-US"/>
          </a:p>
        </p:txBody>
      </p:sp>
    </p:spTree>
    <p:extLst>
      <p:ext uri="{BB962C8B-B14F-4D97-AF65-F5344CB8AC3E}">
        <p14:creationId xmlns:p14="http://schemas.microsoft.com/office/powerpoint/2010/main" val="2874117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Bulimia</a:t>
            </a:r>
            <a:r>
              <a:rPr lang="en-US" baseline="0" dirty="0" smtClean="0"/>
              <a:t> Nervosa (BN) has three crucial criteria required in its diagnosis. First, individuals must have recurrent episodes of binge eating where they eat excessive amounts of food within a discrete period, for example, within two hours. In considering this criterion, the amount of food eaten is usually more than what many people </a:t>
            </a:r>
            <a:r>
              <a:rPr lang="en-US" dirty="0" smtClean="0">
                <a:latin typeface="Calisto MT" panose="02040603050505030304" pitchFamily="18" charset="0"/>
              </a:rPr>
              <a:t>would eat in the same period and circumstances. In addition, individuals</a:t>
            </a:r>
            <a:r>
              <a:rPr lang="en-US" baseline="0" dirty="0" smtClean="0">
                <a:latin typeface="Calisto MT" panose="02040603050505030304" pitchFamily="18" charset="0"/>
              </a:rPr>
              <a:t> lack control over eating during the binge eating episode, for instance, by feeling that they cannot stop eating.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3</a:t>
            </a:fld>
            <a:endParaRPr lang="en-US"/>
          </a:p>
        </p:txBody>
      </p:sp>
    </p:spTree>
    <p:extLst>
      <p:ext uri="{BB962C8B-B14F-4D97-AF65-F5344CB8AC3E}">
        <p14:creationId xmlns:p14="http://schemas.microsoft.com/office/powerpoint/2010/main" val="3284126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Criterion B involves</a:t>
            </a:r>
            <a:r>
              <a:rPr lang="en-US" baseline="0" dirty="0" smtClean="0"/>
              <a:t> portrayal of compensatory behaviors. Primarily, the compensatory behaviors are driven by concerns about weight gain or self-image, Individuals will engage in several compensatory behaviors after eating, including self-induced vomiting, fasting, excessive exercise, or misuse of laxatives, diuretics, and other medications.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4</a:t>
            </a:fld>
            <a:endParaRPr lang="en-US"/>
          </a:p>
        </p:txBody>
      </p:sp>
    </p:spTree>
    <p:extLst>
      <p:ext uri="{BB962C8B-B14F-4D97-AF65-F5344CB8AC3E}">
        <p14:creationId xmlns:p14="http://schemas.microsoft.com/office/powerpoint/2010/main" val="313117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criterion C, clinicians must establish that binge eating and compensatory behaviors have occurred at least once a weak for the past three months. While the three form the basis of the diagnosis, additional criteria are included in BN diagnosis, Notably, it should be established that self-evaluation is influenced by weight and body image (criterion D) and that the disturbance does not occur exclusively during episodes of anorexia nervosa.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5</a:t>
            </a:fld>
            <a:endParaRPr lang="en-US"/>
          </a:p>
        </p:txBody>
      </p:sp>
    </p:spTree>
    <p:extLst>
      <p:ext uri="{BB962C8B-B14F-4D97-AF65-F5344CB8AC3E}">
        <p14:creationId xmlns:p14="http://schemas.microsoft.com/office/powerpoint/2010/main" val="1885478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screening tools have been developed to help in the diagnosis of eating disorders, including bulimia nervosa.</a:t>
            </a:r>
            <a:r>
              <a:rPr lang="en-US" baseline="0" dirty="0" smtClean="0"/>
              <a:t> The SCOFF questionnaire helps in identifying traditional presentation of BN and other eating disorders. It asks questions about individuals making themselves </a:t>
            </a:r>
            <a:r>
              <a:rPr lang="en-US" b="1" baseline="0" dirty="0" smtClean="0"/>
              <a:t>s</a:t>
            </a:r>
            <a:r>
              <a:rPr lang="en-US" b="0" baseline="0" dirty="0" smtClean="0"/>
              <a:t>ick based on feeling of being excessively full, worrying that they have lost </a:t>
            </a:r>
            <a:r>
              <a:rPr lang="en-US" b="1" baseline="0" dirty="0" smtClean="0"/>
              <a:t>c</a:t>
            </a:r>
            <a:r>
              <a:rPr lang="en-US" b="0" baseline="0" dirty="0" smtClean="0"/>
              <a:t>ontrol over how much they eat, losing </a:t>
            </a:r>
            <a:r>
              <a:rPr lang="en-US" b="1" baseline="0" dirty="0" smtClean="0"/>
              <a:t>o</a:t>
            </a:r>
            <a:r>
              <a:rPr lang="en-US" b="0" baseline="0" dirty="0" smtClean="0"/>
              <a:t>ver 6kgs in 3 months, beliefs about being </a:t>
            </a:r>
            <a:r>
              <a:rPr lang="en-US" b="1" baseline="0" dirty="0" smtClean="0"/>
              <a:t>f</a:t>
            </a:r>
            <a:r>
              <a:rPr lang="en-US" b="0" baseline="0" dirty="0" smtClean="0"/>
              <a:t>at, and perceptions that </a:t>
            </a:r>
            <a:r>
              <a:rPr lang="en-US" b="1" baseline="0" dirty="0" smtClean="0"/>
              <a:t>f</a:t>
            </a:r>
            <a:r>
              <a:rPr lang="en-US" b="0" baseline="0" dirty="0" smtClean="0"/>
              <a:t>ood dominates their lives (Bryant et al., 2021). The Eating Attitude Test (EAT-26) is used in identifying aspects of ED, including dieting, bulimia, food preoccupation, and oral control (</a:t>
            </a:r>
            <a:r>
              <a:rPr lang="en-US" dirty="0" err="1" smtClean="0">
                <a:latin typeface="Calisto MT" panose="02040603050505030304" pitchFamily="18" charset="0"/>
              </a:rPr>
              <a:t>Fekih-Romdhane</a:t>
            </a:r>
            <a:r>
              <a:rPr lang="en-US" dirty="0" smtClean="0">
                <a:latin typeface="Calisto MT" panose="02040603050505030304" pitchFamily="18" charset="0"/>
              </a:rPr>
              <a:t> et al., 2022). The Short Evaluation</a:t>
            </a:r>
            <a:r>
              <a:rPr lang="en-US" baseline="0" dirty="0" smtClean="0">
                <a:latin typeface="Calisto MT" panose="02040603050505030304" pitchFamily="18" charset="0"/>
              </a:rPr>
              <a:t> of Eating Disorders (SEED) allows the determination of ED severity, while the Change in Eating Disorder Symptoms 9CHEDS) helps in identifying session-by-session changes in symptoms during treatment (</a:t>
            </a:r>
            <a:r>
              <a:rPr lang="en-US" dirty="0" smtClean="0">
                <a:latin typeface="Calisto MT" panose="02040603050505030304" pitchFamily="18" charset="0"/>
              </a:rPr>
              <a:t>Schaefer et al., 2021).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6</a:t>
            </a:fld>
            <a:endParaRPr lang="en-US"/>
          </a:p>
        </p:txBody>
      </p:sp>
    </p:spTree>
    <p:extLst>
      <p:ext uri="{BB962C8B-B14F-4D97-AF65-F5344CB8AC3E}">
        <p14:creationId xmlns:p14="http://schemas.microsoft.com/office/powerpoint/2010/main" val="4273681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pharmacological</a:t>
            </a:r>
            <a:r>
              <a:rPr lang="en-US" baseline="0" dirty="0" smtClean="0"/>
              <a:t> agents have been tested and used in the treatment of BN. Fluoxetine remains the only FDA-approved drug in the treatment of BN. However, tricyclic antidepressants (TCAs) such as imipramine, desipramine, and amitriptyline have been shown effective in treating the disorder. In addition, monoamine oxidase (MAO) inhibitors, anxiolytics such as </a:t>
            </a:r>
            <a:r>
              <a:rPr lang="en-US" baseline="0" dirty="0" err="1" smtClean="0"/>
              <a:t>buspirone</a:t>
            </a:r>
            <a:r>
              <a:rPr lang="en-US" baseline="0" dirty="0" smtClean="0"/>
              <a:t>, and anti-emetics such as ondansetron have also been used in its treatment. The drugs have shown positive effects on reducing binge eating and vomiting (</a:t>
            </a:r>
            <a:r>
              <a:rPr lang="en-US" dirty="0" smtClean="0">
                <a:latin typeface="Calisto MT" panose="02040603050505030304" pitchFamily="18" charset="0"/>
              </a:rPr>
              <a:t>Gorla &amp; Mathews, 2019).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7</a:t>
            </a:fld>
            <a:endParaRPr lang="en-US"/>
          </a:p>
        </p:txBody>
      </p:sp>
    </p:spTree>
    <p:extLst>
      <p:ext uri="{BB962C8B-B14F-4D97-AF65-F5344CB8AC3E}">
        <p14:creationId xmlns:p14="http://schemas.microsoft.com/office/powerpoint/2010/main" val="1348744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Non-pharmacological approaches are also</a:t>
            </a:r>
            <a:r>
              <a:rPr lang="en-US" baseline="0" dirty="0" smtClean="0"/>
              <a:t> used to augment pharmacotherapy and optimize outcomes. Cognitive behavioral therapy, which mat involve CBT-guided self-care, has been used to target distorted thoughts and maladaptive behaviors that maintain ED symptoms (</a:t>
            </a:r>
            <a:r>
              <a:rPr lang="en-US" dirty="0" err="1" smtClean="0">
                <a:latin typeface="Calisto MT" panose="02040603050505030304" pitchFamily="18" charset="0"/>
              </a:rPr>
              <a:t>Gorrell</a:t>
            </a:r>
            <a:r>
              <a:rPr lang="en-US" dirty="0" smtClean="0">
                <a:latin typeface="Calisto MT" panose="02040603050505030304" pitchFamily="18" charset="0"/>
              </a:rPr>
              <a:t> &amp; Le Grange, 2019; </a:t>
            </a:r>
            <a:r>
              <a:rPr lang="en-US" dirty="0" err="1" smtClean="0">
                <a:latin typeface="Calisto MT" panose="02040603050505030304" pitchFamily="18" charset="0"/>
              </a:rPr>
              <a:t>Kass</a:t>
            </a:r>
            <a:r>
              <a:rPr lang="en-US" dirty="0" smtClean="0">
                <a:latin typeface="Calisto MT" panose="02040603050505030304" pitchFamily="18" charset="0"/>
              </a:rPr>
              <a:t> et al., 2023). Family-based</a:t>
            </a:r>
            <a:r>
              <a:rPr lang="en-US" baseline="0" dirty="0" smtClean="0">
                <a:latin typeface="Calisto MT" panose="02040603050505030304" pitchFamily="18" charset="0"/>
              </a:rPr>
              <a:t> therapy (FBT-BN) is used to improve abstinence from binge eating and purging. In addition, interpersonal </a:t>
            </a:r>
            <a:r>
              <a:rPr lang="en-US" baseline="0" dirty="0" err="1" smtClean="0">
                <a:latin typeface="Calisto MT" panose="02040603050505030304" pitchFamily="18" charset="0"/>
              </a:rPr>
              <a:t>theraoy</a:t>
            </a:r>
            <a:r>
              <a:rPr lang="en-US" baseline="0" dirty="0" smtClean="0">
                <a:latin typeface="Calisto MT" panose="02040603050505030304" pitchFamily="18" charset="0"/>
              </a:rPr>
              <a:t> (IPT) is used to address issues such as negative affect and low self-esteem associated with BN (</a:t>
            </a:r>
            <a:r>
              <a:rPr lang="en-US" dirty="0" smtClean="0">
                <a:latin typeface="Calisto MT" panose="02040603050505030304" pitchFamily="18" charset="0"/>
              </a:rPr>
              <a:t>Hagan &amp; Walsh, 2021)</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8</a:t>
            </a:fld>
            <a:endParaRPr lang="en-US"/>
          </a:p>
        </p:txBody>
      </p:sp>
    </p:spTree>
    <p:extLst>
      <p:ext uri="{BB962C8B-B14F-4D97-AF65-F5344CB8AC3E}">
        <p14:creationId xmlns:p14="http://schemas.microsoft.com/office/powerpoint/2010/main" val="977817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the American Psychiatric Association (APA), significant differences occur in the presentation and prevalence of BN across the lifespan. Notably, BN starts in adolescence or young adulthood. Onset before puberty or after 40 years is usually rare. In many cases, the disorder starts after an episode of dieting to lose weight. Several aspects are observed with age, for example, there is a high likelihood of diagnostic crossover from BN to anorexia nervosa with age. Secondly, individuals may stop inappropriate compensatory behaviors but continue with binge eating with age and unresolved BN (APA, 2022).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9</a:t>
            </a:fld>
            <a:endParaRPr lang="en-US"/>
          </a:p>
        </p:txBody>
      </p:sp>
    </p:spTree>
    <p:extLst>
      <p:ext uri="{BB962C8B-B14F-4D97-AF65-F5344CB8AC3E}">
        <p14:creationId xmlns:p14="http://schemas.microsoft.com/office/powerpoint/2010/main" val="2419116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372454" y="2631673"/>
            <a:ext cx="7699772" cy="1950330"/>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r>
              <a:rPr lang="en-US" dirty="0" smtClean="0"/>
              <a:t/>
            </a:r>
            <a:br>
              <a:rPr lang="en-US" dirty="0" smtClean="0"/>
            </a:br>
            <a:r>
              <a:rPr lang="en-US" dirty="0" smtClean="0"/>
              <a:t>Master </a:t>
            </a:r>
            <a:r>
              <a:rPr lang="en-US" dirty="0"/>
              <a:t>title style</a:t>
            </a:r>
          </a:p>
        </p:txBody>
      </p:sp>
      <p:sp>
        <p:nvSpPr>
          <p:cNvPr id="3" name="Subtitle 2"/>
          <p:cNvSpPr>
            <a:spLocks noGrp="1"/>
          </p:cNvSpPr>
          <p:nvPr>
            <p:ph type="subTitle" idx="1"/>
          </p:nvPr>
        </p:nvSpPr>
        <p:spPr>
          <a:xfrm>
            <a:off x="2398149" y="4590518"/>
            <a:ext cx="7699772" cy="783540"/>
          </a:xfrm>
        </p:spPr>
        <p:txBody>
          <a:bodyPr>
            <a:normAutofit/>
          </a:bodyPr>
          <a:lstStyle>
            <a:lvl1pPr marL="0" indent="0" algn="r">
              <a:buNone/>
              <a:defRPr sz="2800" b="0" i="0">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1668" y="4158298"/>
            <a:ext cx="6372225" cy="49091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81668" y="530788"/>
            <a:ext cx="6372225" cy="3564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81668" y="4649208"/>
            <a:ext cx="6372225" cy="6971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99772" y="237893"/>
            <a:ext cx="2389584" cy="50686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1019" y="237893"/>
            <a:ext cx="6991747" cy="506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423385" y="2686633"/>
            <a:ext cx="1700124" cy="608607"/>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3887" y="327230"/>
            <a:ext cx="9592598" cy="881825"/>
          </a:xfrm>
        </p:spPr>
        <p:txBody>
          <a:bodyPr>
            <a:normAutofit/>
          </a:bodyPr>
          <a:lstStyle>
            <a:lvl1pPr algn="r">
              <a:defRPr sz="3600" baseline="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38584" y="1567081"/>
            <a:ext cx="9577467" cy="3951763"/>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78331" y="469526"/>
            <a:ext cx="7298351" cy="837733"/>
          </a:xfrm>
        </p:spPr>
        <p:txBody>
          <a:bodyPr>
            <a:normAutofit/>
          </a:bodyPr>
          <a:lstStyle>
            <a:lvl1pPr algn="l">
              <a:defRPr sz="360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775001" y="1464879"/>
            <a:ext cx="7322919" cy="3950046"/>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936" y="3817274"/>
            <a:ext cx="9027319" cy="1179834"/>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38936" y="2517806"/>
            <a:ext cx="9027319" cy="129946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1019" y="1386100"/>
            <a:ext cx="4690666" cy="39204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98690" y="1386100"/>
            <a:ext cx="4690666" cy="39204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36" y="322254"/>
            <a:ext cx="9400106" cy="881824"/>
          </a:xfrm>
        </p:spPr>
        <p:txBody>
          <a:bodyPr>
            <a:normAutofit/>
          </a:bodyPr>
          <a:lstStyle>
            <a:lvl1pPr algn="r">
              <a:defRPr sz="3600" baseline="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606433" y="1886470"/>
            <a:ext cx="4692510" cy="554165"/>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6433" y="2432060"/>
            <a:ext cx="4692510" cy="26289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293059" y="1886470"/>
            <a:ext cx="4694353" cy="554165"/>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293059" y="2432060"/>
            <a:ext cx="4694353" cy="26289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1021" y="236516"/>
            <a:ext cx="3494030" cy="100657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52271" y="236518"/>
            <a:ext cx="5937085" cy="5069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1021" y="1243091"/>
            <a:ext cx="3494030" cy="40634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1019" y="237893"/>
            <a:ext cx="9558338" cy="99007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1019" y="1386100"/>
            <a:ext cx="9558338" cy="39204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1019" y="5505894"/>
            <a:ext cx="2478088" cy="316273"/>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9/29/2023</a:t>
            </a:fld>
            <a:endParaRPr lang="en-US"/>
          </a:p>
        </p:txBody>
      </p:sp>
      <p:sp>
        <p:nvSpPr>
          <p:cNvPr id="5" name="Footer Placeholder 4"/>
          <p:cNvSpPr>
            <a:spLocks noGrp="1"/>
          </p:cNvSpPr>
          <p:nvPr>
            <p:ph type="ftr" sz="quarter" idx="3"/>
          </p:nvPr>
        </p:nvSpPr>
        <p:spPr>
          <a:xfrm>
            <a:off x="3628628" y="5505894"/>
            <a:ext cx="3363119" cy="31627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611269" y="5505894"/>
            <a:ext cx="2478088" cy="316273"/>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10627" y="6021556"/>
            <a:ext cx="9744200"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doi.org/10.1097/YCO.0b013e328365a30e" TargetMode="External"/><Relationship Id="rId3" Type="http://schemas.openxmlformats.org/officeDocument/2006/relationships/hyperlink" Target="https://doi.org/10.3390/nu13082834" TargetMode="External"/><Relationship Id="rId7" Type="http://schemas.openxmlformats.org/officeDocument/2006/relationships/hyperlink" Target="https://doi.org/10.1016/j.clinthera.2020.10.012" TargetMode="External"/><Relationship Id="rId2" Type="http://schemas.openxmlformats.org/officeDocument/2006/relationships/hyperlink" Target="https://doi.org/10.1002/eat.20755" TargetMode="External"/><Relationship Id="rId1" Type="http://schemas.openxmlformats.org/officeDocument/2006/relationships/slideLayout" Target="../slideLayouts/slideLayout3.xml"/><Relationship Id="rId6" Type="http://schemas.openxmlformats.org/officeDocument/2006/relationships/hyperlink" Target="https://doi.org/10.1016/j.chc.2019.05.002" TargetMode="External"/><Relationship Id="rId11" Type="http://schemas.openxmlformats.org/officeDocument/2006/relationships/hyperlink" Target="https://doi.org/10.1097/YCO.0000000000000746" TargetMode="External"/><Relationship Id="rId5" Type="http://schemas.openxmlformats.org/officeDocument/2006/relationships/hyperlink" Target="https://doi.org/10.1186/s40337-022-00651-5" TargetMode="External"/><Relationship Id="rId10" Type="http://schemas.openxmlformats.org/officeDocument/2006/relationships/hyperlink" Target="https://doi.org/10.1016/j.eatbeh.2021.101534" TargetMode="External"/><Relationship Id="rId4" Type="http://schemas.openxmlformats.org/officeDocument/2006/relationships/hyperlink" Target="https://doi.org/10.1186/s40337-021-00464-y" TargetMode="External"/><Relationship Id="rId9" Type="http://schemas.openxmlformats.org/officeDocument/2006/relationships/hyperlink" Target="https://doi.org/10.1186/s40337-022-00730-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70111" y="398463"/>
            <a:ext cx="4212077" cy="1750979"/>
          </a:xfrm>
        </p:spPr>
        <p:txBody>
          <a:bodyPr>
            <a:normAutofit/>
          </a:bodyPr>
          <a:lstStyle/>
          <a:p>
            <a:pPr algn="ctr"/>
            <a:r>
              <a:rPr lang="en-US" sz="4200" b="1" dirty="0">
                <a:latin typeface="Calisto MT" panose="02040603050505030304" pitchFamily="18" charset="0"/>
              </a:rPr>
              <a:t>Eating Disorder: Bulimia Nervosa</a:t>
            </a:r>
            <a:endParaRPr lang="en-US" sz="4200" b="1" dirty="0">
              <a:latin typeface="Calisto MT" panose="02040603050505030304" pitchFamily="18" charset="0"/>
            </a:endParaRPr>
          </a:p>
        </p:txBody>
      </p:sp>
      <p:sp>
        <p:nvSpPr>
          <p:cNvPr id="3" name="Subtitle 2"/>
          <p:cNvSpPr>
            <a:spLocks noGrp="1"/>
          </p:cNvSpPr>
          <p:nvPr>
            <p:ph type="subTitle" idx="1"/>
          </p:nvPr>
        </p:nvSpPr>
        <p:spPr>
          <a:xfrm>
            <a:off x="6497053" y="2529599"/>
            <a:ext cx="3511660" cy="730043"/>
          </a:xfrm>
        </p:spPr>
        <p:txBody>
          <a:bodyPr/>
          <a:lstStyle/>
          <a:p>
            <a:r>
              <a:rPr lang="en-US" dirty="0" smtClean="0"/>
              <a:t>Presenters:</a:t>
            </a:r>
            <a:endParaRPr lang="en-US" dirty="0"/>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38002" y="0"/>
            <a:ext cx="6283782" cy="725349"/>
          </a:xfrm>
        </p:spPr>
        <p:txBody>
          <a:bodyPr>
            <a:normAutofit fontScale="90000"/>
          </a:bodyPr>
          <a:lstStyle/>
          <a:p>
            <a:pPr algn="ctr"/>
            <a:r>
              <a:rPr lang="en-US" b="1" dirty="0" smtClean="0">
                <a:solidFill>
                  <a:schemeClr val="tx1"/>
                </a:solidFill>
                <a:latin typeface="Calisto MT" panose="02040603050505030304" pitchFamily="18" charset="0"/>
              </a:rPr>
              <a:t>ETHICAL CONSIDERATIONS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86000" y="761444"/>
            <a:ext cx="7988968" cy="4833239"/>
          </a:xfrm>
        </p:spPr>
        <p:txBody>
          <a:bodyPr>
            <a:normAutofit fontScale="92500"/>
          </a:bodyPr>
          <a:lstStyle/>
          <a:p>
            <a:r>
              <a:rPr lang="en-US" dirty="0" smtClean="0">
                <a:latin typeface="Calisto MT" panose="02040603050505030304" pitchFamily="18" charset="0"/>
                <a:ea typeface="Tahoma" panose="020B0604030504040204" pitchFamily="34" charset="0"/>
                <a:cs typeface="Tahoma" panose="020B0604030504040204" pitchFamily="34" charset="0"/>
              </a:rPr>
              <a:t>Informed consent </a:t>
            </a:r>
          </a:p>
          <a:p>
            <a:pPr lvl="1"/>
            <a:r>
              <a:rPr lang="en-US" dirty="0" smtClean="0">
                <a:latin typeface="Calisto MT" panose="02040603050505030304" pitchFamily="18" charset="0"/>
                <a:ea typeface="Tahoma" panose="020B0604030504040204" pitchFamily="34" charset="0"/>
                <a:cs typeface="Tahoma" panose="020B0604030504040204" pitchFamily="34" charset="0"/>
              </a:rPr>
              <a:t>Ensure patient understands the potential treatment</a:t>
            </a:r>
          </a:p>
          <a:p>
            <a:pPr lvl="1"/>
            <a:r>
              <a:rPr lang="en-US" dirty="0" smtClean="0">
                <a:latin typeface="Calisto MT" panose="02040603050505030304" pitchFamily="18" charset="0"/>
                <a:ea typeface="Tahoma" panose="020B0604030504040204" pitchFamily="34" charset="0"/>
                <a:cs typeface="Tahoma" panose="020B0604030504040204" pitchFamily="34" charset="0"/>
              </a:rPr>
              <a:t>Allows patients to make autonomous decisions </a:t>
            </a:r>
          </a:p>
          <a:p>
            <a:r>
              <a:rPr lang="en-US" dirty="0" smtClean="0">
                <a:latin typeface="Calisto MT" panose="02040603050505030304" pitchFamily="18" charset="0"/>
                <a:ea typeface="Tahoma" panose="020B0604030504040204" pitchFamily="34" charset="0"/>
                <a:cs typeface="Tahoma" panose="020B0604030504040204" pitchFamily="34" charset="0"/>
              </a:rPr>
              <a:t>Confidentiality</a:t>
            </a:r>
          </a:p>
          <a:p>
            <a:pPr lvl="1"/>
            <a:r>
              <a:rPr lang="en-US" dirty="0" smtClean="0">
                <a:latin typeface="Calisto MT" panose="02040603050505030304" pitchFamily="18" charset="0"/>
                <a:ea typeface="Tahoma" panose="020B0604030504040204" pitchFamily="34" charset="0"/>
                <a:cs typeface="Tahoma" panose="020B0604030504040204" pitchFamily="34" charset="0"/>
              </a:rPr>
              <a:t>Patient should be guaranteed that their information will not be disclosed without consent</a:t>
            </a:r>
          </a:p>
          <a:p>
            <a:r>
              <a:rPr lang="en-US" dirty="0" smtClean="0">
                <a:latin typeface="Calisto MT" panose="02040603050505030304" pitchFamily="18" charset="0"/>
                <a:ea typeface="Tahoma" panose="020B0604030504040204" pitchFamily="34" charset="0"/>
                <a:cs typeface="Tahoma" panose="020B0604030504040204" pitchFamily="34" charset="0"/>
              </a:rPr>
              <a:t>Beneficence and non-maleficence</a:t>
            </a:r>
          </a:p>
          <a:p>
            <a:pPr lvl="1"/>
            <a:r>
              <a:rPr lang="en-US" dirty="0" smtClean="0">
                <a:latin typeface="Calisto MT" panose="02040603050505030304" pitchFamily="18" charset="0"/>
                <a:ea typeface="Tahoma" panose="020B0604030504040204" pitchFamily="34" charset="0"/>
                <a:cs typeface="Tahoma" panose="020B0604030504040204" pitchFamily="34" charset="0"/>
              </a:rPr>
              <a:t>Treatment should focus on benefiting the patient without causing additional harm</a:t>
            </a:r>
            <a:endParaRPr lang="en-US" dirty="0">
              <a:latin typeface="Calisto MT" panose="02040603050505030304"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46513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27426" y="0"/>
            <a:ext cx="6283782" cy="725349"/>
          </a:xfrm>
        </p:spPr>
        <p:txBody>
          <a:bodyPr>
            <a:normAutofit fontScale="90000"/>
          </a:bodyPr>
          <a:lstStyle/>
          <a:p>
            <a:pPr algn="ctr"/>
            <a:r>
              <a:rPr lang="en-US" b="1" dirty="0" smtClean="0">
                <a:solidFill>
                  <a:schemeClr val="tx1"/>
                </a:solidFill>
                <a:latin typeface="Calisto MT" panose="02040603050505030304" pitchFamily="18" charset="0"/>
              </a:rPr>
              <a:t>LEGAL CONSIDERATIONS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574758" y="725349"/>
            <a:ext cx="7483642" cy="5001683"/>
          </a:xfrm>
        </p:spPr>
        <p:txBody>
          <a:bodyPr>
            <a:normAutofit fontScale="92500" lnSpcReduction="20000"/>
          </a:bodyPr>
          <a:lstStyle/>
          <a:p>
            <a:r>
              <a:rPr lang="en-US" dirty="0" smtClean="0">
                <a:latin typeface="Calisto MT" panose="02040603050505030304" pitchFamily="18" charset="0"/>
              </a:rPr>
              <a:t>Informed consent</a:t>
            </a:r>
          </a:p>
          <a:p>
            <a:pPr lvl="1"/>
            <a:r>
              <a:rPr lang="en-US" dirty="0" smtClean="0">
                <a:latin typeface="Calisto MT" panose="02040603050505030304" pitchFamily="18" charset="0"/>
              </a:rPr>
              <a:t>Considerations for people who lack capacity</a:t>
            </a:r>
          </a:p>
          <a:p>
            <a:pPr lvl="1"/>
            <a:r>
              <a:rPr lang="en-US" dirty="0" smtClean="0">
                <a:latin typeface="Calisto MT" panose="02040603050505030304" pitchFamily="18" charset="0"/>
              </a:rPr>
              <a:t>Legal guardians or proxy should provide consent</a:t>
            </a:r>
          </a:p>
          <a:p>
            <a:r>
              <a:rPr lang="en-US" dirty="0" smtClean="0">
                <a:latin typeface="Calisto MT" panose="02040603050505030304" pitchFamily="18" charset="0"/>
              </a:rPr>
              <a:t>Civil commitment</a:t>
            </a:r>
          </a:p>
          <a:p>
            <a:pPr lvl="1"/>
            <a:r>
              <a:rPr lang="en-US" dirty="0" smtClean="0">
                <a:latin typeface="Calisto MT" panose="02040603050505030304" pitchFamily="18" charset="0"/>
              </a:rPr>
              <a:t>Involuntary hospitalization may be considered in case of high suicide risk</a:t>
            </a:r>
          </a:p>
          <a:p>
            <a:r>
              <a:rPr lang="en-US" dirty="0" smtClean="0">
                <a:latin typeface="Calisto MT" panose="02040603050505030304" pitchFamily="18" charset="0"/>
              </a:rPr>
              <a:t>Advance directives</a:t>
            </a:r>
          </a:p>
          <a:p>
            <a:pPr lvl="1"/>
            <a:r>
              <a:rPr lang="en-US" dirty="0" smtClean="0">
                <a:latin typeface="Calisto MT" panose="02040603050505030304" pitchFamily="18" charset="0"/>
              </a:rPr>
              <a:t>Relates to patients who have specified their treatment preferences in advance</a:t>
            </a:r>
          </a:p>
          <a:p>
            <a:r>
              <a:rPr lang="en-US" dirty="0" smtClean="0">
                <a:latin typeface="Calisto MT" panose="02040603050505030304" pitchFamily="18" charset="0"/>
              </a:rPr>
              <a:t>Documentation</a:t>
            </a:r>
          </a:p>
          <a:p>
            <a:pPr lvl="1"/>
            <a:r>
              <a:rPr lang="en-US" dirty="0" smtClean="0">
                <a:latin typeface="Calisto MT" panose="02040603050505030304" pitchFamily="18" charset="0"/>
              </a:rPr>
              <a:t>Accurate and timely documentation of the treatment plan required</a:t>
            </a:r>
          </a:p>
          <a:p>
            <a:endParaRPr lang="en-US" dirty="0">
              <a:latin typeface="Calisto MT" panose="02040603050505030304" pitchFamily="18" charset="0"/>
            </a:endParaRPr>
          </a:p>
        </p:txBody>
      </p:sp>
    </p:spTree>
    <p:extLst>
      <p:ext uri="{BB962C8B-B14F-4D97-AF65-F5344CB8AC3E}">
        <p14:creationId xmlns:p14="http://schemas.microsoft.com/office/powerpoint/2010/main" val="414573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68643" y="0"/>
            <a:ext cx="8373978" cy="725349"/>
          </a:xfrm>
        </p:spPr>
        <p:txBody>
          <a:bodyPr>
            <a:normAutofit/>
          </a:bodyPr>
          <a:lstStyle/>
          <a:p>
            <a:pPr algn="ctr"/>
            <a:r>
              <a:rPr lang="en-US" b="1" dirty="0" smtClean="0">
                <a:solidFill>
                  <a:schemeClr val="tx1"/>
                </a:solidFill>
                <a:latin typeface="Calisto MT" panose="02040603050505030304" pitchFamily="18" charset="0"/>
              </a:rPr>
              <a:t>BARRIERS-CULTURAL FACTORS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346158" y="725349"/>
            <a:ext cx="7988968" cy="4361611"/>
          </a:xfrm>
        </p:spPr>
        <p:txBody>
          <a:bodyPr/>
          <a:lstStyle/>
          <a:p>
            <a:r>
              <a:rPr lang="en-US" dirty="0" smtClean="0">
                <a:latin typeface="Calisto MT" panose="02040603050505030304" pitchFamily="18" charset="0"/>
              </a:rPr>
              <a:t>Conformity to cultural norms (</a:t>
            </a:r>
            <a:r>
              <a:rPr lang="en-US" dirty="0" err="1" smtClean="0">
                <a:latin typeface="Calisto MT" panose="02040603050505030304" pitchFamily="18" charset="0"/>
              </a:rPr>
              <a:t>Brelet</a:t>
            </a:r>
            <a:r>
              <a:rPr lang="en-US" dirty="0" smtClean="0">
                <a:latin typeface="Calisto MT" panose="02040603050505030304" pitchFamily="18" charset="0"/>
              </a:rPr>
              <a:t> et al., 2021) </a:t>
            </a:r>
          </a:p>
          <a:p>
            <a:pPr lvl="1"/>
            <a:r>
              <a:rPr lang="en-US" dirty="0" smtClean="0">
                <a:latin typeface="Calisto MT" panose="02040603050505030304" pitchFamily="18" charset="0"/>
              </a:rPr>
              <a:t>For example, in consideration of weight</a:t>
            </a:r>
          </a:p>
          <a:p>
            <a:pPr lvl="2"/>
            <a:r>
              <a:rPr lang="en-US" dirty="0" smtClean="0">
                <a:latin typeface="Calisto MT" panose="02040603050505030304" pitchFamily="18" charset="0"/>
              </a:rPr>
              <a:t>Could lead to</a:t>
            </a:r>
            <a:r>
              <a:rPr lang="en-US" dirty="0" smtClean="0">
                <a:latin typeface="Calisto MT" panose="02040603050505030304" pitchFamily="18" charset="0"/>
              </a:rPr>
              <a:t> stigma and shame</a:t>
            </a:r>
          </a:p>
          <a:p>
            <a:r>
              <a:rPr lang="en-US" dirty="0" smtClean="0">
                <a:latin typeface="Calisto MT" panose="02040603050505030304" pitchFamily="18" charset="0"/>
              </a:rPr>
              <a:t>Cultural </a:t>
            </a:r>
            <a:r>
              <a:rPr lang="en-US" dirty="0">
                <a:latin typeface="Calisto MT" panose="02040603050505030304" pitchFamily="18" charset="0"/>
              </a:rPr>
              <a:t>models frame expectations for venues to address </a:t>
            </a:r>
            <a:r>
              <a:rPr lang="en-US" dirty="0" smtClean="0">
                <a:latin typeface="Calisto MT" panose="02040603050505030304" pitchFamily="18" charset="0"/>
              </a:rPr>
              <a:t>illness</a:t>
            </a:r>
          </a:p>
          <a:p>
            <a:r>
              <a:rPr lang="en-US" dirty="0" smtClean="0">
                <a:latin typeface="Calisto MT" panose="02040603050505030304" pitchFamily="18" charset="0"/>
              </a:rPr>
              <a:t>Social stereotypes driven by cultural norms</a:t>
            </a:r>
          </a:p>
          <a:p>
            <a:pPr lvl="1"/>
            <a:r>
              <a:rPr lang="en-US" dirty="0" smtClean="0">
                <a:latin typeface="Calisto MT" panose="02040603050505030304" pitchFamily="18" charset="0"/>
              </a:rPr>
              <a:t>Could predict help-seeking patterns (</a:t>
            </a:r>
            <a:r>
              <a:rPr lang="en-US" dirty="0">
                <a:latin typeface="Calisto MT" panose="02040603050505030304" pitchFamily="18" charset="0"/>
              </a:rPr>
              <a:t>B</a:t>
            </a:r>
            <a:r>
              <a:rPr lang="en-US" dirty="0" smtClean="0">
                <a:latin typeface="Calisto MT" panose="02040603050505030304" pitchFamily="18" charset="0"/>
              </a:rPr>
              <a:t>ecker et al., 2020; </a:t>
            </a:r>
            <a:r>
              <a:rPr lang="en-US" dirty="0" smtClean="0">
                <a:latin typeface="Calisto MT" panose="02040603050505030304" pitchFamily="18" charset="0"/>
              </a:rPr>
              <a:t>Reyes-Rodríguez et al., 2021</a:t>
            </a:r>
            <a:r>
              <a:rPr lang="en-US" dirty="0" smtClean="0">
                <a:latin typeface="Calisto MT" panose="02040603050505030304" pitchFamily="18" charset="0"/>
              </a:rPr>
              <a:t>;) </a:t>
            </a:r>
            <a:endParaRPr lang="en-US" dirty="0">
              <a:latin typeface="Calisto MT" panose="02040603050505030304" pitchFamily="18" charset="0"/>
            </a:endParaRPr>
          </a:p>
        </p:txBody>
      </p:sp>
    </p:spTree>
    <p:extLst>
      <p:ext uri="{BB962C8B-B14F-4D97-AF65-F5344CB8AC3E}">
        <p14:creationId xmlns:p14="http://schemas.microsoft.com/office/powerpoint/2010/main" val="200986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198" y="0"/>
            <a:ext cx="8542421" cy="725349"/>
          </a:xfrm>
        </p:spPr>
        <p:txBody>
          <a:bodyPr>
            <a:normAutofit fontScale="90000"/>
          </a:bodyPr>
          <a:lstStyle/>
          <a:p>
            <a:pPr algn="ctr"/>
            <a:r>
              <a:rPr lang="en-US" b="1" dirty="0" smtClean="0">
                <a:solidFill>
                  <a:schemeClr val="tx1"/>
                </a:solidFill>
                <a:latin typeface="Calisto MT" panose="02040603050505030304" pitchFamily="18" charset="0"/>
              </a:rPr>
              <a:t>BARRIERS-SOCIOECONOMIC FACTORS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25842" y="878305"/>
            <a:ext cx="8073190" cy="4800600"/>
          </a:xfrm>
        </p:spPr>
        <p:txBody>
          <a:bodyPr/>
          <a:lstStyle/>
          <a:p>
            <a:r>
              <a:rPr lang="en-US" dirty="0" smtClean="0">
                <a:latin typeface="Calisto MT" panose="02040603050505030304" pitchFamily="18" charset="0"/>
              </a:rPr>
              <a:t>Accessibility and affordability</a:t>
            </a:r>
          </a:p>
          <a:p>
            <a:r>
              <a:rPr lang="en-US" dirty="0" smtClean="0">
                <a:latin typeface="Calisto MT" panose="02040603050505030304" pitchFamily="18" charset="0"/>
              </a:rPr>
              <a:t>Limited availability of culturally tailored services in the locality</a:t>
            </a:r>
          </a:p>
          <a:p>
            <a:r>
              <a:rPr lang="en-US" dirty="0" smtClean="0">
                <a:latin typeface="Calisto MT" panose="02040603050505030304" pitchFamily="18" charset="0"/>
              </a:rPr>
              <a:t>Economic burden associated with the treatment</a:t>
            </a:r>
          </a:p>
          <a:p>
            <a:r>
              <a:rPr lang="en-US" dirty="0" smtClean="0">
                <a:latin typeface="Calisto MT" panose="02040603050505030304" pitchFamily="18" charset="0"/>
              </a:rPr>
              <a:t>Public insurance may be a barrier to accessing specialized treatment</a:t>
            </a:r>
            <a:endParaRPr lang="en-US" dirty="0" smtClean="0">
              <a:latin typeface="Calisto MT" panose="02040603050505030304" pitchFamily="18" charset="0"/>
            </a:endParaRPr>
          </a:p>
          <a:p>
            <a:r>
              <a:rPr lang="en-US" dirty="0" smtClean="0">
                <a:latin typeface="Calisto MT" panose="02040603050505030304" pitchFamily="18" charset="0"/>
              </a:rPr>
              <a:t>Ineligibility to access services due to strict entry criteria</a:t>
            </a:r>
          </a:p>
          <a:p>
            <a:r>
              <a:rPr lang="en-US" dirty="0" smtClean="0">
                <a:latin typeface="Calisto MT" panose="02040603050505030304" pitchFamily="18" charset="0"/>
              </a:rPr>
              <a:t>Long waitlists in treatment centers (Moreno et al., 2023) </a:t>
            </a:r>
          </a:p>
          <a:p>
            <a:endParaRPr lang="en-US" dirty="0">
              <a:latin typeface="Calisto MT" panose="02040603050505030304" pitchFamily="18" charset="0"/>
            </a:endParaRPr>
          </a:p>
        </p:txBody>
      </p:sp>
    </p:spTree>
    <p:extLst>
      <p:ext uri="{BB962C8B-B14F-4D97-AF65-F5344CB8AC3E}">
        <p14:creationId xmlns:p14="http://schemas.microsoft.com/office/powerpoint/2010/main" val="519174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06316" y="132249"/>
            <a:ext cx="7004892" cy="725349"/>
          </a:xfrm>
        </p:spPr>
        <p:txBody>
          <a:bodyPr>
            <a:normAutofit/>
          </a:bodyPr>
          <a:lstStyle/>
          <a:p>
            <a:pPr algn="ctr"/>
            <a:r>
              <a:rPr lang="en-US" b="1" dirty="0" smtClean="0">
                <a:solidFill>
                  <a:schemeClr val="tx1"/>
                </a:solidFill>
                <a:latin typeface="Calisto MT" panose="02040603050505030304" pitchFamily="18" charset="0"/>
              </a:rPr>
              <a:t>PMHNP ROLE</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406315" y="857598"/>
            <a:ext cx="8085221" cy="4857401"/>
          </a:xfrm>
        </p:spPr>
        <p:txBody>
          <a:bodyPr>
            <a:normAutofit fontScale="77500" lnSpcReduction="20000"/>
          </a:bodyPr>
          <a:lstStyle/>
          <a:p>
            <a:r>
              <a:rPr lang="en-US" dirty="0" smtClean="0">
                <a:latin typeface="Calisto MT" panose="02040603050505030304" pitchFamily="18" charset="0"/>
              </a:rPr>
              <a:t>Effective assessment and diagnosis</a:t>
            </a:r>
          </a:p>
          <a:p>
            <a:pPr lvl="1"/>
            <a:r>
              <a:rPr lang="en-US" dirty="0" smtClean="0">
                <a:latin typeface="Calisto MT" panose="02040603050505030304" pitchFamily="18" charset="0"/>
              </a:rPr>
              <a:t>PMHNPs skilled in assessing the severity of eating disorders</a:t>
            </a:r>
          </a:p>
          <a:p>
            <a:pPr lvl="1"/>
            <a:r>
              <a:rPr lang="en-US" dirty="0" smtClean="0">
                <a:latin typeface="Calisto MT" panose="02040603050505030304" pitchFamily="18" charset="0"/>
              </a:rPr>
              <a:t>Can ensure early diagnosis</a:t>
            </a:r>
          </a:p>
          <a:p>
            <a:r>
              <a:rPr lang="en-US" dirty="0" smtClean="0">
                <a:latin typeface="Calisto MT" panose="02040603050505030304" pitchFamily="18" charset="0"/>
              </a:rPr>
              <a:t>Treatment planning</a:t>
            </a:r>
          </a:p>
          <a:p>
            <a:pPr lvl="1"/>
            <a:r>
              <a:rPr lang="en-US" dirty="0" smtClean="0">
                <a:latin typeface="Calisto MT" panose="02040603050505030304" pitchFamily="18" charset="0"/>
              </a:rPr>
              <a:t>Collaborate with other professionals to optimize treatment outcomes</a:t>
            </a:r>
          </a:p>
          <a:p>
            <a:r>
              <a:rPr lang="en-US" dirty="0" smtClean="0">
                <a:latin typeface="Calisto MT" panose="02040603050505030304" pitchFamily="18" charset="0"/>
              </a:rPr>
              <a:t>Medication management</a:t>
            </a:r>
          </a:p>
          <a:p>
            <a:pPr lvl="1"/>
            <a:r>
              <a:rPr lang="en-US" dirty="0" smtClean="0">
                <a:latin typeface="Calisto MT" panose="02040603050505030304" pitchFamily="18" charset="0"/>
              </a:rPr>
              <a:t>Monitor medication compliance, especially in patients with co-occurring psychiatric disorders</a:t>
            </a:r>
          </a:p>
          <a:p>
            <a:r>
              <a:rPr lang="en-US" dirty="0" smtClean="0">
                <a:latin typeface="Calisto MT" panose="02040603050505030304" pitchFamily="18" charset="0"/>
              </a:rPr>
              <a:t>Psychoeducation</a:t>
            </a:r>
          </a:p>
          <a:p>
            <a:pPr lvl="1"/>
            <a:r>
              <a:rPr lang="en-US" dirty="0" smtClean="0">
                <a:latin typeface="Calisto MT" panose="02040603050505030304" pitchFamily="18" charset="0"/>
              </a:rPr>
              <a:t>Providing adequate education about the disorder, treatment, and self-management</a:t>
            </a:r>
          </a:p>
          <a:p>
            <a:r>
              <a:rPr lang="en-US" dirty="0" smtClean="0">
                <a:latin typeface="Calisto MT" panose="02040603050505030304" pitchFamily="18" charset="0"/>
              </a:rPr>
              <a:t>Nutritional and supportive counseling</a:t>
            </a:r>
          </a:p>
          <a:p>
            <a:pPr lvl="1"/>
            <a:r>
              <a:rPr lang="en-US" dirty="0" smtClean="0">
                <a:latin typeface="Calisto MT" panose="02040603050505030304" pitchFamily="18" charset="0"/>
              </a:rPr>
              <a:t>Offer a safe space to discuss struggles and challenges and provide education on nutrition</a:t>
            </a:r>
          </a:p>
          <a:p>
            <a:endParaRPr lang="en-US" dirty="0">
              <a:latin typeface="Calisto MT" panose="02040603050505030304" pitchFamily="18" charset="0"/>
            </a:endParaRPr>
          </a:p>
        </p:txBody>
      </p:sp>
    </p:spTree>
    <p:extLst>
      <p:ext uri="{BB962C8B-B14F-4D97-AF65-F5344CB8AC3E}">
        <p14:creationId xmlns:p14="http://schemas.microsoft.com/office/powerpoint/2010/main" val="45806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48579" y="0"/>
            <a:ext cx="6283782" cy="725349"/>
          </a:xfrm>
        </p:spPr>
        <p:txBody>
          <a:bodyPr>
            <a:normAutofit/>
          </a:bodyPr>
          <a:lstStyle/>
          <a:p>
            <a:pPr algn="ctr"/>
            <a:r>
              <a:rPr lang="en-US" b="1" dirty="0" smtClean="0">
                <a:solidFill>
                  <a:schemeClr val="tx1"/>
                </a:solidFill>
                <a:latin typeface="Calisto MT" panose="02040603050505030304" pitchFamily="18" charset="0"/>
              </a:rPr>
              <a:t>References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1892969" y="725349"/>
            <a:ext cx="8598568" cy="5215076"/>
          </a:xfrm>
        </p:spPr>
        <p:txBody>
          <a:bodyPr>
            <a:normAutofit fontScale="47500" lnSpcReduction="20000"/>
          </a:bodyPr>
          <a:lstStyle/>
          <a:p>
            <a:r>
              <a:rPr lang="en-US" dirty="0"/>
              <a:t>Becker, A. E., Hadley Arrindell, A., </a:t>
            </a:r>
            <a:r>
              <a:rPr lang="en-US" dirty="0" err="1"/>
              <a:t>Perloe</a:t>
            </a:r>
            <a:r>
              <a:rPr lang="en-US" dirty="0"/>
              <a:t>, A., Fay, K., &amp; </a:t>
            </a:r>
            <a:r>
              <a:rPr lang="en-US" dirty="0" err="1"/>
              <a:t>Striegel</a:t>
            </a:r>
            <a:r>
              <a:rPr lang="en-US" dirty="0"/>
              <a:t>-Moore, R. H. (2020). A qualitative study of perceived social barriers to care for eating disorders: perspectives from ethnically diverse health care consumers. </a:t>
            </a:r>
            <a:r>
              <a:rPr lang="en-US" i="1" dirty="0"/>
              <a:t>The International journal of eating disorders</a:t>
            </a:r>
            <a:r>
              <a:rPr lang="en-US" dirty="0"/>
              <a:t>, </a:t>
            </a:r>
            <a:r>
              <a:rPr lang="en-US" i="1" dirty="0"/>
              <a:t>43</a:t>
            </a:r>
            <a:r>
              <a:rPr lang="en-US" dirty="0"/>
              <a:t>(7), 633–647. </a:t>
            </a:r>
            <a:r>
              <a:rPr lang="en-US" u="sng" dirty="0">
                <a:hlinkClick r:id="rId2"/>
              </a:rPr>
              <a:t>https://doi.org/10.1002/eat.20755</a:t>
            </a:r>
            <a:r>
              <a:rPr lang="en-US" dirty="0"/>
              <a:t> </a:t>
            </a:r>
          </a:p>
          <a:p>
            <a:r>
              <a:rPr lang="en-US" dirty="0" err="1"/>
              <a:t>Brelet</a:t>
            </a:r>
            <a:r>
              <a:rPr lang="en-US" dirty="0"/>
              <a:t>, L., </a:t>
            </a:r>
            <a:r>
              <a:rPr lang="en-US" dirty="0" err="1"/>
              <a:t>Flaudias</a:t>
            </a:r>
            <a:r>
              <a:rPr lang="en-US" dirty="0"/>
              <a:t>, V., </a:t>
            </a:r>
            <a:r>
              <a:rPr lang="en-US" dirty="0" err="1"/>
              <a:t>Désert</a:t>
            </a:r>
            <a:r>
              <a:rPr lang="en-US" dirty="0"/>
              <a:t>, M., Guillaume, S., </a:t>
            </a:r>
            <a:r>
              <a:rPr lang="en-US" dirty="0" err="1"/>
              <a:t>Llorca</a:t>
            </a:r>
            <a:r>
              <a:rPr lang="en-US" dirty="0"/>
              <a:t>, P. M., &amp; </a:t>
            </a:r>
            <a:r>
              <a:rPr lang="en-US" dirty="0" err="1"/>
              <a:t>Boirie</a:t>
            </a:r>
            <a:r>
              <a:rPr lang="en-US" dirty="0"/>
              <a:t>, Y. (2021). Stigmatization toward People with Anorexia Nervosa, Bulimia Nervosa, and Binge Eating Disorder: A Scoping Review. </a:t>
            </a:r>
            <a:r>
              <a:rPr lang="en-US" i="1" dirty="0"/>
              <a:t>Nutrients</a:t>
            </a:r>
            <a:r>
              <a:rPr lang="en-US" dirty="0"/>
              <a:t>, </a:t>
            </a:r>
            <a:r>
              <a:rPr lang="en-US" i="1" dirty="0"/>
              <a:t>13</a:t>
            </a:r>
            <a:r>
              <a:rPr lang="en-US" dirty="0"/>
              <a:t>(8), 2834. </a:t>
            </a:r>
            <a:r>
              <a:rPr lang="en-US" u="sng" dirty="0">
                <a:hlinkClick r:id="rId3"/>
              </a:rPr>
              <a:t>https://doi.org/10.3390/nu13082834</a:t>
            </a:r>
            <a:r>
              <a:rPr lang="en-US" dirty="0"/>
              <a:t> </a:t>
            </a:r>
          </a:p>
          <a:p>
            <a:r>
              <a:rPr lang="en-US" dirty="0"/>
              <a:t>Bryant, E., </a:t>
            </a:r>
            <a:r>
              <a:rPr lang="en-US" dirty="0" err="1"/>
              <a:t>Miskovic</a:t>
            </a:r>
            <a:r>
              <a:rPr lang="en-US" dirty="0"/>
              <a:t>-Wheatley, J., </a:t>
            </a:r>
            <a:r>
              <a:rPr lang="en-US" dirty="0" err="1"/>
              <a:t>Touyz</a:t>
            </a:r>
            <a:r>
              <a:rPr lang="en-US" dirty="0"/>
              <a:t>, S. W., Crosby, R. D., </a:t>
            </a:r>
            <a:r>
              <a:rPr lang="en-US" dirty="0" err="1"/>
              <a:t>Koreshe</a:t>
            </a:r>
            <a:r>
              <a:rPr lang="en-US" dirty="0"/>
              <a:t>, E., &amp; Maguire, S. (2021). Identification of high risk and early stage eating disorders: first validation of a digital screening tool. </a:t>
            </a:r>
            <a:r>
              <a:rPr lang="en-US" i="1" dirty="0"/>
              <a:t>Journal of eating disorders</a:t>
            </a:r>
            <a:r>
              <a:rPr lang="en-US" dirty="0"/>
              <a:t>, </a:t>
            </a:r>
            <a:r>
              <a:rPr lang="en-US" i="1" dirty="0"/>
              <a:t>9</a:t>
            </a:r>
            <a:r>
              <a:rPr lang="en-US" dirty="0"/>
              <a:t>(1), 109. </a:t>
            </a:r>
            <a:r>
              <a:rPr lang="en-US" u="sng" dirty="0">
                <a:hlinkClick r:id="rId4"/>
              </a:rPr>
              <a:t>https://doi.org/10.1186/s40337-021-00464-y</a:t>
            </a:r>
            <a:endParaRPr lang="en-US" dirty="0"/>
          </a:p>
          <a:p>
            <a:r>
              <a:rPr lang="en-US" dirty="0" err="1"/>
              <a:t>Fekih-Romdhane</a:t>
            </a:r>
            <a:r>
              <a:rPr lang="en-US" dirty="0"/>
              <a:t>, F., Obeid, S., </a:t>
            </a:r>
            <a:r>
              <a:rPr lang="en-US" dirty="0" err="1"/>
              <a:t>Malaeb</a:t>
            </a:r>
            <a:r>
              <a:rPr lang="en-US" dirty="0"/>
              <a:t>, D., </a:t>
            </a:r>
            <a:r>
              <a:rPr lang="en-US" dirty="0" err="1"/>
              <a:t>Hallit</a:t>
            </a:r>
            <a:r>
              <a:rPr lang="en-US" dirty="0"/>
              <a:t>, R., &amp; </a:t>
            </a:r>
            <a:r>
              <a:rPr lang="en-US" dirty="0" err="1"/>
              <a:t>Hallit</a:t>
            </a:r>
            <a:r>
              <a:rPr lang="en-US" dirty="0"/>
              <a:t>, S. (2022). Validation of a shortened version of the Eating Attitude Test (EAT-7) in the Arabic language. </a:t>
            </a:r>
            <a:r>
              <a:rPr lang="en-US" i="1" dirty="0"/>
              <a:t>Journal of eating disorders</a:t>
            </a:r>
            <a:r>
              <a:rPr lang="en-US" dirty="0"/>
              <a:t>, </a:t>
            </a:r>
            <a:r>
              <a:rPr lang="en-US" i="1" dirty="0"/>
              <a:t>10</a:t>
            </a:r>
            <a:r>
              <a:rPr lang="en-US" dirty="0"/>
              <a:t>(1), 127. </a:t>
            </a:r>
            <a:r>
              <a:rPr lang="en-US" u="sng" dirty="0">
                <a:hlinkClick r:id="rId5"/>
              </a:rPr>
              <a:t>https://doi.org/10.1186/s40337-022-00651-5</a:t>
            </a:r>
            <a:r>
              <a:rPr lang="en-US" dirty="0"/>
              <a:t> </a:t>
            </a:r>
          </a:p>
          <a:p>
            <a:r>
              <a:rPr lang="en-US" dirty="0"/>
              <a:t>Gorla, K., &amp; Mathews, M. (2019). Pharmacological treatment of eating disorders. </a:t>
            </a:r>
            <a:r>
              <a:rPr lang="en-US" i="1" dirty="0"/>
              <a:t>Psychiatry (</a:t>
            </a:r>
            <a:r>
              <a:rPr lang="en-US" i="1" dirty="0" err="1"/>
              <a:t>Edgmont</a:t>
            </a:r>
            <a:r>
              <a:rPr lang="en-US" i="1" dirty="0"/>
              <a:t> (Pa. : Township))</a:t>
            </a:r>
            <a:r>
              <a:rPr lang="en-US" dirty="0"/>
              <a:t>, </a:t>
            </a:r>
            <a:r>
              <a:rPr lang="en-US" i="1" dirty="0"/>
              <a:t>2</a:t>
            </a:r>
            <a:r>
              <a:rPr lang="en-US" dirty="0"/>
              <a:t>(6), 43–48.  </a:t>
            </a:r>
          </a:p>
          <a:p>
            <a:r>
              <a:rPr lang="en-US" dirty="0" err="1"/>
              <a:t>Gorrell</a:t>
            </a:r>
            <a:r>
              <a:rPr lang="en-US" dirty="0"/>
              <a:t>, S., &amp; Le Grange, D. (2019). Update on Treatments for Adolescent Bulimia Nervosa. </a:t>
            </a:r>
            <a:r>
              <a:rPr lang="en-US" i="1" dirty="0"/>
              <a:t>Child and adolescent psychiatric clinics of North America</a:t>
            </a:r>
            <a:r>
              <a:rPr lang="en-US" dirty="0"/>
              <a:t>, </a:t>
            </a:r>
            <a:r>
              <a:rPr lang="en-US" i="1" dirty="0"/>
              <a:t>28</a:t>
            </a:r>
            <a:r>
              <a:rPr lang="en-US" dirty="0"/>
              <a:t>(4), 537–547. </a:t>
            </a:r>
            <a:r>
              <a:rPr lang="en-US" u="sng" dirty="0">
                <a:hlinkClick r:id="rId6"/>
              </a:rPr>
              <a:t>https://doi.org/10.1016/j.chc.2019.05.002</a:t>
            </a:r>
            <a:r>
              <a:rPr lang="en-US" dirty="0"/>
              <a:t> </a:t>
            </a:r>
          </a:p>
          <a:p>
            <a:r>
              <a:rPr lang="en-US" dirty="0"/>
              <a:t>Hagan, K. E., &amp; Walsh, B. T. (2021). State of the Art: The Therapeutic Approaches to Bulimia Nervosa. </a:t>
            </a:r>
            <a:r>
              <a:rPr lang="en-US" i="1" dirty="0"/>
              <a:t>Clinical therapeutics</a:t>
            </a:r>
            <a:r>
              <a:rPr lang="en-US" dirty="0"/>
              <a:t>, </a:t>
            </a:r>
            <a:r>
              <a:rPr lang="en-US" i="1" dirty="0"/>
              <a:t>43</a:t>
            </a:r>
            <a:r>
              <a:rPr lang="en-US" dirty="0"/>
              <a:t>(1), 40–49. </a:t>
            </a:r>
            <a:r>
              <a:rPr lang="en-US" u="sng" dirty="0">
                <a:hlinkClick r:id="rId7"/>
              </a:rPr>
              <a:t>https://doi.org/10.1016/j.clinthera.2020.10.012</a:t>
            </a:r>
            <a:r>
              <a:rPr lang="en-US" dirty="0"/>
              <a:t> </a:t>
            </a:r>
          </a:p>
          <a:p>
            <a:r>
              <a:rPr lang="en-US" dirty="0" err="1"/>
              <a:t>Kass</a:t>
            </a:r>
            <a:r>
              <a:rPr lang="en-US" dirty="0"/>
              <a:t>, A. E., </a:t>
            </a:r>
            <a:r>
              <a:rPr lang="en-US" dirty="0" err="1"/>
              <a:t>Kolko</a:t>
            </a:r>
            <a:r>
              <a:rPr lang="en-US" dirty="0"/>
              <a:t>, R. P., &amp; Wilfley, D. E. (2023). Psychological treatments for eating disorders. </a:t>
            </a:r>
            <a:r>
              <a:rPr lang="en-US" i="1" dirty="0"/>
              <a:t>Current opinion in psychiatry</a:t>
            </a:r>
            <a:r>
              <a:rPr lang="en-US" dirty="0"/>
              <a:t>, </a:t>
            </a:r>
            <a:r>
              <a:rPr lang="en-US" i="1" dirty="0"/>
              <a:t>26</a:t>
            </a:r>
            <a:r>
              <a:rPr lang="en-US" dirty="0"/>
              <a:t>(6), 549–555. </a:t>
            </a:r>
            <a:r>
              <a:rPr lang="en-US" u="sng" dirty="0">
                <a:hlinkClick r:id="rId8"/>
              </a:rPr>
              <a:t>https://doi.org/10.1097/YCO.0b013e328365a30e</a:t>
            </a:r>
            <a:r>
              <a:rPr lang="en-US" dirty="0"/>
              <a:t> </a:t>
            </a:r>
          </a:p>
          <a:p>
            <a:r>
              <a:rPr lang="en-US" dirty="0"/>
              <a:t>Moreno, R., </a:t>
            </a:r>
            <a:r>
              <a:rPr lang="en-US" dirty="0" err="1"/>
              <a:t>Buckelew</a:t>
            </a:r>
            <a:r>
              <a:rPr lang="en-US" dirty="0"/>
              <a:t>, S. M., </a:t>
            </a:r>
            <a:r>
              <a:rPr lang="en-US" dirty="0" err="1"/>
              <a:t>Accurso</a:t>
            </a:r>
            <a:r>
              <a:rPr lang="en-US" dirty="0"/>
              <a:t>, E. C., &amp; Raymond-</a:t>
            </a:r>
            <a:r>
              <a:rPr lang="en-US" dirty="0" err="1"/>
              <a:t>Flesch</a:t>
            </a:r>
            <a:r>
              <a:rPr lang="en-US" dirty="0"/>
              <a:t>, M. (2023). Disparities in access to eating disorders treatment for publicly-insured youth and youth of color: a retrospective cohort study. </a:t>
            </a:r>
            <a:r>
              <a:rPr lang="en-US" i="1" dirty="0"/>
              <a:t>Journal of Eating Disorders</a:t>
            </a:r>
            <a:r>
              <a:rPr lang="en-US" dirty="0"/>
              <a:t>, </a:t>
            </a:r>
            <a:r>
              <a:rPr lang="en-US" i="1" dirty="0"/>
              <a:t>11</a:t>
            </a:r>
            <a:r>
              <a:rPr lang="en-US" dirty="0"/>
              <a:t>(1), 10. </a:t>
            </a:r>
            <a:r>
              <a:rPr lang="en-US" u="sng" dirty="0">
                <a:hlinkClick r:id="rId9"/>
              </a:rPr>
              <a:t>https://doi.org/10.1186/s40337-022-00730-7</a:t>
            </a:r>
            <a:r>
              <a:rPr lang="en-US" dirty="0"/>
              <a:t> </a:t>
            </a:r>
          </a:p>
          <a:p>
            <a:r>
              <a:rPr lang="en-US" dirty="0"/>
              <a:t>Reyes-Rodríguez, M. L., Watson, H. J., Smith, T. W., </a:t>
            </a:r>
            <a:r>
              <a:rPr lang="en-US" dirty="0" err="1"/>
              <a:t>Baucom</a:t>
            </a:r>
            <a:r>
              <a:rPr lang="en-US" dirty="0"/>
              <a:t>, D. H., &amp; </a:t>
            </a:r>
            <a:r>
              <a:rPr lang="en-US" dirty="0" err="1"/>
              <a:t>Bulik</a:t>
            </a:r>
            <a:r>
              <a:rPr lang="en-US" dirty="0"/>
              <a:t>, C. M. (2021). </a:t>
            </a:r>
            <a:r>
              <a:rPr lang="en-US" dirty="0" err="1"/>
              <a:t>Promoviendo</a:t>
            </a:r>
            <a:r>
              <a:rPr lang="en-US" dirty="0"/>
              <a:t> </a:t>
            </a:r>
            <a:r>
              <a:rPr lang="en-US" dirty="0" err="1"/>
              <a:t>una</a:t>
            </a:r>
            <a:r>
              <a:rPr lang="en-US" dirty="0"/>
              <a:t> </a:t>
            </a:r>
            <a:r>
              <a:rPr lang="en-US" dirty="0" err="1"/>
              <a:t>Alimentación</a:t>
            </a:r>
            <a:r>
              <a:rPr lang="en-US" dirty="0"/>
              <a:t> </a:t>
            </a:r>
            <a:r>
              <a:rPr lang="en-US" dirty="0" err="1"/>
              <a:t>Saludable</a:t>
            </a:r>
            <a:r>
              <a:rPr lang="en-US" dirty="0"/>
              <a:t> (PAS) results: Engaging Latino families in eating disorder treatment. </a:t>
            </a:r>
            <a:r>
              <a:rPr lang="en-US" i="1" dirty="0"/>
              <a:t>Eating behaviors</a:t>
            </a:r>
            <a:r>
              <a:rPr lang="en-US" dirty="0"/>
              <a:t>, </a:t>
            </a:r>
            <a:r>
              <a:rPr lang="en-US" i="1" dirty="0"/>
              <a:t>42</a:t>
            </a:r>
            <a:r>
              <a:rPr lang="en-US" dirty="0"/>
              <a:t>, 101534. </a:t>
            </a:r>
            <a:r>
              <a:rPr lang="en-US" u="sng" dirty="0">
                <a:hlinkClick r:id="rId10"/>
              </a:rPr>
              <a:t>https://doi.org/10.1016/j.eatbeh.2021.101534</a:t>
            </a:r>
            <a:r>
              <a:rPr lang="en-US" dirty="0"/>
              <a:t> </a:t>
            </a:r>
          </a:p>
          <a:p>
            <a:r>
              <a:rPr lang="en-US" dirty="0"/>
              <a:t>Schaefer, L. M., Crosby, R. D., &amp; Machado, P. P. P. (2021). A systematic review of instruments for the assessment of eating disorders among adults. </a:t>
            </a:r>
            <a:r>
              <a:rPr lang="en-US" i="1" dirty="0"/>
              <a:t>Current opinion in psychiatry</a:t>
            </a:r>
            <a:r>
              <a:rPr lang="en-US" dirty="0"/>
              <a:t>, </a:t>
            </a:r>
            <a:r>
              <a:rPr lang="en-US" i="1" dirty="0"/>
              <a:t>34</a:t>
            </a:r>
            <a:r>
              <a:rPr lang="en-US" dirty="0"/>
              <a:t>(6), 543–562. </a:t>
            </a:r>
            <a:r>
              <a:rPr lang="en-US" u="sng" dirty="0">
                <a:hlinkClick r:id="rId11"/>
              </a:rPr>
              <a:t>https://doi.org/10.1097/YCO.0000000000000746</a:t>
            </a:r>
            <a:r>
              <a:rPr lang="en-US" dirty="0"/>
              <a:t> </a:t>
            </a:r>
          </a:p>
        </p:txBody>
      </p:sp>
    </p:spTree>
    <p:extLst>
      <p:ext uri="{BB962C8B-B14F-4D97-AF65-F5344CB8AC3E}">
        <p14:creationId xmlns:p14="http://schemas.microsoft.com/office/powerpoint/2010/main" val="284633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53652" y="96154"/>
            <a:ext cx="8121315" cy="725349"/>
          </a:xfrm>
        </p:spPr>
        <p:txBody>
          <a:bodyPr>
            <a:normAutofit/>
          </a:bodyPr>
          <a:lstStyle/>
          <a:p>
            <a:pPr algn="ctr"/>
            <a:r>
              <a:rPr lang="en-US" sz="4000" b="1" dirty="0" smtClean="0">
                <a:solidFill>
                  <a:schemeClr val="tx1"/>
                </a:solidFill>
                <a:latin typeface="Calisto MT" panose="02040603050505030304" pitchFamily="18" charset="0"/>
              </a:rPr>
              <a:t>LEARNING OBJECTIVES</a:t>
            </a:r>
            <a:endParaRPr lang="en-US" sz="4000"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49905" y="821503"/>
            <a:ext cx="8229600" cy="4893497"/>
          </a:xfrm>
        </p:spPr>
        <p:txBody>
          <a:bodyPr>
            <a:normAutofit fontScale="92500" lnSpcReduction="20000"/>
          </a:bodyPr>
          <a:lstStyle/>
          <a:p>
            <a:pPr>
              <a:lnSpc>
                <a:spcPct val="150000"/>
              </a:lnSpc>
              <a:spcBef>
                <a:spcPts val="0"/>
              </a:spcBef>
            </a:pPr>
            <a:r>
              <a:rPr lang="en-US" dirty="0" smtClean="0">
                <a:latin typeface="Calisto MT" panose="02040603050505030304" pitchFamily="18" charset="0"/>
              </a:rPr>
              <a:t>Differentiate symptoms of childhood disorders from normal developmental parameters</a:t>
            </a:r>
          </a:p>
          <a:p>
            <a:pPr>
              <a:lnSpc>
                <a:spcPct val="150000"/>
              </a:lnSpc>
              <a:spcBef>
                <a:spcPts val="0"/>
              </a:spcBef>
            </a:pPr>
            <a:r>
              <a:rPr lang="en-US" dirty="0" smtClean="0">
                <a:latin typeface="Calisto MT" panose="02040603050505030304" pitchFamily="18" charset="0"/>
              </a:rPr>
              <a:t>Identify appropriate bio-measurement, health, and psychological data used to assess childhood psychiatric issues</a:t>
            </a:r>
          </a:p>
          <a:p>
            <a:pPr>
              <a:lnSpc>
                <a:spcPct val="150000"/>
              </a:lnSpc>
              <a:spcBef>
                <a:spcPts val="0"/>
              </a:spcBef>
            </a:pPr>
            <a:r>
              <a:rPr lang="en-US" dirty="0" smtClean="0">
                <a:latin typeface="Calisto MT" panose="02040603050505030304" pitchFamily="18" charset="0"/>
              </a:rPr>
              <a:t>Analyze assessment data to determine differential diagnosis using DSM-5 criteria</a:t>
            </a:r>
          </a:p>
          <a:p>
            <a:pPr>
              <a:lnSpc>
                <a:spcPct val="150000"/>
              </a:lnSpc>
              <a:spcBef>
                <a:spcPts val="0"/>
              </a:spcBef>
            </a:pPr>
            <a:r>
              <a:rPr lang="en-US" dirty="0" smtClean="0">
                <a:latin typeface="Calisto MT" panose="02040603050505030304" pitchFamily="18" charset="0"/>
              </a:rPr>
              <a:t>Synthesize evidence-based treatment to determine a collaborative plan of care</a:t>
            </a:r>
            <a:endParaRPr lang="en-US" dirty="0">
              <a:latin typeface="Calisto MT" panose="02040603050505030304" pitchFamily="18" charset="0"/>
            </a:endParaRPr>
          </a:p>
        </p:txBody>
      </p:sp>
    </p:spTree>
    <p:extLst>
      <p:ext uri="{BB962C8B-B14F-4D97-AF65-F5344CB8AC3E}">
        <p14:creationId xmlns:p14="http://schemas.microsoft.com/office/powerpoint/2010/main" val="1101633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50695" y="0"/>
            <a:ext cx="7507705" cy="725349"/>
          </a:xfrm>
        </p:spPr>
        <p:txBody>
          <a:bodyPr>
            <a:normAutofit/>
          </a:bodyPr>
          <a:lstStyle/>
          <a:p>
            <a:pPr algn="ctr"/>
            <a:r>
              <a:rPr lang="en-US" b="1" dirty="0" smtClean="0">
                <a:solidFill>
                  <a:schemeClr val="tx1"/>
                </a:solidFill>
                <a:latin typeface="Calisto MT" panose="02040603050505030304" pitchFamily="18" charset="0"/>
              </a:rPr>
              <a:t>DSM-5 CRITERIA</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98032" y="914400"/>
            <a:ext cx="8181473" cy="4908883"/>
          </a:xfrm>
        </p:spPr>
        <p:txBody>
          <a:bodyPr>
            <a:normAutofit lnSpcReduction="10000"/>
          </a:bodyPr>
          <a:lstStyle/>
          <a:p>
            <a:pPr>
              <a:lnSpc>
                <a:spcPct val="150000"/>
              </a:lnSpc>
              <a:spcBef>
                <a:spcPts val="0"/>
              </a:spcBef>
            </a:pPr>
            <a:r>
              <a:rPr lang="en-US" dirty="0" smtClean="0">
                <a:latin typeface="Calisto MT" panose="02040603050505030304" pitchFamily="18" charset="0"/>
              </a:rPr>
              <a:t>Criterion A: Recurrent episodes of binge eating</a:t>
            </a:r>
          </a:p>
          <a:p>
            <a:pPr>
              <a:lnSpc>
                <a:spcPct val="150000"/>
              </a:lnSpc>
              <a:spcBef>
                <a:spcPts val="0"/>
              </a:spcBef>
            </a:pPr>
            <a:r>
              <a:rPr lang="en-US" dirty="0" smtClean="0">
                <a:latin typeface="Calisto MT" panose="02040603050505030304" pitchFamily="18" charset="0"/>
              </a:rPr>
              <a:t>Eating an excessive amount of food within a discrete period</a:t>
            </a:r>
          </a:p>
          <a:p>
            <a:pPr lvl="1">
              <a:lnSpc>
                <a:spcPct val="150000"/>
              </a:lnSpc>
              <a:spcBef>
                <a:spcPts val="0"/>
              </a:spcBef>
            </a:pPr>
            <a:r>
              <a:rPr lang="en-US" dirty="0" smtClean="0">
                <a:latin typeface="Calisto MT" panose="02040603050505030304" pitchFamily="18" charset="0"/>
              </a:rPr>
              <a:t>For example, within two hours</a:t>
            </a:r>
            <a:endParaRPr lang="en-US" dirty="0" smtClean="0">
              <a:latin typeface="Calisto MT" panose="02040603050505030304" pitchFamily="18" charset="0"/>
            </a:endParaRPr>
          </a:p>
          <a:p>
            <a:pPr>
              <a:lnSpc>
                <a:spcPct val="150000"/>
              </a:lnSpc>
              <a:spcBef>
                <a:spcPts val="0"/>
              </a:spcBef>
            </a:pPr>
            <a:r>
              <a:rPr lang="en-US" dirty="0" smtClean="0">
                <a:latin typeface="Calisto MT" panose="02040603050505030304" pitchFamily="18" charset="0"/>
              </a:rPr>
              <a:t>The amount eaten is more than what many people would eat in the same period</a:t>
            </a:r>
          </a:p>
          <a:p>
            <a:pPr>
              <a:lnSpc>
                <a:spcPct val="150000"/>
              </a:lnSpc>
              <a:spcBef>
                <a:spcPts val="0"/>
              </a:spcBef>
            </a:pPr>
            <a:r>
              <a:rPr lang="en-US" dirty="0" smtClean="0">
                <a:latin typeface="Calisto MT" panose="02040603050505030304" pitchFamily="18" charset="0"/>
              </a:rPr>
              <a:t>Lack of control over eating during the period</a:t>
            </a:r>
          </a:p>
          <a:p>
            <a:pPr lvl="1">
              <a:lnSpc>
                <a:spcPct val="150000"/>
              </a:lnSpc>
              <a:spcBef>
                <a:spcPts val="0"/>
              </a:spcBef>
            </a:pPr>
            <a:r>
              <a:rPr lang="en-US" dirty="0" smtClean="0">
                <a:latin typeface="Calisto MT" panose="02040603050505030304" pitchFamily="18" charset="0"/>
              </a:rPr>
              <a:t>For example, feeling that one cannot stop eating</a:t>
            </a:r>
            <a:endParaRPr lang="en-US" dirty="0">
              <a:latin typeface="Calisto MT" panose="02040603050505030304" pitchFamily="18" charset="0"/>
            </a:endParaRPr>
          </a:p>
        </p:txBody>
      </p:sp>
    </p:spTree>
    <p:extLst>
      <p:ext uri="{BB962C8B-B14F-4D97-AF65-F5344CB8AC3E}">
        <p14:creationId xmlns:p14="http://schemas.microsoft.com/office/powerpoint/2010/main" val="1429157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27426" y="0"/>
            <a:ext cx="6283782" cy="725349"/>
          </a:xfrm>
        </p:spPr>
        <p:txBody>
          <a:bodyPr>
            <a:normAutofit/>
          </a:bodyPr>
          <a:lstStyle/>
          <a:p>
            <a:pPr algn="ctr"/>
            <a:r>
              <a:rPr lang="en-US" b="1" dirty="0" smtClean="0">
                <a:solidFill>
                  <a:schemeClr val="tx1"/>
                </a:solidFill>
                <a:latin typeface="Calisto MT" panose="02040603050505030304" pitchFamily="18" charset="0"/>
              </a:rPr>
              <a:t>DSM-5 CRITERIA</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478505" y="725349"/>
            <a:ext cx="7856621" cy="4809177"/>
          </a:xfrm>
        </p:spPr>
        <p:txBody>
          <a:bodyPr/>
          <a:lstStyle/>
          <a:p>
            <a:r>
              <a:rPr lang="en-US" dirty="0" smtClean="0">
                <a:latin typeface="Calisto MT" panose="02040603050505030304" pitchFamily="18" charset="0"/>
              </a:rPr>
              <a:t>Criterion B: Recurrent compensatory behavior</a:t>
            </a:r>
            <a:r>
              <a:rPr lang="en-US" dirty="0">
                <a:latin typeface="Calisto MT" panose="02040603050505030304" pitchFamily="18" charset="0"/>
              </a:rPr>
              <a:t> </a:t>
            </a:r>
            <a:r>
              <a:rPr lang="en-US" dirty="0" smtClean="0">
                <a:latin typeface="Calisto MT" panose="02040603050505030304" pitchFamily="18" charset="0"/>
              </a:rPr>
              <a:t>to prevent weight gain</a:t>
            </a:r>
          </a:p>
          <a:p>
            <a:r>
              <a:rPr lang="en-US" dirty="0" smtClean="0">
                <a:latin typeface="Calisto MT" panose="02040603050505030304" pitchFamily="18" charset="0"/>
              </a:rPr>
              <a:t>For example:</a:t>
            </a:r>
          </a:p>
          <a:p>
            <a:pPr lvl="1"/>
            <a:r>
              <a:rPr lang="en-US" dirty="0" smtClean="0">
                <a:latin typeface="Calisto MT" panose="02040603050505030304" pitchFamily="18" charset="0"/>
              </a:rPr>
              <a:t>Self-induced vomiting</a:t>
            </a:r>
            <a:endParaRPr lang="en-US" dirty="0" smtClean="0">
              <a:latin typeface="Calisto MT" panose="02040603050505030304" pitchFamily="18" charset="0"/>
            </a:endParaRPr>
          </a:p>
          <a:p>
            <a:pPr lvl="1"/>
            <a:r>
              <a:rPr lang="en-US" dirty="0" smtClean="0">
                <a:latin typeface="Calisto MT" panose="02040603050505030304" pitchFamily="18" charset="0"/>
              </a:rPr>
              <a:t>Misuse of laxatives, diuretics, or other medications</a:t>
            </a:r>
          </a:p>
          <a:p>
            <a:pPr lvl="1"/>
            <a:r>
              <a:rPr lang="en-US" dirty="0" smtClean="0">
                <a:latin typeface="Calisto MT" panose="02040603050505030304" pitchFamily="18" charset="0"/>
              </a:rPr>
              <a:t>Fasting</a:t>
            </a:r>
          </a:p>
          <a:p>
            <a:pPr lvl="1"/>
            <a:r>
              <a:rPr lang="en-US" dirty="0" smtClean="0">
                <a:latin typeface="Calisto MT" panose="02040603050505030304" pitchFamily="18" charset="0"/>
              </a:rPr>
              <a:t>Excessive exercise </a:t>
            </a:r>
            <a:endParaRPr lang="en-US" dirty="0" smtClean="0">
              <a:latin typeface="Calisto MT" panose="02040603050505030304" pitchFamily="18" charset="0"/>
            </a:endParaRPr>
          </a:p>
        </p:txBody>
      </p:sp>
    </p:spTree>
    <p:extLst>
      <p:ext uri="{BB962C8B-B14F-4D97-AF65-F5344CB8AC3E}">
        <p14:creationId xmlns:p14="http://schemas.microsoft.com/office/powerpoint/2010/main" val="138095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34040" y="0"/>
            <a:ext cx="6283782" cy="725349"/>
          </a:xfrm>
        </p:spPr>
        <p:txBody>
          <a:bodyPr>
            <a:normAutofit/>
          </a:bodyPr>
          <a:lstStyle/>
          <a:p>
            <a:pPr algn="ctr"/>
            <a:r>
              <a:rPr lang="en-US" b="1" dirty="0" smtClean="0">
                <a:solidFill>
                  <a:schemeClr val="tx1"/>
                </a:solidFill>
                <a:latin typeface="Calisto MT" panose="02040603050505030304" pitchFamily="18" charset="0"/>
              </a:rPr>
              <a:t>DSM-5 CRITERIA</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610854" y="725349"/>
            <a:ext cx="7615988" cy="4361611"/>
          </a:xfrm>
        </p:spPr>
        <p:txBody>
          <a:bodyPr/>
          <a:lstStyle/>
          <a:p>
            <a:r>
              <a:rPr lang="en-US" dirty="0" smtClean="0">
                <a:latin typeface="Calisto MT" panose="02040603050505030304" pitchFamily="18" charset="0"/>
              </a:rPr>
              <a:t>Criterion C: Binge eating and compensatory behavior occur at least once a week for 3 months</a:t>
            </a:r>
          </a:p>
          <a:p>
            <a:r>
              <a:rPr lang="en-US" dirty="0" smtClean="0">
                <a:latin typeface="Calisto MT" panose="02040603050505030304" pitchFamily="18" charset="0"/>
              </a:rPr>
              <a:t>Criterion D: Self-evaluation influenced by weight and body shape</a:t>
            </a:r>
          </a:p>
          <a:p>
            <a:r>
              <a:rPr lang="en-US" dirty="0" smtClean="0">
                <a:latin typeface="Calisto MT" panose="02040603050505030304" pitchFamily="18" charset="0"/>
              </a:rPr>
              <a:t>Criteria E: Disturbance does not occur exclusively during episodes of anorexia nervosa</a:t>
            </a:r>
            <a:endParaRPr lang="en-US" dirty="0">
              <a:latin typeface="Calisto MT" panose="02040603050505030304" pitchFamily="18" charset="0"/>
            </a:endParaRPr>
          </a:p>
        </p:txBody>
      </p:sp>
    </p:spTree>
    <p:extLst>
      <p:ext uri="{BB962C8B-B14F-4D97-AF65-F5344CB8AC3E}">
        <p14:creationId xmlns:p14="http://schemas.microsoft.com/office/powerpoint/2010/main" val="345981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80704" y="104830"/>
            <a:ext cx="6283782" cy="725349"/>
          </a:xfrm>
        </p:spPr>
        <p:txBody>
          <a:bodyPr>
            <a:normAutofit/>
          </a:bodyPr>
          <a:lstStyle/>
          <a:p>
            <a:pPr algn="ctr"/>
            <a:r>
              <a:rPr lang="en-US" b="1" dirty="0" smtClean="0">
                <a:solidFill>
                  <a:schemeClr val="tx1"/>
                </a:solidFill>
                <a:latin typeface="Calisto MT" panose="02040603050505030304" pitchFamily="18" charset="0"/>
              </a:rPr>
              <a:t>SCREENING TOOLS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73969" y="830179"/>
            <a:ext cx="8097252" cy="4969042"/>
          </a:xfrm>
        </p:spPr>
        <p:txBody>
          <a:bodyPr>
            <a:normAutofit fontScale="92500" lnSpcReduction="20000"/>
          </a:bodyPr>
          <a:lstStyle/>
          <a:p>
            <a:r>
              <a:rPr lang="en-US" dirty="0" smtClean="0">
                <a:latin typeface="Calisto MT" panose="02040603050505030304" pitchFamily="18" charset="0"/>
              </a:rPr>
              <a:t>SCOFF questionnaire</a:t>
            </a:r>
          </a:p>
          <a:p>
            <a:pPr lvl="1"/>
            <a:r>
              <a:rPr lang="en-US" dirty="0" smtClean="0">
                <a:latin typeface="Calisto MT" panose="02040603050505030304" pitchFamily="18" charset="0"/>
              </a:rPr>
              <a:t>Identifies traditiona</a:t>
            </a:r>
            <a:r>
              <a:rPr lang="en-US" dirty="0" smtClean="0">
                <a:latin typeface="Calisto MT" panose="02040603050505030304" pitchFamily="18" charset="0"/>
              </a:rPr>
              <a:t>l presentation of BN and other disorders (Bryant et al., 2021) </a:t>
            </a:r>
          </a:p>
          <a:p>
            <a:r>
              <a:rPr lang="en-US" dirty="0" smtClean="0">
                <a:latin typeface="Calisto MT" panose="02040603050505030304" pitchFamily="18" charset="0"/>
              </a:rPr>
              <a:t>Eating Attitude Test</a:t>
            </a:r>
          </a:p>
          <a:p>
            <a:pPr lvl="1"/>
            <a:r>
              <a:rPr lang="en-US" dirty="0" smtClean="0">
                <a:latin typeface="Calisto MT" panose="02040603050505030304" pitchFamily="18" charset="0"/>
              </a:rPr>
              <a:t>Identifies aspects such as dieting, bulimia, food preoccupation, and oral control (</a:t>
            </a:r>
            <a:r>
              <a:rPr lang="en-US" dirty="0" err="1" smtClean="0">
                <a:latin typeface="Calisto MT" panose="02040603050505030304" pitchFamily="18" charset="0"/>
              </a:rPr>
              <a:t>Fekih-Romdhane</a:t>
            </a:r>
            <a:r>
              <a:rPr lang="en-US" dirty="0" smtClean="0">
                <a:latin typeface="Calisto MT" panose="02040603050505030304" pitchFamily="18" charset="0"/>
              </a:rPr>
              <a:t> et al., 2022)</a:t>
            </a:r>
          </a:p>
          <a:p>
            <a:r>
              <a:rPr lang="en-US" dirty="0" smtClean="0">
                <a:latin typeface="Calisto MT" panose="02040603050505030304" pitchFamily="18" charset="0"/>
              </a:rPr>
              <a:t>Short Evaluation of Eating Disorders (SEED)</a:t>
            </a:r>
          </a:p>
          <a:p>
            <a:pPr lvl="1"/>
            <a:r>
              <a:rPr lang="en-US" dirty="0" smtClean="0">
                <a:latin typeface="Calisto MT" panose="02040603050505030304" pitchFamily="18" charset="0"/>
              </a:rPr>
              <a:t>Allows the determination of ED severity (Schaefer et al., 2021) </a:t>
            </a:r>
          </a:p>
          <a:p>
            <a:r>
              <a:rPr lang="en-US" dirty="0" smtClean="0">
                <a:latin typeface="Calisto MT" panose="02040603050505030304" pitchFamily="18" charset="0"/>
              </a:rPr>
              <a:t>Change in Eating Disorder Symptoms (CHEDS)</a:t>
            </a:r>
          </a:p>
          <a:p>
            <a:pPr lvl="1"/>
            <a:r>
              <a:rPr lang="en-US" dirty="0" smtClean="0">
                <a:latin typeface="Calisto MT" panose="02040603050505030304" pitchFamily="18" charset="0"/>
              </a:rPr>
              <a:t>Identifies session-by-session changes in symptoms across treatment (</a:t>
            </a:r>
            <a:r>
              <a:rPr lang="en-US" dirty="0">
                <a:latin typeface="Calisto MT" panose="02040603050505030304" pitchFamily="18" charset="0"/>
              </a:rPr>
              <a:t>Schaefer et al., 2021</a:t>
            </a:r>
            <a:r>
              <a:rPr lang="en-US" dirty="0" smtClean="0">
                <a:latin typeface="Calisto MT" panose="02040603050505030304" pitchFamily="18" charset="0"/>
              </a:rPr>
              <a:t>) </a:t>
            </a:r>
            <a:endParaRPr lang="en-US" dirty="0">
              <a:latin typeface="Calisto MT" panose="02040603050505030304" pitchFamily="18" charset="0"/>
            </a:endParaRPr>
          </a:p>
        </p:txBody>
      </p:sp>
    </p:spTree>
    <p:extLst>
      <p:ext uri="{BB962C8B-B14F-4D97-AF65-F5344CB8AC3E}">
        <p14:creationId xmlns:p14="http://schemas.microsoft.com/office/powerpoint/2010/main" val="3848186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85450" y="345462"/>
            <a:ext cx="8734925" cy="725349"/>
          </a:xfrm>
        </p:spPr>
        <p:txBody>
          <a:bodyPr>
            <a:normAutofit fontScale="90000"/>
          </a:bodyPr>
          <a:lstStyle/>
          <a:p>
            <a:pPr algn="ctr"/>
            <a:r>
              <a:rPr lang="en-US" b="1" dirty="0" smtClean="0">
                <a:solidFill>
                  <a:schemeClr val="tx1"/>
                </a:solidFill>
                <a:latin typeface="Calisto MT" panose="02040603050505030304" pitchFamily="18" charset="0"/>
              </a:rPr>
              <a:t>PHARMACOLOGICAL INTERVENTIONS</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237874" y="1070811"/>
            <a:ext cx="8205537" cy="4656221"/>
          </a:xfrm>
        </p:spPr>
        <p:txBody>
          <a:bodyPr/>
          <a:lstStyle/>
          <a:p>
            <a:r>
              <a:rPr lang="en-US" dirty="0" smtClean="0">
                <a:latin typeface="Calisto MT" panose="02040603050505030304" pitchFamily="18" charset="0"/>
              </a:rPr>
              <a:t>Significant evidence for the use of medication</a:t>
            </a:r>
          </a:p>
          <a:p>
            <a:r>
              <a:rPr lang="en-US" dirty="0" smtClean="0">
                <a:latin typeface="Calisto MT" panose="02040603050505030304" pitchFamily="18" charset="0"/>
              </a:rPr>
              <a:t>Fluoxetine: Only FDA-approved drug for BN</a:t>
            </a:r>
          </a:p>
          <a:p>
            <a:r>
              <a:rPr lang="en-US" dirty="0" smtClean="0">
                <a:latin typeface="Calisto MT" panose="02040603050505030304" pitchFamily="18" charset="0"/>
              </a:rPr>
              <a:t>Tricyclic antidepressants (TCAs)</a:t>
            </a:r>
          </a:p>
          <a:p>
            <a:pPr lvl="1"/>
            <a:r>
              <a:rPr lang="en-US" dirty="0">
                <a:latin typeface="Calisto MT" panose="02040603050505030304" pitchFamily="18" charset="0"/>
              </a:rPr>
              <a:t>I</a:t>
            </a:r>
            <a:r>
              <a:rPr lang="en-US" dirty="0" smtClean="0">
                <a:latin typeface="Calisto MT" panose="02040603050505030304" pitchFamily="18" charset="0"/>
              </a:rPr>
              <a:t>mipramine, desipramine, and amitriptyline</a:t>
            </a:r>
          </a:p>
          <a:p>
            <a:r>
              <a:rPr lang="en-US" dirty="0" smtClean="0">
                <a:latin typeface="Calisto MT" panose="02040603050505030304" pitchFamily="18" charset="0"/>
              </a:rPr>
              <a:t>Monoamine oxidase (MAO) inhibitors</a:t>
            </a:r>
          </a:p>
          <a:p>
            <a:r>
              <a:rPr lang="en-US" dirty="0" smtClean="0">
                <a:latin typeface="Calisto MT" panose="02040603050505030304" pitchFamily="18" charset="0"/>
              </a:rPr>
              <a:t>Anxiolytics such as </a:t>
            </a:r>
            <a:r>
              <a:rPr lang="en-US" dirty="0" err="1" smtClean="0">
                <a:latin typeface="Calisto MT" panose="02040603050505030304" pitchFamily="18" charset="0"/>
              </a:rPr>
              <a:t>buspirone</a:t>
            </a:r>
            <a:r>
              <a:rPr lang="en-US" dirty="0" smtClean="0">
                <a:latin typeface="Calisto MT" panose="02040603050505030304" pitchFamily="18" charset="0"/>
              </a:rPr>
              <a:t> </a:t>
            </a:r>
          </a:p>
          <a:p>
            <a:r>
              <a:rPr lang="en-US" dirty="0" smtClean="0">
                <a:latin typeface="Calisto MT" panose="02040603050505030304" pitchFamily="18" charset="0"/>
              </a:rPr>
              <a:t>Anti-emetics such as ondansetron </a:t>
            </a:r>
          </a:p>
          <a:p>
            <a:r>
              <a:rPr lang="en-US" dirty="0">
                <a:latin typeface="Calisto MT" panose="02040603050505030304" pitchFamily="18" charset="0"/>
              </a:rPr>
              <a:t>Known to reduce binge eating and </a:t>
            </a:r>
            <a:r>
              <a:rPr lang="en-US" dirty="0" smtClean="0">
                <a:latin typeface="Calisto MT" panose="02040603050505030304" pitchFamily="18" charset="0"/>
              </a:rPr>
              <a:t>vomiting (Gorla &amp; Mathews, 2019)</a:t>
            </a:r>
            <a:endParaRPr lang="en-US" dirty="0">
              <a:latin typeface="Calisto MT" panose="02040603050505030304" pitchFamily="18" charset="0"/>
            </a:endParaRPr>
          </a:p>
        </p:txBody>
      </p:sp>
    </p:spTree>
    <p:extLst>
      <p:ext uri="{BB962C8B-B14F-4D97-AF65-F5344CB8AC3E}">
        <p14:creationId xmlns:p14="http://schemas.microsoft.com/office/powerpoint/2010/main" val="2838575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24263" y="0"/>
            <a:ext cx="8996112" cy="725349"/>
          </a:xfrm>
        </p:spPr>
        <p:txBody>
          <a:bodyPr>
            <a:normAutofit/>
          </a:bodyPr>
          <a:lstStyle/>
          <a:p>
            <a:r>
              <a:rPr lang="en-US" sz="3000" b="1" dirty="0" smtClean="0">
                <a:solidFill>
                  <a:schemeClr val="tx1"/>
                </a:solidFill>
                <a:latin typeface="Calisto MT" panose="02040603050505030304" pitchFamily="18" charset="0"/>
              </a:rPr>
              <a:t>NON-PHARMACOLOGICAL INTERVENTIONS</a:t>
            </a:r>
            <a:endParaRPr lang="en-US" sz="3000"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310064" y="818147"/>
            <a:ext cx="8037094" cy="5017169"/>
          </a:xfrm>
        </p:spPr>
        <p:txBody>
          <a:bodyPr>
            <a:normAutofit fontScale="92500" lnSpcReduction="20000"/>
          </a:bodyPr>
          <a:lstStyle/>
          <a:p>
            <a:pPr>
              <a:spcBef>
                <a:spcPts val="0"/>
              </a:spcBef>
            </a:pPr>
            <a:r>
              <a:rPr lang="en-US" dirty="0" smtClean="0">
                <a:latin typeface="Calisto MT" panose="02040603050505030304" pitchFamily="18" charset="0"/>
              </a:rPr>
              <a:t>Psychosocial and psychopharmacological approaches optimize outcomes</a:t>
            </a:r>
          </a:p>
          <a:p>
            <a:pPr>
              <a:spcBef>
                <a:spcPts val="0"/>
              </a:spcBef>
            </a:pPr>
            <a:r>
              <a:rPr lang="en-US" dirty="0" smtClean="0">
                <a:latin typeface="Calisto MT" panose="02040603050505030304" pitchFamily="18" charset="0"/>
              </a:rPr>
              <a:t>Cognitive Behavioral Therapy (CBT) </a:t>
            </a:r>
          </a:p>
          <a:p>
            <a:pPr lvl="1">
              <a:spcBef>
                <a:spcPts val="0"/>
              </a:spcBef>
            </a:pPr>
            <a:r>
              <a:rPr lang="en-US" dirty="0" smtClean="0">
                <a:latin typeface="Calisto MT" panose="02040603050505030304" pitchFamily="18" charset="0"/>
              </a:rPr>
              <a:t>Could involve CBT-guided self-care (</a:t>
            </a:r>
            <a:r>
              <a:rPr lang="en-US" dirty="0" err="1" smtClean="0">
                <a:latin typeface="Calisto MT" panose="02040603050505030304" pitchFamily="18" charset="0"/>
              </a:rPr>
              <a:t>Gorrell</a:t>
            </a:r>
            <a:r>
              <a:rPr lang="en-US" dirty="0" smtClean="0">
                <a:latin typeface="Calisto MT" panose="02040603050505030304" pitchFamily="18" charset="0"/>
              </a:rPr>
              <a:t> &amp; Le Grange, 2019) </a:t>
            </a:r>
            <a:endParaRPr lang="en-US" dirty="0" smtClean="0">
              <a:latin typeface="Calisto MT" panose="02040603050505030304" pitchFamily="18" charset="0"/>
            </a:endParaRPr>
          </a:p>
          <a:p>
            <a:pPr lvl="1">
              <a:spcBef>
                <a:spcPts val="0"/>
              </a:spcBef>
            </a:pPr>
            <a:r>
              <a:rPr lang="en-US" dirty="0" smtClean="0">
                <a:latin typeface="Calisto MT" panose="02040603050505030304" pitchFamily="18" charset="0"/>
              </a:rPr>
              <a:t>Targets distorted thoughts and maladaptive behaviors that maintain ED symptoms (</a:t>
            </a:r>
            <a:r>
              <a:rPr lang="en-US" dirty="0" err="1" smtClean="0">
                <a:latin typeface="Calisto MT" panose="02040603050505030304" pitchFamily="18" charset="0"/>
              </a:rPr>
              <a:t>Kass</a:t>
            </a:r>
            <a:r>
              <a:rPr lang="en-US" dirty="0" smtClean="0">
                <a:latin typeface="Calisto MT" panose="02040603050505030304" pitchFamily="18" charset="0"/>
              </a:rPr>
              <a:t> et al., 2023)</a:t>
            </a:r>
          </a:p>
          <a:p>
            <a:pPr>
              <a:spcBef>
                <a:spcPts val="0"/>
              </a:spcBef>
            </a:pPr>
            <a:r>
              <a:rPr lang="en-US" dirty="0" smtClean="0">
                <a:latin typeface="Calisto MT" panose="02040603050505030304" pitchFamily="18" charset="0"/>
              </a:rPr>
              <a:t>Family-based therapy (FBT-BN) </a:t>
            </a:r>
          </a:p>
          <a:p>
            <a:pPr lvl="1">
              <a:spcBef>
                <a:spcPts val="0"/>
              </a:spcBef>
            </a:pPr>
            <a:r>
              <a:rPr lang="en-US" dirty="0" smtClean="0">
                <a:latin typeface="Calisto MT" panose="02040603050505030304" pitchFamily="18" charset="0"/>
              </a:rPr>
              <a:t>Improves abstinence from binge eating and purging</a:t>
            </a:r>
          </a:p>
          <a:p>
            <a:pPr>
              <a:spcBef>
                <a:spcPts val="0"/>
              </a:spcBef>
            </a:pPr>
            <a:r>
              <a:rPr lang="en-US" dirty="0" smtClean="0">
                <a:latin typeface="Calisto MT" panose="02040603050505030304" pitchFamily="18" charset="0"/>
              </a:rPr>
              <a:t>Interpersonal therapy (IPT)</a:t>
            </a:r>
          </a:p>
          <a:p>
            <a:pPr lvl="1">
              <a:spcBef>
                <a:spcPts val="0"/>
              </a:spcBef>
            </a:pPr>
            <a:r>
              <a:rPr lang="en-US" dirty="0" smtClean="0">
                <a:latin typeface="Calisto MT" panose="02040603050505030304" pitchFamily="18" charset="0"/>
              </a:rPr>
              <a:t>Addresses issues such as negative affect and low self-esteem associated with BN (Hagan &amp; Walsh, 2021) </a:t>
            </a:r>
          </a:p>
        </p:txBody>
      </p:sp>
    </p:spTree>
    <p:extLst>
      <p:ext uri="{BB962C8B-B14F-4D97-AF65-F5344CB8AC3E}">
        <p14:creationId xmlns:p14="http://schemas.microsoft.com/office/powerpoint/2010/main" val="137221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5210" y="0"/>
            <a:ext cx="8085221" cy="725349"/>
          </a:xfrm>
        </p:spPr>
        <p:txBody>
          <a:bodyPr>
            <a:normAutofit fontScale="90000"/>
          </a:bodyPr>
          <a:lstStyle/>
          <a:p>
            <a:r>
              <a:rPr lang="en-US" b="1" dirty="0" smtClean="0">
                <a:solidFill>
                  <a:schemeClr val="tx1"/>
                </a:solidFill>
                <a:latin typeface="Calisto MT" panose="02040603050505030304" pitchFamily="18" charset="0"/>
              </a:rPr>
              <a:t>DIFFERENCES ACROSS THE LIFESPAN</a:t>
            </a:r>
            <a:endParaRPr lang="en-US" b="1" dirty="0">
              <a:solidFill>
                <a:schemeClr val="tx1"/>
              </a:solidFill>
              <a:latin typeface="Calisto MT" panose="02040603050505030304" pitchFamily="18" charset="0"/>
            </a:endParaRPr>
          </a:p>
        </p:txBody>
      </p:sp>
      <p:sp>
        <p:nvSpPr>
          <p:cNvPr id="5" name="Content Placeholder 4"/>
          <p:cNvSpPr>
            <a:spLocks noGrp="1"/>
          </p:cNvSpPr>
          <p:nvPr>
            <p:ph idx="1"/>
          </p:nvPr>
        </p:nvSpPr>
        <p:spPr>
          <a:xfrm>
            <a:off x="2550695" y="830179"/>
            <a:ext cx="7519735" cy="4776537"/>
          </a:xfrm>
        </p:spPr>
        <p:txBody>
          <a:bodyPr>
            <a:normAutofit lnSpcReduction="10000"/>
          </a:bodyPr>
          <a:lstStyle/>
          <a:p>
            <a:r>
              <a:rPr lang="en-US" dirty="0" smtClean="0">
                <a:latin typeface="Calisto MT" panose="02040603050505030304" pitchFamily="18" charset="0"/>
              </a:rPr>
              <a:t>BN usually starts in adolescence or young adulthood</a:t>
            </a:r>
          </a:p>
          <a:p>
            <a:r>
              <a:rPr lang="en-US" dirty="0" smtClean="0">
                <a:latin typeface="Calisto MT" panose="02040603050505030304" pitchFamily="18" charset="0"/>
              </a:rPr>
              <a:t>Onset before puberty or after 40 years rare</a:t>
            </a:r>
          </a:p>
          <a:p>
            <a:r>
              <a:rPr lang="en-US" dirty="0" smtClean="0">
                <a:latin typeface="Calisto MT" panose="02040603050505030304" pitchFamily="18" charset="0"/>
              </a:rPr>
              <a:t>Usually starts after an episode of dieting to lose weight</a:t>
            </a:r>
          </a:p>
          <a:p>
            <a:r>
              <a:rPr lang="en-US" dirty="0" smtClean="0">
                <a:latin typeface="Calisto MT" panose="02040603050505030304" pitchFamily="18" charset="0"/>
              </a:rPr>
              <a:t>With age:</a:t>
            </a:r>
          </a:p>
          <a:p>
            <a:pPr lvl="1"/>
            <a:r>
              <a:rPr lang="en-US" dirty="0" smtClean="0">
                <a:latin typeface="Calisto MT" panose="02040603050505030304" pitchFamily="18" charset="0"/>
              </a:rPr>
              <a:t>Diagnostic crossover from BN to anorexia nervosa can occur with age</a:t>
            </a:r>
          </a:p>
          <a:p>
            <a:pPr lvl="1"/>
            <a:r>
              <a:rPr lang="en-US" dirty="0" smtClean="0">
                <a:latin typeface="Calisto MT" panose="02040603050505030304" pitchFamily="18" charset="0"/>
              </a:rPr>
              <a:t>Cessation of inappropriate compensatory behaviors but continue with binge eating</a:t>
            </a:r>
            <a:endParaRPr lang="en-US" dirty="0" smtClean="0">
              <a:latin typeface="Calisto MT" panose="02040603050505030304" pitchFamily="18" charset="0"/>
            </a:endParaRPr>
          </a:p>
        </p:txBody>
      </p:sp>
    </p:spTree>
    <p:extLst>
      <p:ext uri="{BB962C8B-B14F-4D97-AF65-F5344CB8AC3E}">
        <p14:creationId xmlns:p14="http://schemas.microsoft.com/office/powerpoint/2010/main" val="2217819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2644</Words>
  <Application>Microsoft Office PowerPoint</Application>
  <PresentationFormat>Custom</PresentationFormat>
  <Paragraphs>143</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Calisto MT</vt:lpstr>
      <vt:lpstr>Tahoma</vt:lpstr>
      <vt:lpstr>Office Theme</vt:lpstr>
      <vt:lpstr>Eating Disorder: Bulimia Nervosa</vt:lpstr>
      <vt:lpstr>LEARNING OBJECTIVES</vt:lpstr>
      <vt:lpstr>DSM-5 CRITERIA</vt:lpstr>
      <vt:lpstr>DSM-5 CRITERIA</vt:lpstr>
      <vt:lpstr>DSM-5 CRITERIA</vt:lpstr>
      <vt:lpstr>SCREENING TOOLS</vt:lpstr>
      <vt:lpstr>PHARMACOLOGICAL INTERVENTIONS</vt:lpstr>
      <vt:lpstr>NON-PHARMACOLOGICAL INTERVENTIONS</vt:lpstr>
      <vt:lpstr>DIFFERENCES ACROSS THE LIFESPAN</vt:lpstr>
      <vt:lpstr>ETHICAL CONSIDERATIONS</vt:lpstr>
      <vt:lpstr>LEGAL CONSIDERATIONS</vt:lpstr>
      <vt:lpstr>BARRIERS-CULTURAL FACTORS</vt:lpstr>
      <vt:lpstr>BARRIERS-SOCIOECONOMIC FACTORS</vt:lpstr>
      <vt:lpstr>PMHNP ROLE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2023-09-29T06:13:23Z</dcterms:modified>
</cp:coreProperties>
</file>