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 id="2147483692" r:id="rId5"/>
  </p:sldMasterIdLst>
  <p:notesMasterIdLst>
    <p:notesMasterId r:id="rId35"/>
  </p:notesMasterIdLst>
  <p:sldIdLst>
    <p:sldId id="259" r:id="rId6"/>
    <p:sldId id="436" r:id="rId7"/>
    <p:sldId id="470" r:id="rId8"/>
    <p:sldId id="471" r:id="rId9"/>
    <p:sldId id="472" r:id="rId10"/>
    <p:sldId id="473" r:id="rId11"/>
    <p:sldId id="474" r:id="rId12"/>
    <p:sldId id="475"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lena G" initials="YG" lastIdx="24" clrIdx="0">
    <p:extLst>
      <p:ext uri="{19B8F6BF-5375-455C-9EA6-DF929625EA0E}">
        <p15:presenceInfo xmlns:p15="http://schemas.microsoft.com/office/powerpoint/2012/main" userId="01a87cc43cb6cd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7C7"/>
    <a:srgbClr val="B82525"/>
    <a:srgbClr val="F57676"/>
    <a:srgbClr val="C72828"/>
    <a:srgbClr val="EB5959"/>
    <a:srgbClr val="E65757"/>
    <a:srgbClr val="E83A3A"/>
    <a:srgbClr val="C24848"/>
    <a:srgbClr val="F21616"/>
    <a:srgbClr val="D40D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72"/>
    <p:restoredTop sz="94650"/>
  </p:normalViewPr>
  <p:slideViewPr>
    <p:cSldViewPr snapToGrid="0">
      <p:cViewPr varScale="1">
        <p:scale>
          <a:sx n="73" d="100"/>
          <a:sy n="73" d="100"/>
        </p:scale>
        <p:origin x="60"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C71B755F-0CF8-4EF6-A65F-DC23A32C37D2}" type="datetimeFigureOut">
              <a:rPr lang="en-US" smtClean="0"/>
              <a:t>4/14/2024</a:t>
            </a:fld>
            <a:endParaRPr lang="en-US"/>
          </a:p>
        </p:txBody>
      </p:sp>
      <p:sp>
        <p:nvSpPr>
          <p:cNvPr id="12" name="Footer Placeholder 11"/>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78189B18-A811-4A8B-B906-C18BE4634856}" type="slidenum">
              <a:rPr lang="en-US" smtClean="0"/>
              <a:t>‹#›</a:t>
            </a:fld>
            <a:endParaRPr lang="en-US"/>
          </a:p>
        </p:txBody>
      </p:sp>
    </p:spTree>
    <p:extLst>
      <p:ext uri="{BB962C8B-B14F-4D97-AF65-F5344CB8AC3E}">
        <p14:creationId xmlns:p14="http://schemas.microsoft.com/office/powerpoint/2010/main" val="303728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200723" y="21198992"/>
            <a:ext cx="5809677" cy="17350754"/>
          </a:xfrm>
          <a:prstGeom prst="rect">
            <a:avLst/>
          </a:prstGeom>
        </p:spPr>
        <p:txBody>
          <a:bodyPr/>
          <a:lstStyle/>
          <a:p>
            <a:r>
              <a:rPr lang="en-US"/>
              <a:t>. </a:t>
            </a:r>
          </a:p>
        </p:txBody>
      </p:sp>
      <p:sp>
        <p:nvSpPr>
          <p:cNvPr id="4" name="Slide Number Placeholder 3"/>
          <p:cNvSpPr>
            <a:spLocks noGrp="1"/>
          </p:cNvSpPr>
          <p:nvPr>
            <p:ph type="sldNum" sz="quarter" idx="5"/>
          </p:nvPr>
        </p:nvSpPr>
        <p:spPr/>
        <p:txBody>
          <a:bodyPr/>
          <a:lstStyle/>
          <a:p>
            <a:fld id="{0283AAA3-5533-42BF-8BF9-A41432493E57}" type="slidenum">
              <a:rPr lang="en-US" smtClean="0"/>
              <a:pPr/>
              <a:t>1</a:t>
            </a:fld>
            <a:endParaRPr lang="en-US"/>
          </a:p>
        </p:txBody>
      </p:sp>
      <p:sp>
        <p:nvSpPr>
          <p:cNvPr id="12" name="Slide Image Placeholder 11"/>
          <p:cNvSpPr>
            <a:spLocks noGrp="1" noRot="1" noChangeAspect="1"/>
          </p:cNvSpPr>
          <p:nvPr>
            <p:ph type="sldImg"/>
          </p:nvPr>
        </p:nvSpPr>
        <p:spPr>
          <a:xfrm>
            <a:off x="717550" y="1162050"/>
            <a:ext cx="5575300" cy="3136900"/>
          </a:xfrm>
        </p:spPr>
      </p:sp>
    </p:spTree>
    <p:extLst>
      <p:ext uri="{BB962C8B-B14F-4D97-AF65-F5344CB8AC3E}">
        <p14:creationId xmlns:p14="http://schemas.microsoft.com/office/powerpoint/2010/main" val="121613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189B18-A811-4A8B-B906-C18BE4634856}" type="slidenum">
              <a:rPr lang="en-US" smtClean="0"/>
              <a:t>2</a:t>
            </a:fld>
            <a:endParaRPr lang="en-US"/>
          </a:p>
        </p:txBody>
      </p:sp>
    </p:spTree>
    <p:extLst>
      <p:ext uri="{BB962C8B-B14F-4D97-AF65-F5344CB8AC3E}">
        <p14:creationId xmlns:p14="http://schemas.microsoft.com/office/powerpoint/2010/main" val="137833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008C4E-D98F-744A-BF44-41EC7D36738C}"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40287874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7916631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8112685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ed Title Slide">
    <p:bg>
      <p:bgPr>
        <a:solidFill>
          <a:srgbClr val="A5223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718E4D-98EE-0A4A-AE56-B7F29E5BCE9C}"/>
              </a:ext>
            </a:extLst>
          </p:cNvPr>
          <p:cNvPicPr>
            <a:picLocks noChangeAspect="1"/>
          </p:cNvPicPr>
          <p:nvPr userDrawn="1"/>
        </p:nvPicPr>
        <p:blipFill rotWithShape="1">
          <a:blip r:embed="rId2">
            <a:alphaModFix amt="20000"/>
          </a:blip>
          <a:srcRect t="31713" r="38266" b="32960"/>
          <a:stretch/>
        </p:blipFill>
        <p:spPr>
          <a:xfrm>
            <a:off x="2931202" y="0"/>
            <a:ext cx="9260799" cy="6858000"/>
          </a:xfrm>
          <a:prstGeom prst="rect">
            <a:avLst/>
          </a:prstGeom>
        </p:spPr>
      </p:pic>
      <p:sp>
        <p:nvSpPr>
          <p:cNvPr id="2" name="Title 1">
            <a:extLst>
              <a:ext uri="{FF2B5EF4-FFF2-40B4-BE49-F238E27FC236}">
                <a16:creationId xmlns:a16="http://schemas.microsoft.com/office/drawing/2014/main" id="{2488E763-F84F-BA45-B2AD-E75A6C52F8CE}"/>
              </a:ext>
            </a:extLst>
          </p:cNvPr>
          <p:cNvSpPr>
            <a:spLocks noGrp="1"/>
          </p:cNvSpPr>
          <p:nvPr>
            <p:ph type="ctrTitle" hasCustomPrompt="1"/>
          </p:nvPr>
        </p:nvSpPr>
        <p:spPr>
          <a:xfrm>
            <a:off x="189472" y="2"/>
            <a:ext cx="7062977" cy="1992923"/>
          </a:xfrm>
          <a:prstGeom prst="rect">
            <a:avLst/>
          </a:prstGeom>
        </p:spPr>
        <p:txBody>
          <a:bodyPr anchor="b">
            <a:normAutofit/>
          </a:bodyPr>
          <a:lstStyle>
            <a:lvl1pPr algn="l">
              <a:defRPr sz="3600">
                <a:solidFill>
                  <a:schemeClr val="bg1"/>
                </a:solidFill>
                <a:latin typeface="Arial" panose="020B0604020202020204" pitchFamily="34" charset="0"/>
                <a:cs typeface="Arial" panose="020B0604020202020204" pitchFamily="34" charset="0"/>
              </a:defRPr>
            </a:lvl1pPr>
          </a:lstStyle>
          <a:p>
            <a:r>
              <a:rPr lang="en-US"/>
              <a:t>PRESENTATION</a:t>
            </a:r>
            <a:br>
              <a:rPr lang="en-US"/>
            </a:br>
            <a:r>
              <a:rPr lang="en-US"/>
              <a:t>TITLE GOES HERE</a:t>
            </a:r>
          </a:p>
        </p:txBody>
      </p:sp>
      <p:sp>
        <p:nvSpPr>
          <p:cNvPr id="3" name="Subtitle 2">
            <a:extLst>
              <a:ext uri="{FF2B5EF4-FFF2-40B4-BE49-F238E27FC236}">
                <a16:creationId xmlns:a16="http://schemas.microsoft.com/office/drawing/2014/main" id="{B2A49C21-308A-1B4C-AA7B-B05347299521}"/>
              </a:ext>
            </a:extLst>
          </p:cNvPr>
          <p:cNvSpPr>
            <a:spLocks noGrp="1"/>
          </p:cNvSpPr>
          <p:nvPr>
            <p:ph type="subTitle" idx="1" hasCustomPrompt="1"/>
          </p:nvPr>
        </p:nvSpPr>
        <p:spPr>
          <a:xfrm>
            <a:off x="189472" y="2601119"/>
            <a:ext cx="7062977" cy="1655762"/>
          </a:xfrm>
          <a:prstGeom prst="rect">
            <a:avLst/>
          </a:prstGeom>
        </p:spPr>
        <p:txBody>
          <a:bodyPr>
            <a:norm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Your Name or Department</a:t>
            </a:r>
          </a:p>
        </p:txBody>
      </p:sp>
      <p:pic>
        <p:nvPicPr>
          <p:cNvPr id="9" name="Picture 8">
            <a:extLst>
              <a:ext uri="{FF2B5EF4-FFF2-40B4-BE49-F238E27FC236}">
                <a16:creationId xmlns:a16="http://schemas.microsoft.com/office/drawing/2014/main" id="{49D12A75-94E2-EF4C-BA95-6CF5CCC4B712}"/>
              </a:ext>
            </a:extLst>
          </p:cNvPr>
          <p:cNvPicPr>
            <a:picLocks noChangeAspect="1"/>
          </p:cNvPicPr>
          <p:nvPr/>
        </p:nvPicPr>
        <p:blipFill>
          <a:blip r:embed="rId3"/>
          <a:stretch>
            <a:fillRect/>
          </a:stretch>
        </p:blipFill>
        <p:spPr>
          <a:xfrm>
            <a:off x="300682" y="6288863"/>
            <a:ext cx="2989367" cy="376920"/>
          </a:xfrm>
          <a:prstGeom prst="rect">
            <a:avLst/>
          </a:prstGeom>
        </p:spPr>
      </p:pic>
      <p:sp>
        <p:nvSpPr>
          <p:cNvPr id="11" name="Rectangle 10">
            <a:extLst>
              <a:ext uri="{FF2B5EF4-FFF2-40B4-BE49-F238E27FC236}">
                <a16:creationId xmlns:a16="http://schemas.microsoft.com/office/drawing/2014/main" id="{39CF7B17-D045-7C46-B2F6-940B6AB7867F}"/>
              </a:ext>
            </a:extLst>
          </p:cNvPr>
          <p:cNvSpPr/>
          <p:nvPr/>
        </p:nvSpPr>
        <p:spPr>
          <a:xfrm>
            <a:off x="189470" y="2217393"/>
            <a:ext cx="2253007" cy="7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348955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E24F-F6D5-4F4A-B145-8591EBE716AB}"/>
              </a:ext>
            </a:extLst>
          </p:cNvPr>
          <p:cNvSpPr>
            <a:spLocks noGrp="1"/>
          </p:cNvSpPr>
          <p:nvPr>
            <p:ph type="title" hasCustomPrompt="1"/>
          </p:nvPr>
        </p:nvSpPr>
        <p:spPr>
          <a:xfrm>
            <a:off x="296958" y="329186"/>
            <a:ext cx="11598084" cy="530225"/>
          </a:xfrm>
          <a:prstGeom prst="rect">
            <a:avLst/>
          </a:prstGeo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4" name="Text Placeholder 3">
            <a:extLst>
              <a:ext uri="{FF2B5EF4-FFF2-40B4-BE49-F238E27FC236}">
                <a16:creationId xmlns:a16="http://schemas.microsoft.com/office/drawing/2014/main" id="{FD479224-6DD0-584C-98F9-695A89E5D1A8}"/>
              </a:ext>
            </a:extLst>
          </p:cNvPr>
          <p:cNvSpPr>
            <a:spLocks noGrp="1"/>
          </p:cNvSpPr>
          <p:nvPr>
            <p:ph type="body" sz="half" idx="2" hasCustomPrompt="1"/>
          </p:nvPr>
        </p:nvSpPr>
        <p:spPr>
          <a:xfrm>
            <a:off x="296958" y="1124712"/>
            <a:ext cx="11598084" cy="5120640"/>
          </a:xfrm>
          <a:prstGeom prst="rect">
            <a:avLst/>
          </a:prstGeom>
        </p:spPr>
        <p:txBody>
          <a:bodyPr>
            <a:norm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pic>
        <p:nvPicPr>
          <p:cNvPr id="17" name="Picture 16">
            <a:extLst>
              <a:ext uri="{FF2B5EF4-FFF2-40B4-BE49-F238E27FC236}">
                <a16:creationId xmlns:a16="http://schemas.microsoft.com/office/drawing/2014/main" id="{A364C629-68BA-0542-B328-B38A2EDE2EB7}"/>
              </a:ext>
            </a:extLst>
          </p:cNvPr>
          <p:cNvPicPr>
            <a:picLocks noChangeAspect="1"/>
          </p:cNvPicPr>
          <p:nvPr/>
        </p:nvPicPr>
        <p:blipFill>
          <a:blip r:embed="rId2"/>
          <a:stretch>
            <a:fillRect/>
          </a:stretch>
        </p:blipFill>
        <p:spPr>
          <a:xfrm>
            <a:off x="400878" y="6467004"/>
            <a:ext cx="2021375" cy="259264"/>
          </a:xfrm>
          <a:prstGeom prst="rect">
            <a:avLst/>
          </a:prstGeom>
        </p:spPr>
      </p:pic>
      <p:sp>
        <p:nvSpPr>
          <p:cNvPr id="18" name="Slide Number Placeholder 5">
            <a:extLst>
              <a:ext uri="{FF2B5EF4-FFF2-40B4-BE49-F238E27FC236}">
                <a16:creationId xmlns:a16="http://schemas.microsoft.com/office/drawing/2014/main" id="{BBA92736-524A-5345-9D79-CEC0E63BBE02}"/>
              </a:ext>
            </a:extLst>
          </p:cNvPr>
          <p:cNvSpPr>
            <a:spLocks noGrp="1"/>
          </p:cNvSpPr>
          <p:nvPr>
            <p:ph type="sldNum" sz="quarter" idx="12"/>
          </p:nvPr>
        </p:nvSpPr>
        <p:spPr>
          <a:xfrm>
            <a:off x="9337713" y="6356352"/>
            <a:ext cx="2743200" cy="365125"/>
          </a:xfrm>
          <a:prstGeom prst="rect">
            <a:avLst/>
          </a:prstGeom>
        </p:spPr>
        <p:txBody>
          <a:bodyPr/>
          <a:lstStyle>
            <a:lvl1pPr algn="r">
              <a:defRPr/>
            </a:lvl1pPr>
          </a:lstStyle>
          <a:p>
            <a:fld id="{98B8C7A4-C360-8642-B75B-C27E4AF34731}" type="slidenum">
              <a:rPr lang="en-US" smtClean="0"/>
              <a:pPr/>
              <a:t>‹#›</a:t>
            </a:fld>
            <a:endParaRPr lang="en-US"/>
          </a:p>
        </p:txBody>
      </p:sp>
      <p:cxnSp>
        <p:nvCxnSpPr>
          <p:cNvPr id="19" name="Straight Connector 18">
            <a:extLst>
              <a:ext uri="{FF2B5EF4-FFF2-40B4-BE49-F238E27FC236}">
                <a16:creationId xmlns:a16="http://schemas.microsoft.com/office/drawing/2014/main" id="{49F85466-72A2-B647-A99A-8B113D1FA599}"/>
              </a:ext>
            </a:extLst>
          </p:cNvPr>
          <p:cNvCxnSpPr>
            <a:cxnSpLocks/>
          </p:cNvCxnSpPr>
          <p:nvPr/>
        </p:nvCxnSpPr>
        <p:spPr>
          <a:xfrm>
            <a:off x="403413" y="6239435"/>
            <a:ext cx="11573435" cy="8966"/>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C062418D-36A9-4FA7-9D1A-2AA02C4396AD}"/>
              </a:ext>
            </a:extLst>
          </p:cNvPr>
          <p:cNvSpPr/>
          <p:nvPr/>
        </p:nvSpPr>
        <p:spPr>
          <a:xfrm>
            <a:off x="506324" y="952385"/>
            <a:ext cx="1894185" cy="6095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5400078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5C89ED-023D-A440-A1D2-647C4F2F814F}"/>
              </a:ext>
            </a:extLst>
          </p:cNvPr>
          <p:cNvSpPr>
            <a:spLocks noGrp="1"/>
          </p:cNvSpPr>
          <p:nvPr>
            <p:ph type="pic" sz="quarter" idx="15"/>
          </p:nvPr>
        </p:nvSpPr>
        <p:spPr>
          <a:xfrm>
            <a:off x="6449569" y="0"/>
            <a:ext cx="5742432" cy="6858000"/>
          </a:xfrm>
        </p:spPr>
        <p:txBody>
          <a:bodyPr>
            <a:normAutofit/>
          </a:bodyPr>
          <a:lstStyle>
            <a:lvl1pPr>
              <a:defRPr sz="2400">
                <a:latin typeface="Arial" panose="020B0604020202020204" pitchFamily="34" charset="0"/>
                <a:cs typeface="Arial" panose="020B0604020202020204" pitchFamily="34" charset="0"/>
              </a:defRPr>
            </a:lvl1pPr>
          </a:lstStyle>
          <a:p>
            <a:r>
              <a:rPr lang="en-US"/>
              <a:t>Click icon to add picture</a:t>
            </a:r>
          </a:p>
        </p:txBody>
      </p:sp>
      <p:sp>
        <p:nvSpPr>
          <p:cNvPr id="4" name="Text Placeholder 3">
            <a:extLst>
              <a:ext uri="{FF2B5EF4-FFF2-40B4-BE49-F238E27FC236}">
                <a16:creationId xmlns:a16="http://schemas.microsoft.com/office/drawing/2014/main" id="{FF80E9A2-C117-5643-AB15-391DA6470508}"/>
              </a:ext>
            </a:extLst>
          </p:cNvPr>
          <p:cNvSpPr>
            <a:spLocks noGrp="1"/>
          </p:cNvSpPr>
          <p:nvPr>
            <p:ph type="body" sz="half" idx="2" hasCustomPrompt="1"/>
          </p:nvPr>
        </p:nvSpPr>
        <p:spPr>
          <a:xfrm>
            <a:off x="400877" y="1644791"/>
            <a:ext cx="5269289" cy="3811588"/>
          </a:xfrm>
          <a:prstGeom prst="rect">
            <a:avLst/>
          </a:prstGeom>
        </p:spPr>
        <p:txBody>
          <a:bodyPr>
            <a:noAutofit/>
          </a:bodyPr>
          <a:lstStyle>
            <a:lvl1pPr marL="0" indent="0">
              <a:buNone/>
              <a:defRPr sz="24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6" name="Text Placeholder 3">
            <a:extLst>
              <a:ext uri="{FF2B5EF4-FFF2-40B4-BE49-F238E27FC236}">
                <a16:creationId xmlns:a16="http://schemas.microsoft.com/office/drawing/2014/main" id="{442E7024-2ABE-4345-B80F-17E23735ED9B}"/>
              </a:ext>
            </a:extLst>
          </p:cNvPr>
          <p:cNvSpPr>
            <a:spLocks noGrp="1"/>
          </p:cNvSpPr>
          <p:nvPr>
            <p:ph type="body" sz="half" idx="14" hasCustomPrompt="1"/>
          </p:nvPr>
        </p:nvSpPr>
        <p:spPr>
          <a:xfrm>
            <a:off x="403501" y="265313"/>
            <a:ext cx="5266665" cy="890693"/>
          </a:xfrm>
          <a:prstGeom prst="rect">
            <a:avLst/>
          </a:prstGeom>
        </p:spPr>
        <p:txBody>
          <a:bodyPr>
            <a:normAutofit/>
          </a:bodyPr>
          <a:lstStyle>
            <a:lvl1pPr marL="0" indent="0">
              <a:buNone/>
              <a:defRPr sz="4000" b="1"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Title Goes Here</a:t>
            </a:r>
          </a:p>
        </p:txBody>
      </p:sp>
      <p:pic>
        <p:nvPicPr>
          <p:cNvPr id="20" name="Picture 19">
            <a:extLst>
              <a:ext uri="{FF2B5EF4-FFF2-40B4-BE49-F238E27FC236}">
                <a16:creationId xmlns:a16="http://schemas.microsoft.com/office/drawing/2014/main" id="{C155B1CA-121A-D043-A7CA-6F3385E5036A}"/>
              </a:ext>
            </a:extLst>
          </p:cNvPr>
          <p:cNvPicPr>
            <a:picLocks noChangeAspect="1"/>
          </p:cNvPicPr>
          <p:nvPr/>
        </p:nvPicPr>
        <p:blipFill>
          <a:blip r:embed="rId2"/>
          <a:stretch>
            <a:fillRect/>
          </a:stretch>
        </p:blipFill>
        <p:spPr>
          <a:xfrm>
            <a:off x="400878" y="6467004"/>
            <a:ext cx="2021375" cy="259264"/>
          </a:xfrm>
          <a:prstGeom prst="rect">
            <a:avLst/>
          </a:prstGeom>
        </p:spPr>
      </p:pic>
      <p:sp>
        <p:nvSpPr>
          <p:cNvPr id="21" name="Slide Number Placeholder 5">
            <a:extLst>
              <a:ext uri="{FF2B5EF4-FFF2-40B4-BE49-F238E27FC236}">
                <a16:creationId xmlns:a16="http://schemas.microsoft.com/office/drawing/2014/main" id="{892473E8-8253-F747-A985-F88B5C608AB5}"/>
              </a:ext>
            </a:extLst>
          </p:cNvPr>
          <p:cNvSpPr txBox="1">
            <a:spLocks/>
          </p:cNvSpPr>
          <p:nvPr/>
        </p:nvSpPr>
        <p:spPr>
          <a:xfrm>
            <a:off x="9349905" y="6356352"/>
            <a:ext cx="27432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B8C7A4-C360-8642-B75B-C27E4AF34731}" type="slidenum">
              <a:rPr lang="en-US" sz="1350" smtClean="0">
                <a:solidFill>
                  <a:schemeClr val="bg1"/>
                </a:solidFill>
              </a:rPr>
              <a:pPr/>
              <a:t>‹#›</a:t>
            </a:fld>
            <a:endParaRPr lang="en-US" sz="1350">
              <a:solidFill>
                <a:schemeClr val="bg1"/>
              </a:solidFill>
            </a:endParaRPr>
          </a:p>
        </p:txBody>
      </p:sp>
    </p:spTree>
    <p:extLst>
      <p:ext uri="{BB962C8B-B14F-4D97-AF65-F5344CB8AC3E}">
        <p14:creationId xmlns:p14="http://schemas.microsoft.com/office/powerpoint/2010/main" val="42903923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ed Bar Tex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D64E24F-F6D5-4F4A-B145-8591EBE716AB}"/>
              </a:ext>
            </a:extLst>
          </p:cNvPr>
          <p:cNvSpPr>
            <a:spLocks noGrp="1"/>
          </p:cNvSpPr>
          <p:nvPr>
            <p:ph type="title" hasCustomPrompt="1"/>
          </p:nvPr>
        </p:nvSpPr>
        <p:spPr>
          <a:xfrm>
            <a:off x="296958" y="329186"/>
            <a:ext cx="11598084" cy="530225"/>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4" name="Text Placeholder 3">
            <a:extLst>
              <a:ext uri="{FF2B5EF4-FFF2-40B4-BE49-F238E27FC236}">
                <a16:creationId xmlns:a16="http://schemas.microsoft.com/office/drawing/2014/main" id="{FD479224-6DD0-584C-98F9-695A89E5D1A8}"/>
              </a:ext>
            </a:extLst>
          </p:cNvPr>
          <p:cNvSpPr>
            <a:spLocks noGrp="1"/>
          </p:cNvSpPr>
          <p:nvPr>
            <p:ph type="body" sz="half" idx="2"/>
          </p:nvPr>
        </p:nvSpPr>
        <p:spPr>
          <a:xfrm>
            <a:off x="296958" y="1124712"/>
            <a:ext cx="11598084" cy="5120640"/>
          </a:xfrm>
          <a:prstGeom prst="rect">
            <a:avLst/>
          </a:prstGeom>
        </p:spPr>
        <p:txBody>
          <a:bodyPr>
            <a:normAutofit/>
          </a:bodyPr>
          <a:lstStyle>
            <a:lvl1pPr marL="342900" marR="0" indent="-342900" algn="l" defTabSz="685800" rtl="0" eaLnBrk="1" fontAlgn="auto" latinLnBrk="0" hangingPunct="1">
              <a:lnSpc>
                <a:spcPct val="90000"/>
              </a:lnSpc>
              <a:spcBef>
                <a:spcPts val="750"/>
              </a:spcBef>
              <a:spcAft>
                <a:spcPts val="0"/>
              </a:spcAft>
              <a:buClr>
                <a:srgbClr val="990005"/>
              </a:buClr>
              <a:buSzTx/>
              <a:buFont typeface="Wingdings" panose="05000000000000000000" pitchFamily="2" charset="2"/>
              <a:buChar char="§"/>
              <a:tabLst/>
              <a:defRPr sz="2400" b="0" i="0">
                <a:latin typeface="Arial" panose="020B0604020202020204" pitchFamily="34" charset="0"/>
                <a:cs typeface="Arial" panose="020B0604020202020204" pitchFamily="34" charset="0"/>
              </a:defRPr>
            </a:lvl1pPr>
            <a:lvl2pPr marL="514350" indent="-171450">
              <a:buClr>
                <a:srgbClr val="E89D00"/>
              </a:buClr>
              <a:buFont typeface="Wingdings" panose="05000000000000000000" pitchFamily="2" charset="2"/>
              <a:buChar char="§"/>
              <a:defRPr sz="180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a:p>
            <a:pPr lvl="1"/>
            <a:r>
              <a:rPr lang="en-US"/>
              <a:t>Test</a:t>
            </a:r>
          </a:p>
          <a:p>
            <a:pPr lvl="0"/>
            <a:endParaRPr lang="en-US"/>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15" name="Slide Number Placeholder 5">
            <a:extLst>
              <a:ext uri="{FF2B5EF4-FFF2-40B4-BE49-F238E27FC236}">
                <a16:creationId xmlns:a16="http://schemas.microsoft.com/office/drawing/2014/main" id="{BFB16186-0754-EA4D-B223-3809123321D4}"/>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Tree>
    <p:extLst>
      <p:ext uri="{BB962C8B-B14F-4D97-AF65-F5344CB8AC3E}">
        <p14:creationId xmlns:p14="http://schemas.microsoft.com/office/powerpoint/2010/main" val="16866578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 Bar Statemen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15" name="Slide Number Placeholder 5">
            <a:extLst>
              <a:ext uri="{FF2B5EF4-FFF2-40B4-BE49-F238E27FC236}">
                <a16:creationId xmlns:a16="http://schemas.microsoft.com/office/drawing/2014/main" id="{BFB16186-0754-EA4D-B223-3809123321D4}"/>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
        <p:nvSpPr>
          <p:cNvPr id="8" name="Title 1">
            <a:extLst>
              <a:ext uri="{FF2B5EF4-FFF2-40B4-BE49-F238E27FC236}">
                <a16:creationId xmlns:a16="http://schemas.microsoft.com/office/drawing/2014/main" id="{D287F98B-50D7-5B44-B332-981C7D648EBD}"/>
              </a:ext>
            </a:extLst>
          </p:cNvPr>
          <p:cNvSpPr>
            <a:spLocks noGrp="1"/>
          </p:cNvSpPr>
          <p:nvPr>
            <p:ph type="title" hasCustomPrompt="1"/>
          </p:nvPr>
        </p:nvSpPr>
        <p:spPr>
          <a:xfrm>
            <a:off x="1134036" y="1189796"/>
            <a:ext cx="9923928" cy="2467804"/>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Single Heading Statement </a:t>
            </a:r>
            <a:br>
              <a:rPr lang="en-US"/>
            </a:br>
            <a:r>
              <a:rPr lang="en-US"/>
              <a:t>Can Go Here</a:t>
            </a:r>
          </a:p>
        </p:txBody>
      </p:sp>
    </p:spTree>
    <p:extLst>
      <p:ext uri="{BB962C8B-B14F-4D97-AF65-F5344CB8AC3E}">
        <p14:creationId xmlns:p14="http://schemas.microsoft.com/office/powerpoint/2010/main" val="302106833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Red Bar Text O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7D6BCF5-F345-2D45-B492-8BCD9773287F}"/>
              </a:ext>
            </a:extLst>
          </p:cNvPr>
          <p:cNvSpPr/>
          <p:nvPr/>
        </p:nvSpPr>
        <p:spPr>
          <a:xfrm>
            <a:off x="0" y="6334701"/>
            <a:ext cx="12192000" cy="650047"/>
          </a:xfrm>
          <a:prstGeom prst="rect">
            <a:avLst/>
          </a:prstGeom>
          <a:solidFill>
            <a:srgbClr val="A52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268FB049-2869-7743-9BD4-C020D9AF7DD0}"/>
              </a:ext>
            </a:extLst>
          </p:cNvPr>
          <p:cNvPicPr>
            <a:picLocks noChangeAspect="1"/>
          </p:cNvPicPr>
          <p:nvPr/>
        </p:nvPicPr>
        <p:blipFill>
          <a:blip r:embed="rId2"/>
          <a:stretch>
            <a:fillRect/>
          </a:stretch>
        </p:blipFill>
        <p:spPr>
          <a:xfrm>
            <a:off x="400876" y="6492136"/>
            <a:ext cx="2020824" cy="254799"/>
          </a:xfrm>
          <a:prstGeom prst="rect">
            <a:avLst/>
          </a:prstGeom>
        </p:spPr>
      </p:pic>
      <p:sp>
        <p:nvSpPr>
          <p:cNvPr id="9" name="Text Placeholder 3">
            <a:extLst>
              <a:ext uri="{FF2B5EF4-FFF2-40B4-BE49-F238E27FC236}">
                <a16:creationId xmlns:a16="http://schemas.microsoft.com/office/drawing/2014/main" id="{4ED0EA67-DDD3-2E48-B1D7-4F0A355DF63C}"/>
              </a:ext>
            </a:extLst>
          </p:cNvPr>
          <p:cNvSpPr>
            <a:spLocks noGrp="1"/>
          </p:cNvSpPr>
          <p:nvPr>
            <p:ph type="body" sz="half" idx="13" hasCustomPrompt="1"/>
          </p:nvPr>
        </p:nvSpPr>
        <p:spPr>
          <a:xfrm>
            <a:off x="739392" y="1180998"/>
            <a:ext cx="4986912" cy="537881"/>
          </a:xfrm>
          <a:prstGeom prst="rect">
            <a:avLst/>
          </a:prstGeom>
        </p:spPr>
        <p:txBody>
          <a:bodyPr/>
          <a:lstStyle>
            <a:lvl1pPr marL="0" indent="0">
              <a:buFont typeface="Arial" panose="020B0604020202020204" pitchFamily="34" charset="0"/>
              <a:buNone/>
              <a:defRPr sz="2400" b="1">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Subtitle 1</a:t>
            </a:r>
          </a:p>
          <a:p>
            <a:pPr lvl="0"/>
            <a:endParaRPr lang="en-US"/>
          </a:p>
        </p:txBody>
      </p:sp>
      <p:sp>
        <p:nvSpPr>
          <p:cNvPr id="10" name="Text Placeholder 3">
            <a:extLst>
              <a:ext uri="{FF2B5EF4-FFF2-40B4-BE49-F238E27FC236}">
                <a16:creationId xmlns:a16="http://schemas.microsoft.com/office/drawing/2014/main" id="{70487C49-C271-8547-B863-FF1A134EED89}"/>
              </a:ext>
            </a:extLst>
          </p:cNvPr>
          <p:cNvSpPr>
            <a:spLocks noGrp="1"/>
          </p:cNvSpPr>
          <p:nvPr>
            <p:ph type="body" sz="half" idx="14" hasCustomPrompt="1"/>
          </p:nvPr>
        </p:nvSpPr>
        <p:spPr>
          <a:xfrm>
            <a:off x="6465696" y="1180998"/>
            <a:ext cx="4986912" cy="537881"/>
          </a:xfrm>
          <a:prstGeom prst="rect">
            <a:avLst/>
          </a:prstGeom>
        </p:spPr>
        <p:txBody>
          <a:bodyPr/>
          <a:lstStyle>
            <a:lvl1pPr marL="0" indent="0">
              <a:buFont typeface="Arial" panose="020B0604020202020204" pitchFamily="34" charset="0"/>
              <a:buNone/>
              <a:defRPr sz="2400" b="1">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Subtitle 2</a:t>
            </a:r>
          </a:p>
          <a:p>
            <a:pPr lvl="0"/>
            <a:endParaRPr lang="en-US"/>
          </a:p>
        </p:txBody>
      </p:sp>
      <p:sp>
        <p:nvSpPr>
          <p:cNvPr id="12" name="Text Placeholder 3">
            <a:extLst>
              <a:ext uri="{FF2B5EF4-FFF2-40B4-BE49-F238E27FC236}">
                <a16:creationId xmlns:a16="http://schemas.microsoft.com/office/drawing/2014/main" id="{4AD1AB4E-42C2-1843-802D-D1AF54396F62}"/>
              </a:ext>
            </a:extLst>
          </p:cNvPr>
          <p:cNvSpPr>
            <a:spLocks noGrp="1"/>
          </p:cNvSpPr>
          <p:nvPr>
            <p:ph type="body" sz="half" idx="2" hasCustomPrompt="1"/>
          </p:nvPr>
        </p:nvSpPr>
        <p:spPr>
          <a:xfrm>
            <a:off x="740536" y="1959087"/>
            <a:ext cx="4986912" cy="3731210"/>
          </a:xfrm>
          <a:prstGeom prst="rect">
            <a:avLst/>
          </a:prstGeom>
        </p:spPr>
        <p:txBody>
          <a:bodyPr>
            <a:noAutofit/>
          </a:bodyPr>
          <a:lstStyle>
            <a:lvl1pPr marL="0" indent="0">
              <a:buNone/>
              <a:defRPr sz="20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3" name="Text Placeholder 3">
            <a:extLst>
              <a:ext uri="{FF2B5EF4-FFF2-40B4-BE49-F238E27FC236}">
                <a16:creationId xmlns:a16="http://schemas.microsoft.com/office/drawing/2014/main" id="{750FE2D3-6331-5742-905A-FEB044C53A70}"/>
              </a:ext>
            </a:extLst>
          </p:cNvPr>
          <p:cNvSpPr>
            <a:spLocks noGrp="1"/>
          </p:cNvSpPr>
          <p:nvPr>
            <p:ph type="body" sz="half" idx="16" hasCustomPrompt="1"/>
          </p:nvPr>
        </p:nvSpPr>
        <p:spPr>
          <a:xfrm>
            <a:off x="6467984" y="1919241"/>
            <a:ext cx="4983480" cy="3771056"/>
          </a:xfrm>
          <a:prstGeom prst="rect">
            <a:avLst/>
          </a:prstGeom>
        </p:spPr>
        <p:txBody>
          <a:bodyPr>
            <a:noAutofit/>
          </a:bodyPr>
          <a:lstStyle>
            <a:lvl1pPr marL="0" indent="0">
              <a:buNone/>
              <a:defRPr sz="2000" b="0" i="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r>
              <a:rPr lang="en-US">
                <a:latin typeface="Arial" panose="020B0604020202020204" pitchFamily="34" charset="0"/>
                <a:cs typeface="Arial" panose="020B0604020202020204" pitchFamily="34" charset="0"/>
              </a:rPr>
              <a:t> </a:t>
            </a:r>
            <a:r>
              <a:rPr lang="en-US"/>
              <a:t> </a:t>
            </a:r>
          </a:p>
          <a:p>
            <a:endParaRPr lang="en-US"/>
          </a:p>
          <a:p>
            <a:r>
              <a:rPr lang="en-US">
                <a:latin typeface="Arial" panose="020B0604020202020204" pitchFamily="34" charset="0"/>
                <a:cs typeface="Arial" panose="020B0604020202020204" pitchFamily="34" charset="0"/>
              </a:rPr>
              <a:t>Lorem ipsum dolor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adipiscing</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elit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sed</a:t>
            </a:r>
            <a:r>
              <a:rPr lang="en-US">
                <a:latin typeface="Arial" panose="020B0604020202020204" pitchFamily="34" charset="0"/>
                <a:cs typeface="Arial" panose="020B0604020202020204" pitchFamily="34" charset="0"/>
              </a:rPr>
              <a:t> do </a:t>
            </a:r>
            <a:r>
              <a:rPr lang="en-US" err="1">
                <a:latin typeface="Arial" panose="020B0604020202020204" pitchFamily="34" charset="0"/>
                <a:cs typeface="Arial" panose="020B0604020202020204" pitchFamily="34" charset="0"/>
              </a:rPr>
              <a:t>eiusmod</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tempor</a:t>
            </a:r>
            <a:endParaRPr lang="en-US"/>
          </a:p>
        </p:txBody>
      </p:sp>
      <p:sp>
        <p:nvSpPr>
          <p:cNvPr id="16" name="Title 1">
            <a:extLst>
              <a:ext uri="{FF2B5EF4-FFF2-40B4-BE49-F238E27FC236}">
                <a16:creationId xmlns:a16="http://schemas.microsoft.com/office/drawing/2014/main" id="{B8C3072E-6EAE-304C-BED3-0D73BD6C39A8}"/>
              </a:ext>
            </a:extLst>
          </p:cNvPr>
          <p:cNvSpPr>
            <a:spLocks noGrp="1"/>
          </p:cNvSpPr>
          <p:nvPr>
            <p:ph type="title" hasCustomPrompt="1"/>
          </p:nvPr>
        </p:nvSpPr>
        <p:spPr>
          <a:xfrm>
            <a:off x="296958" y="329186"/>
            <a:ext cx="11598084" cy="530225"/>
          </a:xfrm>
          <a:prstGeom prst="rect">
            <a:avLst/>
          </a:prstGeom>
        </p:spPr>
        <p:txBody>
          <a:bodyPr anchor="b">
            <a:noAutofit/>
          </a:bodyPr>
          <a:lstStyle>
            <a:lvl1pPr algn="ctr">
              <a:defRPr sz="4000" b="1">
                <a:solidFill>
                  <a:schemeClr val="tx1"/>
                </a:solidFill>
                <a:latin typeface="Arial" panose="020B0604020202020204" pitchFamily="34" charset="0"/>
                <a:cs typeface="Arial" panose="020B0604020202020204" pitchFamily="34" charset="0"/>
              </a:defRPr>
            </a:lvl1pPr>
          </a:lstStyle>
          <a:p>
            <a:r>
              <a:rPr lang="en-US"/>
              <a:t>Title Goes Here</a:t>
            </a:r>
          </a:p>
        </p:txBody>
      </p:sp>
      <p:sp>
        <p:nvSpPr>
          <p:cNvPr id="17" name="Slide Number Placeholder 5">
            <a:extLst>
              <a:ext uri="{FF2B5EF4-FFF2-40B4-BE49-F238E27FC236}">
                <a16:creationId xmlns:a16="http://schemas.microsoft.com/office/drawing/2014/main" id="{D021185A-99A2-1940-8083-917D80EE8D28}"/>
              </a:ext>
            </a:extLst>
          </p:cNvPr>
          <p:cNvSpPr>
            <a:spLocks noGrp="1"/>
          </p:cNvSpPr>
          <p:nvPr>
            <p:ph type="sldNum" sz="quarter" idx="12"/>
          </p:nvPr>
        </p:nvSpPr>
        <p:spPr>
          <a:xfrm>
            <a:off x="9337713" y="6356352"/>
            <a:ext cx="2743200" cy="365125"/>
          </a:xfrm>
          <a:prstGeom prst="rect">
            <a:avLst/>
          </a:prstGeom>
        </p:spPr>
        <p:txBody>
          <a:bodyPr/>
          <a:lstStyle>
            <a:lvl1pPr algn="r">
              <a:defRPr>
                <a:solidFill>
                  <a:schemeClr val="bg1"/>
                </a:solidFill>
              </a:defRPr>
            </a:lvl1pPr>
          </a:lstStyle>
          <a:p>
            <a:fld id="{98B8C7A4-C360-8642-B75B-C27E4AF34731}" type="slidenum">
              <a:rPr lang="en-US" smtClean="0"/>
              <a:pPr/>
              <a:t>‹#›</a:t>
            </a:fld>
            <a:endParaRPr lang="en-US"/>
          </a:p>
        </p:txBody>
      </p:sp>
    </p:spTree>
    <p:extLst>
      <p:ext uri="{BB962C8B-B14F-4D97-AF65-F5344CB8AC3E}">
        <p14:creationId xmlns:p14="http://schemas.microsoft.com/office/powerpoint/2010/main" val="97188099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077098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2375338" y="2133601"/>
            <a:ext cx="9435663" cy="3992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1119516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08C4E-D98F-744A-BF44-41EC7D36738C}"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3136090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08C4E-D98F-744A-BF44-41EC7D36738C}"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18338372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08C4E-D98F-744A-BF44-41EC7D36738C}"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0097341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008C4E-D98F-744A-BF44-41EC7D36738C}"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412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008C4E-D98F-744A-BF44-41EC7D36738C}"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0930440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08C4E-D98F-744A-BF44-41EC7D36738C}"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5857270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38738426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008C4E-D98F-744A-BF44-41EC7D36738C}"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6BCDE-1F70-884F-80BE-49B19D90B090}" type="slidenum">
              <a:rPr lang="en-US" smtClean="0"/>
              <a:t>‹#›</a:t>
            </a:fld>
            <a:endParaRPr lang="en-US"/>
          </a:p>
        </p:txBody>
      </p:sp>
    </p:spTree>
    <p:extLst>
      <p:ext uri="{BB962C8B-B14F-4D97-AF65-F5344CB8AC3E}">
        <p14:creationId xmlns:p14="http://schemas.microsoft.com/office/powerpoint/2010/main" val="28820021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08C4E-D98F-744A-BF44-41EC7D36738C}" type="datetimeFigureOut">
              <a:rPr lang="en-US" smtClean="0"/>
              <a:t>4/14/2024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6BCDE-1F70-884F-80BE-49B19D90B090}" type="slidenum">
              <a:rPr lang="en-US" smtClean="0"/>
              <a:t>‹#›</a:t>
            </a:fld>
            <a:endParaRPr lang="en-US"/>
          </a:p>
        </p:txBody>
      </p:sp>
    </p:spTree>
    <p:extLst>
      <p:ext uri="{BB962C8B-B14F-4D97-AF65-F5344CB8AC3E}">
        <p14:creationId xmlns:p14="http://schemas.microsoft.com/office/powerpoint/2010/main" val="8209361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FB5D7F-469D-6644-BBB3-63EFADCABCC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11246-78BC-4349-BDA0-0A28CA6CF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70972-B922-DB44-9795-C7DBBAEC624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0E099D-5D78-9642-B2D6-404A711AD40E}" type="datetime1">
              <a:rPr lang="en-US" smtClean="0"/>
              <a:t>4/14/2024</a:t>
            </a:fld>
            <a:endParaRPr lang="en-US"/>
          </a:p>
        </p:txBody>
      </p:sp>
      <p:sp>
        <p:nvSpPr>
          <p:cNvPr id="5" name="Footer Placeholder 4">
            <a:extLst>
              <a:ext uri="{FF2B5EF4-FFF2-40B4-BE49-F238E27FC236}">
                <a16:creationId xmlns:a16="http://schemas.microsoft.com/office/drawing/2014/main" id="{2D705E9C-5997-4945-A284-71A4AFA1284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0B0EFA-008F-C448-AFF9-9974E9205F72}"/>
              </a:ext>
            </a:extLst>
          </p:cNvPr>
          <p:cNvSpPr>
            <a:spLocks noGrp="1"/>
          </p:cNvSpPr>
          <p:nvPr>
            <p:ph type="sldNum" sz="quarter" idx="4"/>
          </p:nvPr>
        </p:nvSpPr>
        <p:spPr>
          <a:xfrm>
            <a:off x="9244584"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0FDAF2-5D72-7B41-B7D7-E8422DE27ACF}" type="slidenum">
              <a:rPr lang="en-US" smtClean="0"/>
              <a:t>‹#›</a:t>
            </a:fld>
            <a:endParaRPr lang="en-US"/>
          </a:p>
        </p:txBody>
      </p:sp>
    </p:spTree>
    <p:extLst>
      <p:ext uri="{BB962C8B-B14F-4D97-AF65-F5344CB8AC3E}">
        <p14:creationId xmlns:p14="http://schemas.microsoft.com/office/powerpoint/2010/main" val="3383747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02" r:id="rId4"/>
    <p:sldLayoutId id="2147483697" r:id="rId5"/>
    <p:sldLayoutId id="2147483698" r:id="rId6"/>
    <p:sldLayoutId id="2147483699" r:id="rId7"/>
    <p:sldLayoutId id="2147483700"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01/jama.2020.20356" TargetMode="External"/><Relationship Id="rId7" Type="http://schemas.openxmlformats.org/officeDocument/2006/relationships/hyperlink" Target="https://doi.org/10.3390/ijms20051081" TargetMode="External"/><Relationship Id="rId2" Type="http://schemas.openxmlformats.org/officeDocument/2006/relationships/hyperlink" Target="https://doi.org/10.1007/s11886-022-01826-x" TargetMode="External"/><Relationship Id="rId1" Type="http://schemas.openxmlformats.org/officeDocument/2006/relationships/slideLayout" Target="../slideLayouts/slideLayout15.xml"/><Relationship Id="rId6" Type="http://schemas.openxmlformats.org/officeDocument/2006/relationships/hyperlink" Target="https://doi.org/10.1891/0739-6686.37.1.1" TargetMode="External"/><Relationship Id="rId5" Type="http://schemas.openxmlformats.org/officeDocument/2006/relationships/hyperlink" Target="https://doi.org/10.1177/1043659619867134" TargetMode="External"/><Relationship Id="rId4" Type="http://schemas.openxmlformats.org/officeDocument/2006/relationships/hyperlink" Target="https://doi.org/10.1161/hypertensionaha.121.1757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normAutofit/>
          </a:bodyPr>
          <a:lstStyle/>
          <a:p>
            <a:pPr fontAlgn="base"/>
            <a:r>
              <a:rPr lang="en-US" dirty="0"/>
              <a:t>Effects of Exercise and Diet on Blood Pressure in People of Color</a:t>
            </a:r>
          </a:p>
        </p:txBody>
      </p:sp>
      <p:sp>
        <p:nvSpPr>
          <p:cNvPr id="5123" name="Rectangle 3" descr="Rectangle: Click to edit Master text styles&#10;Second level&#10;Third level&#10;Fourth level&#10;Fifth level"/>
          <p:cNvSpPr>
            <a:spLocks noGrp="1" noChangeArrowheads="1"/>
          </p:cNvSpPr>
          <p:nvPr>
            <p:ph type="subTitle" idx="1"/>
          </p:nvPr>
        </p:nvSpPr>
        <p:spPr/>
        <p:txBody>
          <a:bodyPr vert="horz" lIns="91440" tIns="45720" rIns="91440" bIns="45720" rtlCol="0" anchor="t">
            <a:normAutofit/>
          </a:bodyPr>
          <a:lstStyle/>
          <a:p>
            <a:r>
              <a:rPr lang="en-US" altLang="en-US" sz="2000" dirty="0" err="1"/>
              <a:t>Chinonye</a:t>
            </a:r>
            <a:r>
              <a:rPr lang="en-US" altLang="en-US" sz="2000" dirty="0"/>
              <a:t> Okeke</a:t>
            </a:r>
          </a:p>
          <a:p>
            <a:pPr eaLnBrk="1" hangingPunct="1"/>
            <a:r>
              <a:rPr lang="en-US" altLang="en-US" sz="2000" dirty="0"/>
              <a:t>Regis College</a:t>
            </a:r>
          </a:p>
          <a:p>
            <a:r>
              <a:rPr lang="en-US" altLang="en-US" sz="2000" dirty="0"/>
              <a:t>April 5</a:t>
            </a:r>
            <a:r>
              <a:rPr lang="en-US" altLang="en-US" sz="2000" baseline="30000" dirty="0"/>
              <a:t>th</a:t>
            </a:r>
            <a:r>
              <a:rPr lang="en-US" altLang="en-US" sz="2000" dirty="0"/>
              <a:t> 2024</a:t>
            </a:r>
          </a:p>
        </p:txBody>
      </p:sp>
    </p:spTree>
    <p:extLst>
      <p:ext uri="{BB962C8B-B14F-4D97-AF65-F5344CB8AC3E}">
        <p14:creationId xmlns:p14="http://schemas.microsoft.com/office/powerpoint/2010/main" val="205523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B715-5A79-9417-D21A-868F74ECA238}"/>
              </a:ext>
            </a:extLst>
          </p:cNvPr>
          <p:cNvSpPr>
            <a:spLocks noGrp="1"/>
          </p:cNvSpPr>
          <p:nvPr>
            <p:ph type="title"/>
          </p:nvPr>
        </p:nvSpPr>
        <p:spPr/>
        <p:txBody>
          <a:bodyPr/>
          <a:lstStyle/>
          <a:p>
            <a:r>
              <a:rPr lang="en-US" dirty="0"/>
              <a:t>Supporting Literature</a:t>
            </a:r>
          </a:p>
        </p:txBody>
      </p:sp>
      <p:sp>
        <p:nvSpPr>
          <p:cNvPr id="3" name="Text Placeholder 2">
            <a:extLst>
              <a:ext uri="{FF2B5EF4-FFF2-40B4-BE49-F238E27FC236}">
                <a16:creationId xmlns:a16="http://schemas.microsoft.com/office/drawing/2014/main" id="{1460E442-1F7B-062A-A173-B0D7DE79D03A}"/>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CC022837-8DF2-D6BF-707E-9E60F93880B3}"/>
              </a:ext>
            </a:extLst>
          </p:cNvPr>
          <p:cNvSpPr>
            <a:spLocks noGrp="1"/>
          </p:cNvSpPr>
          <p:nvPr>
            <p:ph type="sldNum" sz="quarter" idx="12"/>
          </p:nvPr>
        </p:nvSpPr>
        <p:spPr/>
        <p:txBody>
          <a:bodyPr/>
          <a:lstStyle/>
          <a:p>
            <a:fld id="{98B8C7A4-C360-8642-B75B-C27E4AF34731}" type="slidenum">
              <a:rPr lang="en-US" smtClean="0"/>
              <a:pPr/>
              <a:t>10</a:t>
            </a:fld>
            <a:endParaRPr lang="en-US"/>
          </a:p>
        </p:txBody>
      </p:sp>
    </p:spTree>
    <p:extLst>
      <p:ext uri="{BB962C8B-B14F-4D97-AF65-F5344CB8AC3E}">
        <p14:creationId xmlns:p14="http://schemas.microsoft.com/office/powerpoint/2010/main" val="300361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C365-AEBB-BCA4-2289-0519BCC5A5E9}"/>
              </a:ext>
            </a:extLst>
          </p:cNvPr>
          <p:cNvSpPr>
            <a:spLocks noGrp="1"/>
          </p:cNvSpPr>
          <p:nvPr>
            <p:ph type="title"/>
          </p:nvPr>
        </p:nvSpPr>
        <p:spPr/>
        <p:txBody>
          <a:bodyPr/>
          <a:lstStyle/>
          <a:p>
            <a:r>
              <a:rPr lang="en-US" dirty="0"/>
              <a:t>Theoretical/Conceptual Framework</a:t>
            </a:r>
          </a:p>
        </p:txBody>
      </p:sp>
      <p:sp>
        <p:nvSpPr>
          <p:cNvPr id="3" name="Text Placeholder 2">
            <a:extLst>
              <a:ext uri="{FF2B5EF4-FFF2-40B4-BE49-F238E27FC236}">
                <a16:creationId xmlns:a16="http://schemas.microsoft.com/office/drawing/2014/main" id="{B59E60AB-8DFF-A562-81C0-5BB2867A41F2}"/>
              </a:ext>
            </a:extLst>
          </p:cNvPr>
          <p:cNvSpPr>
            <a:spLocks noGrp="1"/>
          </p:cNvSpPr>
          <p:nvPr>
            <p:ph type="body" sz="half" idx="2"/>
          </p:nvPr>
        </p:nvSpPr>
        <p:spPr/>
        <p:txBody>
          <a:bodyPr/>
          <a:lstStyle/>
          <a:p>
            <a:r>
              <a:rPr lang="en-US" dirty="0"/>
              <a:t>The theoretical framework that guided this project is </a:t>
            </a:r>
            <a:r>
              <a:rPr lang="en-US" dirty="0" err="1">
                <a:effectLst/>
                <a:ea typeface="Times New Roman" panose="02020603050405020304" pitchFamily="18" charset="0"/>
              </a:rPr>
              <a:t>Leningner</a:t>
            </a:r>
            <a:r>
              <a:rPr lang="en-US" dirty="0" err="1">
                <a:ea typeface="Times New Roman" panose="02020603050405020304" pitchFamily="18" charset="0"/>
              </a:rPr>
              <a:t>’s</a:t>
            </a:r>
            <a:r>
              <a:rPr lang="en-US" dirty="0">
                <a:ea typeface="Times New Roman" panose="02020603050405020304" pitchFamily="18" charset="0"/>
              </a:rPr>
              <a:t> </a:t>
            </a:r>
            <a:r>
              <a:rPr lang="en-US" dirty="0">
                <a:solidFill>
                  <a:srgbClr val="1D2125"/>
                </a:solidFill>
                <a:effectLst/>
                <a:ea typeface="Times New Roman" panose="02020603050405020304" pitchFamily="18" charset="0"/>
              </a:rPr>
              <a:t>Transcultural Nursing Theory also known as the Cultural Care theory</a:t>
            </a:r>
            <a:r>
              <a:rPr lang="en-US" dirty="0">
                <a:solidFill>
                  <a:srgbClr val="1D2125"/>
                </a:solidFill>
                <a:ea typeface="Times New Roman" panose="02020603050405020304" pitchFamily="18" charset="0"/>
              </a:rPr>
              <a:t>.</a:t>
            </a:r>
          </a:p>
          <a:p>
            <a:r>
              <a:rPr lang="en-US" dirty="0">
                <a:solidFill>
                  <a:srgbClr val="1D2125"/>
                </a:solidFill>
                <a:effectLst/>
              </a:rPr>
              <a:t>Transcultural nursing is </a:t>
            </a:r>
            <a:r>
              <a:rPr lang="en-US" dirty="0">
                <a:solidFill>
                  <a:srgbClr val="1D2125"/>
                </a:solidFill>
              </a:rPr>
              <a:t>essential.</a:t>
            </a:r>
          </a:p>
          <a:p>
            <a:r>
              <a:rPr lang="en-US" dirty="0">
                <a:effectLst/>
                <a:ea typeface="Times New Roman" panose="02020603050405020304" pitchFamily="18" charset="0"/>
              </a:rPr>
              <a:t>According to the theory, transcultural nursing starts with a cultural evaluation, which evaluates the patient's health and how culture has influenced their health and well-being (McFarland et al., 2019). </a:t>
            </a:r>
            <a:endParaRPr lang="en-US" dirty="0">
              <a:solidFill>
                <a:srgbClr val="1D2125"/>
              </a:solidFill>
              <a:effectLst/>
              <a:ea typeface="Times New Roman" panose="02020603050405020304" pitchFamily="18" charset="0"/>
            </a:endParaRPr>
          </a:p>
          <a:p>
            <a:r>
              <a:rPr lang="en-US" dirty="0">
                <a:solidFill>
                  <a:srgbClr val="1D2125"/>
                </a:solidFill>
              </a:rPr>
              <a:t>Incorporation of a patient’s culture in their care plan is important.</a:t>
            </a:r>
          </a:p>
          <a:p>
            <a:r>
              <a:rPr lang="en-US" dirty="0">
                <a:solidFill>
                  <a:srgbClr val="1D2125"/>
                </a:solidFill>
                <a:effectLst/>
              </a:rPr>
              <a:t>Culturally congruent care should be provided </a:t>
            </a:r>
            <a:r>
              <a:rPr lang="en-US" dirty="0">
                <a:solidFill>
                  <a:srgbClr val="1D2125"/>
                </a:solidFill>
              </a:rPr>
              <a:t>as it contributes to the health and well being of patients</a:t>
            </a:r>
            <a:r>
              <a:rPr lang="en-US" dirty="0">
                <a:effectLst/>
                <a:ea typeface="Times New Roman" panose="02020603050405020304" pitchFamily="18" charset="0"/>
              </a:rPr>
              <a:t>(McFarland et al., 2019). </a:t>
            </a:r>
            <a:endParaRPr lang="en-US" dirty="0">
              <a:solidFill>
                <a:srgbClr val="1D2125"/>
              </a:solidFill>
              <a:effectLst/>
              <a:ea typeface="Times New Roman" panose="02020603050405020304" pitchFamily="18" charset="0"/>
            </a:endParaRPr>
          </a:p>
          <a:p>
            <a:pPr marL="0" indent="0">
              <a:buNone/>
            </a:pPr>
            <a:endParaRPr lang="en-US" dirty="0">
              <a:effectLst/>
            </a:endParaRPr>
          </a:p>
        </p:txBody>
      </p:sp>
      <p:sp>
        <p:nvSpPr>
          <p:cNvPr id="4" name="Slide Number Placeholder 3">
            <a:extLst>
              <a:ext uri="{FF2B5EF4-FFF2-40B4-BE49-F238E27FC236}">
                <a16:creationId xmlns:a16="http://schemas.microsoft.com/office/drawing/2014/main" id="{7EF8EC94-EFCF-5D1F-F02B-5CBE3D91D470}"/>
              </a:ext>
            </a:extLst>
          </p:cNvPr>
          <p:cNvSpPr>
            <a:spLocks noGrp="1"/>
          </p:cNvSpPr>
          <p:nvPr>
            <p:ph type="sldNum" sz="quarter" idx="12"/>
          </p:nvPr>
        </p:nvSpPr>
        <p:spPr/>
        <p:txBody>
          <a:bodyPr/>
          <a:lstStyle/>
          <a:p>
            <a:fld id="{98B8C7A4-C360-8642-B75B-C27E4AF34731}" type="slidenum">
              <a:rPr lang="en-US" smtClean="0"/>
              <a:pPr/>
              <a:t>11</a:t>
            </a:fld>
            <a:endParaRPr lang="en-US"/>
          </a:p>
        </p:txBody>
      </p:sp>
    </p:spTree>
    <p:extLst>
      <p:ext uri="{BB962C8B-B14F-4D97-AF65-F5344CB8AC3E}">
        <p14:creationId xmlns:p14="http://schemas.microsoft.com/office/powerpoint/2010/main" val="165267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DDD16-1213-D2F8-9531-962BDCF3CF80}"/>
              </a:ext>
            </a:extLst>
          </p:cNvPr>
          <p:cNvSpPr>
            <a:spLocks noGrp="1"/>
          </p:cNvSpPr>
          <p:nvPr>
            <p:ph type="title"/>
          </p:nvPr>
        </p:nvSpPr>
        <p:spPr/>
        <p:txBody>
          <a:bodyPr/>
          <a:lstStyle/>
          <a:p>
            <a:r>
              <a:rPr lang="en-US" dirty="0"/>
              <a:t>Philosophical Assumptions</a:t>
            </a:r>
          </a:p>
        </p:txBody>
      </p:sp>
      <p:sp>
        <p:nvSpPr>
          <p:cNvPr id="3" name="Text Placeholder 2">
            <a:extLst>
              <a:ext uri="{FF2B5EF4-FFF2-40B4-BE49-F238E27FC236}">
                <a16:creationId xmlns:a16="http://schemas.microsoft.com/office/drawing/2014/main" id="{231A1302-EA99-00D6-6C36-D84D7FE843F9}"/>
              </a:ext>
            </a:extLst>
          </p:cNvPr>
          <p:cNvSpPr>
            <a:spLocks noGrp="1"/>
          </p:cNvSpPr>
          <p:nvPr>
            <p:ph type="body" sz="half" idx="2"/>
          </p:nvPr>
        </p:nvSpPr>
        <p:spPr/>
        <p:txBody>
          <a:bodyPr>
            <a:normAutofit/>
          </a:bodyPr>
          <a:lstStyle/>
          <a:p>
            <a:r>
              <a:rPr lang="en-US" dirty="0" err="1">
                <a:effectLst/>
                <a:ea typeface="Times New Roman" panose="02020603050405020304" pitchFamily="18" charset="0"/>
              </a:rPr>
              <a:t>Leningner's</a:t>
            </a:r>
            <a:r>
              <a:rPr lang="en-US" dirty="0">
                <a:effectLst/>
                <a:ea typeface="Times New Roman" panose="02020603050405020304" pitchFamily="18" charset="0"/>
              </a:rPr>
              <a:t> model is useful because it gives healthcare professionals direction and a framework for managing diseases and assessing patients from different ethnic backgrounds. </a:t>
            </a:r>
          </a:p>
          <a:p>
            <a:r>
              <a:rPr lang="en-US" dirty="0">
                <a:ea typeface="Times New Roman" panose="02020603050405020304" pitchFamily="18" charset="0"/>
              </a:rPr>
              <a:t>T</a:t>
            </a:r>
            <a:r>
              <a:rPr lang="en-US" dirty="0">
                <a:effectLst/>
                <a:ea typeface="Times New Roman" panose="02020603050405020304" pitchFamily="18" charset="0"/>
              </a:rPr>
              <a:t>he model highlights the significance of comprehending patients' ethnic backgrounds and how they react to health and illness.</a:t>
            </a:r>
            <a:r>
              <a:rPr lang="en-US" dirty="0">
                <a:effectLst/>
              </a:rPr>
              <a:t> </a:t>
            </a:r>
            <a:endParaRPr lang="en-US" dirty="0"/>
          </a:p>
          <a:p>
            <a:r>
              <a:rPr lang="en-US" dirty="0">
                <a:effectLst/>
                <a:ea typeface="Times New Roman" panose="02020603050405020304" pitchFamily="18" charset="0"/>
              </a:rPr>
              <a:t>Recognition and understanding of the diverse cultural ideas held by individuals from different ethnic backgrounds.</a:t>
            </a:r>
            <a:endParaRPr lang="en-US" dirty="0">
              <a:effectLst/>
            </a:endParaRPr>
          </a:p>
          <a:p>
            <a:r>
              <a:rPr lang="en-US" dirty="0">
                <a:effectLst/>
                <a:ea typeface="Times New Roman" panose="02020603050405020304" pitchFamily="18" charset="0"/>
              </a:rPr>
              <a:t>The </a:t>
            </a:r>
            <a:r>
              <a:rPr lang="en-US" dirty="0" err="1">
                <a:effectLst/>
                <a:ea typeface="Times New Roman" panose="02020603050405020304" pitchFamily="18" charset="0"/>
              </a:rPr>
              <a:t>Leningner</a:t>
            </a:r>
            <a:r>
              <a:rPr lang="en-US" dirty="0">
                <a:effectLst/>
                <a:ea typeface="Times New Roman" panose="02020603050405020304" pitchFamily="18" charset="0"/>
              </a:rPr>
              <a:t> model advocates for the inclusion of patients' cultural values in their treatment.</a:t>
            </a:r>
            <a:r>
              <a:rPr lang="en-US" dirty="0">
                <a:effectLst/>
              </a:rPr>
              <a:t> </a:t>
            </a:r>
            <a:endParaRPr lang="en-US" dirty="0"/>
          </a:p>
          <a:p>
            <a:r>
              <a:rPr lang="en-US" dirty="0">
                <a:ea typeface="Times New Roman" panose="02020603050405020304" pitchFamily="18" charset="0"/>
              </a:rPr>
              <a:t>W</a:t>
            </a:r>
            <a:r>
              <a:rPr lang="en-US" dirty="0">
                <a:effectLst/>
                <a:ea typeface="Times New Roman" panose="02020603050405020304" pitchFamily="18" charset="0"/>
              </a:rPr>
              <a:t>hen cultural care values, beliefs, expressions, and patterns are employed appropriately, compassionately, and meaningfully with people from different or similar cultures, it leads to culturally congruent and therapeutic care (</a:t>
            </a:r>
            <a:r>
              <a:rPr lang="en-US" dirty="0" err="1">
                <a:effectLst/>
                <a:ea typeface="Times New Roman" panose="02020603050405020304" pitchFamily="18" charset="0"/>
              </a:rPr>
              <a:t>Wehbe-Alamah</a:t>
            </a:r>
            <a:r>
              <a:rPr lang="en-US" dirty="0">
                <a:effectLst/>
                <a:ea typeface="Times New Roman" panose="02020603050405020304" pitchFamily="18" charset="0"/>
              </a:rPr>
              <a:t>, 2019).</a:t>
            </a:r>
          </a:p>
          <a:p>
            <a:pPr marL="0" indent="0">
              <a:buNone/>
            </a:pPr>
            <a:endParaRPr lang="en-US" dirty="0"/>
          </a:p>
        </p:txBody>
      </p:sp>
      <p:sp>
        <p:nvSpPr>
          <p:cNvPr id="4" name="Slide Number Placeholder 3">
            <a:extLst>
              <a:ext uri="{FF2B5EF4-FFF2-40B4-BE49-F238E27FC236}">
                <a16:creationId xmlns:a16="http://schemas.microsoft.com/office/drawing/2014/main" id="{EE6A833A-0BD0-E73E-3D4F-112318337B89}"/>
              </a:ext>
            </a:extLst>
          </p:cNvPr>
          <p:cNvSpPr>
            <a:spLocks noGrp="1"/>
          </p:cNvSpPr>
          <p:nvPr>
            <p:ph type="sldNum" sz="quarter" idx="12"/>
          </p:nvPr>
        </p:nvSpPr>
        <p:spPr/>
        <p:txBody>
          <a:bodyPr/>
          <a:lstStyle/>
          <a:p>
            <a:fld id="{98B8C7A4-C360-8642-B75B-C27E4AF34731}" type="slidenum">
              <a:rPr lang="en-US" smtClean="0"/>
              <a:pPr/>
              <a:t>12</a:t>
            </a:fld>
            <a:endParaRPr lang="en-US"/>
          </a:p>
        </p:txBody>
      </p:sp>
    </p:spTree>
    <p:extLst>
      <p:ext uri="{BB962C8B-B14F-4D97-AF65-F5344CB8AC3E}">
        <p14:creationId xmlns:p14="http://schemas.microsoft.com/office/powerpoint/2010/main" val="48959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6183-6138-E486-13FB-8BE5D0AC1293}"/>
              </a:ext>
            </a:extLst>
          </p:cNvPr>
          <p:cNvSpPr>
            <a:spLocks noGrp="1"/>
          </p:cNvSpPr>
          <p:nvPr>
            <p:ph type="title"/>
          </p:nvPr>
        </p:nvSpPr>
        <p:spPr/>
        <p:txBody>
          <a:bodyPr/>
          <a:lstStyle/>
          <a:p>
            <a:r>
              <a:rPr lang="en-US" dirty="0"/>
              <a:t>Evidence Based Practice Model</a:t>
            </a:r>
          </a:p>
        </p:txBody>
      </p:sp>
      <p:sp>
        <p:nvSpPr>
          <p:cNvPr id="3" name="Text Placeholder 2">
            <a:extLst>
              <a:ext uri="{FF2B5EF4-FFF2-40B4-BE49-F238E27FC236}">
                <a16:creationId xmlns:a16="http://schemas.microsoft.com/office/drawing/2014/main" id="{3913653A-60A7-4DAF-C4D1-4C38B9499293}"/>
              </a:ext>
            </a:extLst>
          </p:cNvPr>
          <p:cNvSpPr>
            <a:spLocks noGrp="1"/>
          </p:cNvSpPr>
          <p:nvPr>
            <p:ph type="body" sz="half" idx="2"/>
          </p:nvPr>
        </p:nvSpPr>
        <p:spPr/>
        <p:txBody>
          <a:bodyPr/>
          <a:lstStyle/>
          <a:p>
            <a:r>
              <a:rPr lang="en-US" dirty="0"/>
              <a:t>The EBP model used to guide this project will be the Iowa Model.</a:t>
            </a:r>
          </a:p>
          <a:p>
            <a:r>
              <a:rPr lang="en-US" dirty="0">
                <a:effectLst/>
                <a:ea typeface="Times" pitchFamily="2" charset="0"/>
              </a:rPr>
              <a:t>The Iowa Model uses a problem-solving approach.</a:t>
            </a:r>
          </a:p>
          <a:p>
            <a:r>
              <a:rPr lang="en-US" dirty="0">
                <a:ea typeface="Times" pitchFamily="2" charset="0"/>
              </a:rPr>
              <a:t>It</a:t>
            </a:r>
            <a:r>
              <a:rPr lang="en-US" dirty="0">
                <a:effectLst/>
                <a:ea typeface="Times" pitchFamily="2" charset="0"/>
              </a:rPr>
              <a:t> starts with a trigger, followed by identification of the problem, then forming of the research question, guiding the clinicals through a process of creating a sustainable evidence-based practice to improve patient outcomes </a:t>
            </a:r>
            <a:r>
              <a:rPr lang="en-US" dirty="0">
                <a:solidFill>
                  <a:srgbClr val="202124"/>
                </a:solidFill>
                <a:effectLst/>
                <a:ea typeface="Times New Roman" panose="02020603050405020304" pitchFamily="18" charset="0"/>
              </a:rPr>
              <a:t>(Buckwalter et al., 2017). </a:t>
            </a:r>
            <a:r>
              <a:rPr lang="en-US" dirty="0">
                <a:effectLst/>
                <a:ea typeface="Times" pitchFamily="2" charset="0"/>
              </a:rPr>
              <a:t> </a:t>
            </a:r>
          </a:p>
          <a:p>
            <a:r>
              <a:rPr lang="en-US" dirty="0">
                <a:solidFill>
                  <a:srgbClr val="202124"/>
                </a:solidFill>
                <a:effectLst/>
                <a:ea typeface="Times New Roman" panose="02020603050405020304" pitchFamily="18" charset="0"/>
              </a:rPr>
              <a:t>To effectively apply this model to practice, the systematic process outline by the model should be followed step by step. </a:t>
            </a:r>
            <a:endParaRPr lang="en-US" dirty="0"/>
          </a:p>
        </p:txBody>
      </p:sp>
      <p:sp>
        <p:nvSpPr>
          <p:cNvPr id="4" name="Slide Number Placeholder 3">
            <a:extLst>
              <a:ext uri="{FF2B5EF4-FFF2-40B4-BE49-F238E27FC236}">
                <a16:creationId xmlns:a16="http://schemas.microsoft.com/office/drawing/2014/main" id="{6289E6E5-9CE2-C101-9638-4EA084565689}"/>
              </a:ext>
            </a:extLst>
          </p:cNvPr>
          <p:cNvSpPr>
            <a:spLocks noGrp="1"/>
          </p:cNvSpPr>
          <p:nvPr>
            <p:ph type="sldNum" sz="quarter" idx="12"/>
          </p:nvPr>
        </p:nvSpPr>
        <p:spPr/>
        <p:txBody>
          <a:bodyPr/>
          <a:lstStyle/>
          <a:p>
            <a:fld id="{98B8C7A4-C360-8642-B75B-C27E4AF34731}" type="slidenum">
              <a:rPr lang="en-US" smtClean="0"/>
              <a:pPr/>
              <a:t>13</a:t>
            </a:fld>
            <a:endParaRPr lang="en-US"/>
          </a:p>
        </p:txBody>
      </p:sp>
    </p:spTree>
    <p:extLst>
      <p:ext uri="{BB962C8B-B14F-4D97-AF65-F5344CB8AC3E}">
        <p14:creationId xmlns:p14="http://schemas.microsoft.com/office/powerpoint/2010/main" val="366379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867D-0EE7-4BED-675A-6099FC43A139}"/>
              </a:ext>
            </a:extLst>
          </p:cNvPr>
          <p:cNvSpPr>
            <a:spLocks noGrp="1"/>
          </p:cNvSpPr>
          <p:nvPr>
            <p:ph type="title"/>
          </p:nvPr>
        </p:nvSpPr>
        <p:spPr/>
        <p:txBody>
          <a:bodyPr/>
          <a:lstStyle/>
          <a:p>
            <a:r>
              <a:rPr lang="en-US" dirty="0"/>
              <a:t>Project Methods</a:t>
            </a:r>
          </a:p>
        </p:txBody>
      </p:sp>
      <p:sp>
        <p:nvSpPr>
          <p:cNvPr id="3" name="Text Placeholder 2">
            <a:extLst>
              <a:ext uri="{FF2B5EF4-FFF2-40B4-BE49-F238E27FC236}">
                <a16:creationId xmlns:a16="http://schemas.microsoft.com/office/drawing/2014/main" id="{A0D0978D-E9ED-4D0D-45B1-37565BCBAED6}"/>
              </a:ext>
            </a:extLst>
          </p:cNvPr>
          <p:cNvSpPr>
            <a:spLocks noGrp="1"/>
          </p:cNvSpPr>
          <p:nvPr>
            <p:ph type="body" sz="half" idx="2"/>
          </p:nvPr>
        </p:nvSpPr>
        <p:spPr/>
        <p:txBody>
          <a:bodyPr/>
          <a:lstStyle/>
          <a:p>
            <a:r>
              <a:rPr lang="en-US" dirty="0"/>
              <a:t>Delineate the steps of your EBP model and how you plan to carry out each step with your Scholarly Practice Project. It may be that there is not sufficient literature to answer your clinical question or to support a change in practice, so your project will include an actual quantitative or qualitative study.  If the literature is sufficient to answer your question or support a change in practice, then the evaluation component of your EBP project will include a study/project design for measuring the achievement of predetermined outcomes</a:t>
            </a:r>
          </a:p>
          <a:p>
            <a:endParaRPr lang="en-US" dirty="0"/>
          </a:p>
        </p:txBody>
      </p:sp>
      <p:sp>
        <p:nvSpPr>
          <p:cNvPr id="4" name="Slide Number Placeholder 3">
            <a:extLst>
              <a:ext uri="{FF2B5EF4-FFF2-40B4-BE49-F238E27FC236}">
                <a16:creationId xmlns:a16="http://schemas.microsoft.com/office/drawing/2014/main" id="{EB6233B7-0473-FCB8-803B-C7DAB934A3E5}"/>
              </a:ext>
            </a:extLst>
          </p:cNvPr>
          <p:cNvSpPr>
            <a:spLocks noGrp="1"/>
          </p:cNvSpPr>
          <p:nvPr>
            <p:ph type="sldNum" sz="quarter" idx="12"/>
          </p:nvPr>
        </p:nvSpPr>
        <p:spPr/>
        <p:txBody>
          <a:bodyPr/>
          <a:lstStyle/>
          <a:p>
            <a:fld id="{98B8C7A4-C360-8642-B75B-C27E4AF34731}" type="slidenum">
              <a:rPr lang="en-US" smtClean="0"/>
              <a:pPr/>
              <a:t>14</a:t>
            </a:fld>
            <a:endParaRPr lang="en-US"/>
          </a:p>
        </p:txBody>
      </p:sp>
    </p:spTree>
    <p:extLst>
      <p:ext uri="{BB962C8B-B14F-4D97-AF65-F5344CB8AC3E}">
        <p14:creationId xmlns:p14="http://schemas.microsoft.com/office/powerpoint/2010/main" val="425787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0E03-34DC-7E6F-493C-EA069AF21C9E}"/>
              </a:ext>
            </a:extLst>
          </p:cNvPr>
          <p:cNvSpPr>
            <a:spLocks noGrp="1"/>
          </p:cNvSpPr>
          <p:nvPr>
            <p:ph type="title"/>
          </p:nvPr>
        </p:nvSpPr>
        <p:spPr/>
        <p:txBody>
          <a:bodyPr/>
          <a:lstStyle/>
          <a:p>
            <a:r>
              <a:rPr lang="en-US" dirty="0"/>
              <a:t>Project Design</a:t>
            </a:r>
          </a:p>
        </p:txBody>
      </p:sp>
      <p:sp>
        <p:nvSpPr>
          <p:cNvPr id="3" name="Text Placeholder 2">
            <a:extLst>
              <a:ext uri="{FF2B5EF4-FFF2-40B4-BE49-F238E27FC236}">
                <a16:creationId xmlns:a16="http://schemas.microsoft.com/office/drawing/2014/main" id="{27BA7264-D707-3D1E-0492-024DCA8ACCA0}"/>
              </a:ext>
            </a:extLst>
          </p:cNvPr>
          <p:cNvSpPr>
            <a:spLocks noGrp="1"/>
          </p:cNvSpPr>
          <p:nvPr>
            <p:ph type="body" sz="half" idx="2"/>
          </p:nvPr>
        </p:nvSpPr>
        <p:spPr/>
        <p:txBody>
          <a:bodyPr/>
          <a:lstStyle/>
          <a:p>
            <a:r>
              <a:rPr lang="en-US" altLang="en-US" dirty="0"/>
              <a:t>A……………design was used to conduct this investigation</a:t>
            </a:r>
          </a:p>
          <a:p>
            <a:r>
              <a:rPr lang="en-US" altLang="en-US" dirty="0"/>
              <a:t>Independent and dependent variables</a:t>
            </a:r>
          </a:p>
          <a:p>
            <a:r>
              <a:rPr lang="en-US" altLang="en-US" dirty="0"/>
              <a:t>Or, phenomenon(a) of interest</a:t>
            </a:r>
          </a:p>
          <a:p>
            <a:endParaRPr lang="en-US" dirty="0"/>
          </a:p>
        </p:txBody>
      </p:sp>
      <p:sp>
        <p:nvSpPr>
          <p:cNvPr id="4" name="Slide Number Placeholder 3">
            <a:extLst>
              <a:ext uri="{FF2B5EF4-FFF2-40B4-BE49-F238E27FC236}">
                <a16:creationId xmlns:a16="http://schemas.microsoft.com/office/drawing/2014/main" id="{A74872DA-F4BB-FA38-5ABC-981C52E701BE}"/>
              </a:ext>
            </a:extLst>
          </p:cNvPr>
          <p:cNvSpPr>
            <a:spLocks noGrp="1"/>
          </p:cNvSpPr>
          <p:nvPr>
            <p:ph type="sldNum" sz="quarter" idx="12"/>
          </p:nvPr>
        </p:nvSpPr>
        <p:spPr/>
        <p:txBody>
          <a:bodyPr/>
          <a:lstStyle/>
          <a:p>
            <a:fld id="{98B8C7A4-C360-8642-B75B-C27E4AF34731}" type="slidenum">
              <a:rPr lang="en-US" smtClean="0"/>
              <a:pPr/>
              <a:t>15</a:t>
            </a:fld>
            <a:endParaRPr lang="en-US"/>
          </a:p>
        </p:txBody>
      </p:sp>
    </p:spTree>
    <p:extLst>
      <p:ext uri="{BB962C8B-B14F-4D97-AF65-F5344CB8AC3E}">
        <p14:creationId xmlns:p14="http://schemas.microsoft.com/office/powerpoint/2010/main" val="94369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F4A92-BBEA-CB7B-EC67-D5E2F480B30D}"/>
              </a:ext>
            </a:extLst>
          </p:cNvPr>
          <p:cNvSpPr>
            <a:spLocks noGrp="1"/>
          </p:cNvSpPr>
          <p:nvPr>
            <p:ph type="title"/>
          </p:nvPr>
        </p:nvSpPr>
        <p:spPr/>
        <p:txBody>
          <a:bodyPr/>
          <a:lstStyle/>
          <a:p>
            <a:r>
              <a:rPr lang="en-US" dirty="0"/>
              <a:t>Project Question</a:t>
            </a:r>
          </a:p>
        </p:txBody>
      </p:sp>
      <p:sp>
        <p:nvSpPr>
          <p:cNvPr id="3" name="Text Placeholder 2">
            <a:extLst>
              <a:ext uri="{FF2B5EF4-FFF2-40B4-BE49-F238E27FC236}">
                <a16:creationId xmlns:a16="http://schemas.microsoft.com/office/drawing/2014/main" id="{E55714E3-3C81-2C66-EE9B-B3A8CC4BB150}"/>
              </a:ext>
            </a:extLst>
          </p:cNvPr>
          <p:cNvSpPr>
            <a:spLocks noGrp="1"/>
          </p:cNvSpPr>
          <p:nvPr>
            <p:ph type="body" sz="half" idx="2"/>
          </p:nvPr>
        </p:nvSpPr>
        <p:spPr/>
        <p:txBody>
          <a:bodyPr/>
          <a:lstStyle/>
          <a:p>
            <a:endParaRPr lang="en-US" dirty="0"/>
          </a:p>
        </p:txBody>
      </p:sp>
      <p:sp>
        <p:nvSpPr>
          <p:cNvPr id="4" name="Slide Number Placeholder 3">
            <a:extLst>
              <a:ext uri="{FF2B5EF4-FFF2-40B4-BE49-F238E27FC236}">
                <a16:creationId xmlns:a16="http://schemas.microsoft.com/office/drawing/2014/main" id="{0F5FE662-1285-B868-BD50-59877E51F15C}"/>
              </a:ext>
            </a:extLst>
          </p:cNvPr>
          <p:cNvSpPr>
            <a:spLocks noGrp="1"/>
          </p:cNvSpPr>
          <p:nvPr>
            <p:ph type="sldNum" sz="quarter" idx="12"/>
          </p:nvPr>
        </p:nvSpPr>
        <p:spPr/>
        <p:txBody>
          <a:bodyPr/>
          <a:lstStyle/>
          <a:p>
            <a:fld id="{98B8C7A4-C360-8642-B75B-C27E4AF34731}" type="slidenum">
              <a:rPr lang="en-US" smtClean="0"/>
              <a:pPr/>
              <a:t>16</a:t>
            </a:fld>
            <a:endParaRPr lang="en-US"/>
          </a:p>
        </p:txBody>
      </p:sp>
    </p:spTree>
    <p:extLst>
      <p:ext uri="{BB962C8B-B14F-4D97-AF65-F5344CB8AC3E}">
        <p14:creationId xmlns:p14="http://schemas.microsoft.com/office/powerpoint/2010/main" val="203401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FD8B-5AF0-6964-7AC9-B59823A8DFBC}"/>
              </a:ext>
            </a:extLst>
          </p:cNvPr>
          <p:cNvSpPr>
            <a:spLocks noGrp="1"/>
          </p:cNvSpPr>
          <p:nvPr>
            <p:ph type="title"/>
          </p:nvPr>
        </p:nvSpPr>
        <p:spPr/>
        <p:txBody>
          <a:bodyPr/>
          <a:lstStyle/>
          <a:p>
            <a:r>
              <a:rPr lang="en-US" dirty="0"/>
              <a:t>Sample/Setting</a:t>
            </a:r>
          </a:p>
        </p:txBody>
      </p:sp>
      <p:sp>
        <p:nvSpPr>
          <p:cNvPr id="3" name="Text Placeholder 2">
            <a:extLst>
              <a:ext uri="{FF2B5EF4-FFF2-40B4-BE49-F238E27FC236}">
                <a16:creationId xmlns:a16="http://schemas.microsoft.com/office/drawing/2014/main" id="{49CD2A27-D90E-3DE6-2E4F-E6B670D1AA44}"/>
              </a:ext>
            </a:extLst>
          </p:cNvPr>
          <p:cNvSpPr>
            <a:spLocks noGrp="1"/>
          </p:cNvSpPr>
          <p:nvPr>
            <p:ph type="body" sz="half" idx="2"/>
          </p:nvPr>
        </p:nvSpPr>
        <p:spPr/>
        <p:txBody>
          <a:bodyPr/>
          <a:lstStyle/>
          <a:p>
            <a:r>
              <a:rPr lang="en-US" altLang="en-US" dirty="0"/>
              <a:t>Sampling design</a:t>
            </a:r>
          </a:p>
          <a:p>
            <a:r>
              <a:rPr lang="en-US" altLang="en-US" dirty="0"/>
              <a:t>Sampling process</a:t>
            </a:r>
          </a:p>
          <a:p>
            <a:r>
              <a:rPr lang="en-US" altLang="en-US" dirty="0"/>
              <a:t>Who?-inclusion/exclusion</a:t>
            </a:r>
          </a:p>
          <a:p>
            <a:r>
              <a:rPr lang="en-US" altLang="en-US" dirty="0"/>
              <a:t>Where?</a:t>
            </a:r>
          </a:p>
          <a:p>
            <a:r>
              <a:rPr lang="en-US" altLang="en-US" dirty="0"/>
              <a:t>How Many-if survey return rate </a:t>
            </a:r>
            <a:r>
              <a:rPr lang="en-US" altLang="en-US" dirty="0" err="1"/>
              <a:t>etc</a:t>
            </a:r>
            <a:r>
              <a:rPr lang="en-US" altLang="en-US" dirty="0"/>
              <a:t>?</a:t>
            </a:r>
          </a:p>
          <a:p>
            <a:r>
              <a:rPr lang="en-US" altLang="en-US" dirty="0"/>
              <a:t>Why?</a:t>
            </a:r>
          </a:p>
          <a:p>
            <a:r>
              <a:rPr lang="en-US" altLang="en-US" dirty="0"/>
              <a:t>Informed consent</a:t>
            </a:r>
          </a:p>
          <a:p>
            <a:endParaRPr lang="en-US" dirty="0"/>
          </a:p>
        </p:txBody>
      </p:sp>
      <p:sp>
        <p:nvSpPr>
          <p:cNvPr id="4" name="Slide Number Placeholder 3">
            <a:extLst>
              <a:ext uri="{FF2B5EF4-FFF2-40B4-BE49-F238E27FC236}">
                <a16:creationId xmlns:a16="http://schemas.microsoft.com/office/drawing/2014/main" id="{FF14A09F-587C-2F2F-2FC9-AAC09E81086E}"/>
              </a:ext>
            </a:extLst>
          </p:cNvPr>
          <p:cNvSpPr>
            <a:spLocks noGrp="1"/>
          </p:cNvSpPr>
          <p:nvPr>
            <p:ph type="sldNum" sz="quarter" idx="12"/>
          </p:nvPr>
        </p:nvSpPr>
        <p:spPr/>
        <p:txBody>
          <a:bodyPr/>
          <a:lstStyle/>
          <a:p>
            <a:fld id="{98B8C7A4-C360-8642-B75B-C27E4AF34731}" type="slidenum">
              <a:rPr lang="en-US" smtClean="0"/>
              <a:pPr/>
              <a:t>17</a:t>
            </a:fld>
            <a:endParaRPr lang="en-US"/>
          </a:p>
        </p:txBody>
      </p:sp>
    </p:spTree>
    <p:extLst>
      <p:ext uri="{BB962C8B-B14F-4D97-AF65-F5344CB8AC3E}">
        <p14:creationId xmlns:p14="http://schemas.microsoft.com/office/powerpoint/2010/main" val="419314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6C71D-6D91-67C7-BE7D-9481E4E6B6C7}"/>
              </a:ext>
            </a:extLst>
          </p:cNvPr>
          <p:cNvSpPr>
            <a:spLocks noGrp="1"/>
          </p:cNvSpPr>
          <p:nvPr>
            <p:ph type="title"/>
          </p:nvPr>
        </p:nvSpPr>
        <p:spPr/>
        <p:txBody>
          <a:bodyPr/>
          <a:lstStyle/>
          <a:p>
            <a:r>
              <a:rPr lang="en-US" dirty="0"/>
              <a:t>Informed Consent</a:t>
            </a:r>
          </a:p>
        </p:txBody>
      </p:sp>
      <p:sp>
        <p:nvSpPr>
          <p:cNvPr id="3" name="Text Placeholder 2">
            <a:extLst>
              <a:ext uri="{FF2B5EF4-FFF2-40B4-BE49-F238E27FC236}">
                <a16:creationId xmlns:a16="http://schemas.microsoft.com/office/drawing/2014/main" id="{21D299E9-CE0A-CC9A-EE51-C8A6EE59E681}"/>
              </a:ext>
            </a:extLst>
          </p:cNvPr>
          <p:cNvSpPr>
            <a:spLocks noGrp="1"/>
          </p:cNvSpPr>
          <p:nvPr>
            <p:ph type="body" sz="half" idx="2"/>
          </p:nvPr>
        </p:nvSpPr>
        <p:spPr/>
        <p:txBody>
          <a:bodyPr/>
          <a:lstStyle/>
          <a:p>
            <a:r>
              <a:rPr lang="en-US" dirty="0"/>
              <a:t>Human protection considerations</a:t>
            </a:r>
          </a:p>
        </p:txBody>
      </p:sp>
      <p:sp>
        <p:nvSpPr>
          <p:cNvPr id="4" name="Slide Number Placeholder 3">
            <a:extLst>
              <a:ext uri="{FF2B5EF4-FFF2-40B4-BE49-F238E27FC236}">
                <a16:creationId xmlns:a16="http://schemas.microsoft.com/office/drawing/2014/main" id="{DBB541E9-C58D-B02E-946D-D425C9C3F577}"/>
              </a:ext>
            </a:extLst>
          </p:cNvPr>
          <p:cNvSpPr>
            <a:spLocks noGrp="1"/>
          </p:cNvSpPr>
          <p:nvPr>
            <p:ph type="sldNum" sz="quarter" idx="12"/>
          </p:nvPr>
        </p:nvSpPr>
        <p:spPr/>
        <p:txBody>
          <a:bodyPr/>
          <a:lstStyle/>
          <a:p>
            <a:fld id="{98B8C7A4-C360-8642-B75B-C27E4AF34731}" type="slidenum">
              <a:rPr lang="en-US" smtClean="0"/>
              <a:pPr/>
              <a:t>18</a:t>
            </a:fld>
            <a:endParaRPr lang="en-US"/>
          </a:p>
        </p:txBody>
      </p:sp>
    </p:spTree>
    <p:extLst>
      <p:ext uri="{BB962C8B-B14F-4D97-AF65-F5344CB8AC3E}">
        <p14:creationId xmlns:p14="http://schemas.microsoft.com/office/powerpoint/2010/main" val="61419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A84E-4BEB-6A69-C3E3-E9B4C1B5B7D9}"/>
              </a:ext>
            </a:extLst>
          </p:cNvPr>
          <p:cNvSpPr>
            <a:spLocks noGrp="1"/>
          </p:cNvSpPr>
          <p:nvPr>
            <p:ph type="title"/>
          </p:nvPr>
        </p:nvSpPr>
        <p:spPr/>
        <p:txBody>
          <a:bodyPr/>
          <a:lstStyle/>
          <a:p>
            <a:r>
              <a:rPr lang="en-US" dirty="0"/>
              <a:t>Research Variables</a:t>
            </a:r>
          </a:p>
        </p:txBody>
      </p:sp>
      <p:sp>
        <p:nvSpPr>
          <p:cNvPr id="3" name="Text Placeholder 2">
            <a:extLst>
              <a:ext uri="{FF2B5EF4-FFF2-40B4-BE49-F238E27FC236}">
                <a16:creationId xmlns:a16="http://schemas.microsoft.com/office/drawing/2014/main" id="{4CA42A86-D00E-DC46-2F38-5AEB69BFE293}"/>
              </a:ext>
            </a:extLst>
          </p:cNvPr>
          <p:cNvSpPr>
            <a:spLocks noGrp="1"/>
          </p:cNvSpPr>
          <p:nvPr>
            <p:ph type="body" sz="half" idx="2"/>
          </p:nvPr>
        </p:nvSpPr>
        <p:spPr/>
        <p:txBody>
          <a:bodyPr/>
          <a:lstStyle/>
          <a:p>
            <a:r>
              <a:rPr lang="en-US" dirty="0"/>
              <a:t>Conceptual Definition</a:t>
            </a:r>
          </a:p>
          <a:p>
            <a:r>
              <a:rPr lang="en-US" dirty="0"/>
              <a:t>Operational Definition</a:t>
            </a:r>
          </a:p>
        </p:txBody>
      </p:sp>
      <p:sp>
        <p:nvSpPr>
          <p:cNvPr id="4" name="Slide Number Placeholder 3">
            <a:extLst>
              <a:ext uri="{FF2B5EF4-FFF2-40B4-BE49-F238E27FC236}">
                <a16:creationId xmlns:a16="http://schemas.microsoft.com/office/drawing/2014/main" id="{6A9ECD82-0E86-3256-BC49-800AB1AFF516}"/>
              </a:ext>
            </a:extLst>
          </p:cNvPr>
          <p:cNvSpPr>
            <a:spLocks noGrp="1"/>
          </p:cNvSpPr>
          <p:nvPr>
            <p:ph type="sldNum" sz="quarter" idx="12"/>
          </p:nvPr>
        </p:nvSpPr>
        <p:spPr/>
        <p:txBody>
          <a:bodyPr/>
          <a:lstStyle/>
          <a:p>
            <a:fld id="{98B8C7A4-C360-8642-B75B-C27E4AF34731}" type="slidenum">
              <a:rPr lang="en-US" smtClean="0"/>
              <a:pPr/>
              <a:t>19</a:t>
            </a:fld>
            <a:endParaRPr lang="en-US"/>
          </a:p>
        </p:txBody>
      </p:sp>
    </p:spTree>
    <p:extLst>
      <p:ext uri="{BB962C8B-B14F-4D97-AF65-F5344CB8AC3E}">
        <p14:creationId xmlns:p14="http://schemas.microsoft.com/office/powerpoint/2010/main" val="164426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42F8-53C1-4A31-855C-A945B04CF904}"/>
              </a:ext>
            </a:extLst>
          </p:cNvPr>
          <p:cNvSpPr>
            <a:spLocks noGrp="1"/>
          </p:cNvSpPr>
          <p:nvPr>
            <p:ph type="title"/>
          </p:nvPr>
        </p:nvSpPr>
        <p:spPr/>
        <p:txBody>
          <a:bodyPr/>
          <a:lstStyle/>
          <a:p>
            <a:r>
              <a:rPr lang="en-US" dirty="0"/>
              <a:t>Scholarly Committee</a:t>
            </a:r>
          </a:p>
        </p:txBody>
      </p:sp>
      <p:sp>
        <p:nvSpPr>
          <p:cNvPr id="3" name="Text Placeholder 2">
            <a:extLst>
              <a:ext uri="{FF2B5EF4-FFF2-40B4-BE49-F238E27FC236}">
                <a16:creationId xmlns:a16="http://schemas.microsoft.com/office/drawing/2014/main" id="{23A35CDB-8EA2-4BA0-8377-3B9E0E134819}"/>
              </a:ext>
            </a:extLst>
          </p:cNvPr>
          <p:cNvSpPr>
            <a:spLocks noGrp="1"/>
          </p:cNvSpPr>
          <p:nvPr>
            <p:ph type="body" sz="half" idx="2"/>
          </p:nvPr>
        </p:nvSpPr>
        <p:spPr>
          <a:xfrm>
            <a:off x="706880" y="1227272"/>
            <a:ext cx="11018221" cy="5120640"/>
          </a:xfrm>
        </p:spPr>
        <p:txBody>
          <a:bodyPr vert="horz" lIns="91440" tIns="45720" rIns="91440" bIns="45720" rtlCol="0" anchor="t">
            <a:noAutofit/>
          </a:bodyPr>
          <a:lstStyle/>
          <a:p>
            <a:r>
              <a:rPr lang="en-US" b="1" dirty="0">
                <a:latin typeface="Times New Roman"/>
                <a:cs typeface="Arial"/>
              </a:rPr>
              <a:t>Chair</a:t>
            </a:r>
            <a:endParaRPr lang="en-US" sz="2400" dirty="0">
              <a:latin typeface="Times New Roman"/>
              <a:cs typeface="Calibri"/>
            </a:endParaRPr>
          </a:p>
          <a:p>
            <a:pPr marL="342900" lvl="1" indent="0">
              <a:buNone/>
            </a:pPr>
            <a:endParaRPr lang="en-US" dirty="0">
              <a:latin typeface="Times New Roman"/>
              <a:cs typeface="Arial"/>
            </a:endParaRPr>
          </a:p>
          <a:p>
            <a:r>
              <a:rPr lang="en-US" b="1" dirty="0">
                <a:latin typeface="Times New Roman"/>
                <a:cs typeface="Arial"/>
              </a:rPr>
              <a:t>Mentor</a:t>
            </a:r>
            <a:endParaRPr lang="en-US" sz="2400" dirty="0">
              <a:latin typeface="Times New Roman"/>
              <a:cs typeface="Arial"/>
            </a:endParaRPr>
          </a:p>
          <a:p>
            <a:pPr marL="342900" lvl="1" indent="0">
              <a:buNone/>
            </a:pPr>
            <a:endParaRPr lang="en-US" sz="2400" dirty="0">
              <a:latin typeface="Times New Roman"/>
              <a:cs typeface="Arial"/>
            </a:endParaRPr>
          </a:p>
          <a:p>
            <a:r>
              <a:rPr lang="en-US" b="1" dirty="0">
                <a:latin typeface="Times New Roman"/>
                <a:cs typeface="Arial"/>
              </a:rPr>
              <a:t>Second Reader</a:t>
            </a:r>
            <a:endParaRPr lang="en-US" sz="2400" dirty="0">
              <a:latin typeface="Times New Roman"/>
              <a:cs typeface="Arial"/>
            </a:endParaRPr>
          </a:p>
          <a:p>
            <a:endParaRPr lang="en-US" dirty="0"/>
          </a:p>
        </p:txBody>
      </p:sp>
      <p:sp>
        <p:nvSpPr>
          <p:cNvPr id="4" name="Slide Number Placeholder 3">
            <a:extLst>
              <a:ext uri="{FF2B5EF4-FFF2-40B4-BE49-F238E27FC236}">
                <a16:creationId xmlns:a16="http://schemas.microsoft.com/office/drawing/2014/main" id="{CA747B74-7279-4C38-B75A-8346C30E1855}"/>
              </a:ext>
            </a:extLst>
          </p:cNvPr>
          <p:cNvSpPr>
            <a:spLocks noGrp="1"/>
          </p:cNvSpPr>
          <p:nvPr>
            <p:ph type="sldNum" sz="quarter" idx="12"/>
          </p:nvPr>
        </p:nvSpPr>
        <p:spPr/>
        <p:txBody>
          <a:bodyPr/>
          <a:lstStyle/>
          <a:p>
            <a:fld id="{98B8C7A4-C360-8642-B75B-C27E4AF34731}" type="slidenum">
              <a:rPr lang="en-US" smtClean="0"/>
              <a:pPr/>
              <a:t>2</a:t>
            </a:fld>
            <a:endParaRPr lang="en-US"/>
          </a:p>
        </p:txBody>
      </p:sp>
    </p:spTree>
    <p:extLst>
      <p:ext uri="{BB962C8B-B14F-4D97-AF65-F5344CB8AC3E}">
        <p14:creationId xmlns:p14="http://schemas.microsoft.com/office/powerpoint/2010/main" val="328630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2771-F4B9-C657-D227-E0033EACC9C4}"/>
              </a:ext>
            </a:extLst>
          </p:cNvPr>
          <p:cNvSpPr>
            <a:spLocks noGrp="1"/>
          </p:cNvSpPr>
          <p:nvPr>
            <p:ph type="title"/>
          </p:nvPr>
        </p:nvSpPr>
        <p:spPr/>
        <p:txBody>
          <a:bodyPr/>
          <a:lstStyle/>
          <a:p>
            <a:r>
              <a:rPr lang="en-US" dirty="0"/>
              <a:t>Measurements</a:t>
            </a:r>
          </a:p>
        </p:txBody>
      </p:sp>
      <p:sp>
        <p:nvSpPr>
          <p:cNvPr id="3" name="Text Placeholder 2">
            <a:extLst>
              <a:ext uri="{FF2B5EF4-FFF2-40B4-BE49-F238E27FC236}">
                <a16:creationId xmlns:a16="http://schemas.microsoft.com/office/drawing/2014/main" id="{7F763C44-2A04-7100-33D3-DD53BF21D77B}"/>
              </a:ext>
            </a:extLst>
          </p:cNvPr>
          <p:cNvSpPr>
            <a:spLocks noGrp="1"/>
          </p:cNvSpPr>
          <p:nvPr>
            <p:ph type="body" sz="half" idx="2"/>
          </p:nvPr>
        </p:nvSpPr>
        <p:spPr/>
        <p:txBody>
          <a:bodyPr/>
          <a:lstStyle/>
          <a:p>
            <a:r>
              <a:rPr lang="en-US" altLang="en-US" dirty="0"/>
              <a:t>Name of Instrument</a:t>
            </a:r>
          </a:p>
          <a:p>
            <a:r>
              <a:rPr lang="en-US" altLang="en-US" dirty="0"/>
              <a:t>Author, year</a:t>
            </a:r>
          </a:p>
          <a:p>
            <a:r>
              <a:rPr lang="en-US" altLang="en-US" dirty="0"/>
              <a:t>Type of instrument</a:t>
            </a:r>
          </a:p>
          <a:p>
            <a:r>
              <a:rPr lang="en-US" altLang="en-US" dirty="0"/>
              <a:t>Number of questions</a:t>
            </a:r>
          </a:p>
          <a:p>
            <a:r>
              <a:rPr lang="en-US" altLang="en-US" dirty="0"/>
              <a:t>Reliability? Validity?</a:t>
            </a:r>
          </a:p>
          <a:p>
            <a:r>
              <a:rPr lang="en-US" altLang="en-US" dirty="0"/>
              <a:t>Why/How chosen?</a:t>
            </a:r>
          </a:p>
          <a:p>
            <a:endParaRPr lang="en-US" dirty="0"/>
          </a:p>
        </p:txBody>
      </p:sp>
      <p:sp>
        <p:nvSpPr>
          <p:cNvPr id="4" name="Slide Number Placeholder 3">
            <a:extLst>
              <a:ext uri="{FF2B5EF4-FFF2-40B4-BE49-F238E27FC236}">
                <a16:creationId xmlns:a16="http://schemas.microsoft.com/office/drawing/2014/main" id="{E6183FC5-921F-9128-44B6-406B699A1F07}"/>
              </a:ext>
            </a:extLst>
          </p:cNvPr>
          <p:cNvSpPr>
            <a:spLocks noGrp="1"/>
          </p:cNvSpPr>
          <p:nvPr>
            <p:ph type="sldNum" sz="quarter" idx="12"/>
          </p:nvPr>
        </p:nvSpPr>
        <p:spPr/>
        <p:txBody>
          <a:bodyPr/>
          <a:lstStyle/>
          <a:p>
            <a:fld id="{98B8C7A4-C360-8642-B75B-C27E4AF34731}" type="slidenum">
              <a:rPr lang="en-US" smtClean="0"/>
              <a:pPr/>
              <a:t>20</a:t>
            </a:fld>
            <a:endParaRPr lang="en-US"/>
          </a:p>
        </p:txBody>
      </p:sp>
    </p:spTree>
    <p:extLst>
      <p:ext uri="{BB962C8B-B14F-4D97-AF65-F5344CB8AC3E}">
        <p14:creationId xmlns:p14="http://schemas.microsoft.com/office/powerpoint/2010/main" val="308071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3404-5A33-3343-6A19-D9F648A94FCC}"/>
              </a:ext>
            </a:extLst>
          </p:cNvPr>
          <p:cNvSpPr>
            <a:spLocks noGrp="1"/>
          </p:cNvSpPr>
          <p:nvPr>
            <p:ph type="title"/>
          </p:nvPr>
        </p:nvSpPr>
        <p:spPr/>
        <p:txBody>
          <a:bodyPr/>
          <a:lstStyle/>
          <a:p>
            <a:r>
              <a:rPr lang="en-US" dirty="0"/>
              <a:t>Plan for Data Collection</a:t>
            </a:r>
          </a:p>
        </p:txBody>
      </p:sp>
      <p:sp>
        <p:nvSpPr>
          <p:cNvPr id="3" name="Text Placeholder 2">
            <a:extLst>
              <a:ext uri="{FF2B5EF4-FFF2-40B4-BE49-F238E27FC236}">
                <a16:creationId xmlns:a16="http://schemas.microsoft.com/office/drawing/2014/main" id="{27EE9072-033E-8935-AE8F-FB4B6318A97D}"/>
              </a:ext>
            </a:extLst>
          </p:cNvPr>
          <p:cNvSpPr>
            <a:spLocks noGrp="1"/>
          </p:cNvSpPr>
          <p:nvPr>
            <p:ph type="body" sz="half" idx="2"/>
          </p:nvPr>
        </p:nvSpPr>
        <p:spPr/>
        <p:txBody>
          <a:bodyPr/>
          <a:lstStyle/>
          <a:p>
            <a:r>
              <a:rPr lang="en-US" altLang="en-US" dirty="0"/>
              <a:t>How is  data  collected?</a:t>
            </a:r>
          </a:p>
          <a:p>
            <a:pPr lvl="1"/>
            <a:r>
              <a:rPr lang="en-US" altLang="en-US" dirty="0"/>
              <a:t>Surveys? </a:t>
            </a:r>
          </a:p>
          <a:p>
            <a:pPr lvl="1"/>
            <a:r>
              <a:rPr lang="en-US" altLang="en-US" dirty="0"/>
              <a:t>Interviews?</a:t>
            </a:r>
          </a:p>
          <a:p>
            <a:pPr lvl="1"/>
            <a:r>
              <a:rPr lang="en-US" altLang="en-US" dirty="0"/>
              <a:t>In person?</a:t>
            </a:r>
          </a:p>
          <a:p>
            <a:pPr lvl="1"/>
            <a:r>
              <a:rPr lang="en-US" altLang="en-US" dirty="0"/>
              <a:t>By phone?</a:t>
            </a:r>
          </a:p>
          <a:p>
            <a:pPr lvl="1"/>
            <a:r>
              <a:rPr lang="en-US" altLang="en-US" dirty="0"/>
              <a:t>Mailed?</a:t>
            </a:r>
          </a:p>
          <a:p>
            <a:r>
              <a:rPr lang="en-US" altLang="en-US" dirty="0"/>
              <a:t>Who will collect data?</a:t>
            </a:r>
          </a:p>
          <a:p>
            <a:r>
              <a:rPr lang="en-US" altLang="en-US" dirty="0"/>
              <a:t>When will you collect data?</a:t>
            </a:r>
          </a:p>
          <a:p>
            <a:r>
              <a:rPr lang="en-US" altLang="en-US" dirty="0"/>
              <a:t>Where will it be stored, how long will you keep it. </a:t>
            </a:r>
          </a:p>
          <a:p>
            <a:endParaRPr lang="en-US" dirty="0"/>
          </a:p>
        </p:txBody>
      </p:sp>
      <p:sp>
        <p:nvSpPr>
          <p:cNvPr id="4" name="Slide Number Placeholder 3">
            <a:extLst>
              <a:ext uri="{FF2B5EF4-FFF2-40B4-BE49-F238E27FC236}">
                <a16:creationId xmlns:a16="http://schemas.microsoft.com/office/drawing/2014/main" id="{4B676DED-0FBC-F31A-78F2-2D76E4DD3D55}"/>
              </a:ext>
            </a:extLst>
          </p:cNvPr>
          <p:cNvSpPr>
            <a:spLocks noGrp="1"/>
          </p:cNvSpPr>
          <p:nvPr>
            <p:ph type="sldNum" sz="quarter" idx="12"/>
          </p:nvPr>
        </p:nvSpPr>
        <p:spPr/>
        <p:txBody>
          <a:bodyPr/>
          <a:lstStyle/>
          <a:p>
            <a:fld id="{98B8C7A4-C360-8642-B75B-C27E4AF34731}" type="slidenum">
              <a:rPr lang="en-US" smtClean="0"/>
              <a:pPr/>
              <a:t>21</a:t>
            </a:fld>
            <a:endParaRPr lang="en-US"/>
          </a:p>
        </p:txBody>
      </p:sp>
    </p:spTree>
    <p:extLst>
      <p:ext uri="{BB962C8B-B14F-4D97-AF65-F5344CB8AC3E}">
        <p14:creationId xmlns:p14="http://schemas.microsoft.com/office/powerpoint/2010/main" val="318783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9224-50D6-64B0-B673-9FD9D78985FA}"/>
              </a:ext>
            </a:extLst>
          </p:cNvPr>
          <p:cNvSpPr>
            <a:spLocks noGrp="1"/>
          </p:cNvSpPr>
          <p:nvPr>
            <p:ph type="title"/>
          </p:nvPr>
        </p:nvSpPr>
        <p:spPr/>
        <p:txBody>
          <a:bodyPr/>
          <a:lstStyle/>
          <a:p>
            <a:r>
              <a:rPr lang="en-US" dirty="0"/>
              <a:t>Data Analysis</a:t>
            </a:r>
          </a:p>
        </p:txBody>
      </p:sp>
      <p:sp>
        <p:nvSpPr>
          <p:cNvPr id="3" name="Text Placeholder 2">
            <a:extLst>
              <a:ext uri="{FF2B5EF4-FFF2-40B4-BE49-F238E27FC236}">
                <a16:creationId xmlns:a16="http://schemas.microsoft.com/office/drawing/2014/main" id="{27E3C435-4D21-52DC-836B-865327831418}"/>
              </a:ext>
            </a:extLst>
          </p:cNvPr>
          <p:cNvSpPr>
            <a:spLocks noGrp="1"/>
          </p:cNvSpPr>
          <p:nvPr>
            <p:ph type="body" sz="half" idx="2"/>
          </p:nvPr>
        </p:nvSpPr>
        <p:spPr/>
        <p:txBody>
          <a:bodyPr/>
          <a:lstStyle/>
          <a:p>
            <a:r>
              <a:rPr lang="en-US" altLang="en-US" dirty="0"/>
              <a:t>Descriptive statistics to summarize the sample’s demographic characteristics. (may want to put in graph form)</a:t>
            </a:r>
          </a:p>
          <a:p>
            <a:r>
              <a:rPr lang="en-US" altLang="en-US" dirty="0"/>
              <a:t>If quantitative, statistics used to answer the Research Questions? Cite SPSS, v._</a:t>
            </a:r>
          </a:p>
          <a:p>
            <a:r>
              <a:rPr lang="en-US" altLang="en-US" dirty="0"/>
              <a:t>If qualitative, method of analysis</a:t>
            </a:r>
          </a:p>
          <a:p>
            <a:r>
              <a:rPr lang="en-US" altLang="en-US" dirty="0"/>
              <a:t>Control  for confounding variables? </a:t>
            </a:r>
          </a:p>
          <a:p>
            <a:r>
              <a:rPr lang="en-US" altLang="en-US" dirty="0"/>
              <a:t>Detailed plan of how the data will be analyzed</a:t>
            </a:r>
          </a:p>
          <a:p>
            <a:endParaRPr lang="en-US" dirty="0"/>
          </a:p>
        </p:txBody>
      </p:sp>
      <p:sp>
        <p:nvSpPr>
          <p:cNvPr id="4" name="Slide Number Placeholder 3">
            <a:extLst>
              <a:ext uri="{FF2B5EF4-FFF2-40B4-BE49-F238E27FC236}">
                <a16:creationId xmlns:a16="http://schemas.microsoft.com/office/drawing/2014/main" id="{9F706F6D-9588-A122-2213-4C1EA8DA596D}"/>
              </a:ext>
            </a:extLst>
          </p:cNvPr>
          <p:cNvSpPr>
            <a:spLocks noGrp="1"/>
          </p:cNvSpPr>
          <p:nvPr>
            <p:ph type="sldNum" sz="quarter" idx="12"/>
          </p:nvPr>
        </p:nvSpPr>
        <p:spPr/>
        <p:txBody>
          <a:bodyPr/>
          <a:lstStyle/>
          <a:p>
            <a:fld id="{98B8C7A4-C360-8642-B75B-C27E4AF34731}" type="slidenum">
              <a:rPr lang="en-US" smtClean="0"/>
              <a:pPr/>
              <a:t>22</a:t>
            </a:fld>
            <a:endParaRPr lang="en-US"/>
          </a:p>
        </p:txBody>
      </p:sp>
    </p:spTree>
    <p:extLst>
      <p:ext uri="{BB962C8B-B14F-4D97-AF65-F5344CB8AC3E}">
        <p14:creationId xmlns:p14="http://schemas.microsoft.com/office/powerpoint/2010/main" val="118662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55A2-C9B4-F126-72D4-63EF9611E15B}"/>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A2AAF0F7-3A63-FFCB-6B76-C989BAE77D13}"/>
              </a:ext>
            </a:extLst>
          </p:cNvPr>
          <p:cNvSpPr>
            <a:spLocks noGrp="1"/>
          </p:cNvSpPr>
          <p:nvPr>
            <p:ph type="body" sz="half" idx="2"/>
          </p:nvPr>
        </p:nvSpPr>
        <p:spPr/>
        <p:txBody>
          <a:bodyPr/>
          <a:lstStyle/>
          <a:p>
            <a:r>
              <a:rPr lang="en-US" altLang="en-US" dirty="0"/>
              <a:t>Suggest you go by questions or highlight specific data.</a:t>
            </a:r>
          </a:p>
          <a:p>
            <a:r>
              <a:rPr lang="en-US" altLang="en-US" dirty="0"/>
              <a:t>Tables/graphs/charts helpful.</a:t>
            </a:r>
          </a:p>
          <a:p>
            <a:endParaRPr lang="en-US" dirty="0"/>
          </a:p>
        </p:txBody>
      </p:sp>
      <p:sp>
        <p:nvSpPr>
          <p:cNvPr id="4" name="Slide Number Placeholder 3">
            <a:extLst>
              <a:ext uri="{FF2B5EF4-FFF2-40B4-BE49-F238E27FC236}">
                <a16:creationId xmlns:a16="http://schemas.microsoft.com/office/drawing/2014/main" id="{975CD119-5102-5F14-A378-CE9BCD00824F}"/>
              </a:ext>
            </a:extLst>
          </p:cNvPr>
          <p:cNvSpPr>
            <a:spLocks noGrp="1"/>
          </p:cNvSpPr>
          <p:nvPr>
            <p:ph type="sldNum" sz="quarter" idx="12"/>
          </p:nvPr>
        </p:nvSpPr>
        <p:spPr/>
        <p:txBody>
          <a:bodyPr/>
          <a:lstStyle/>
          <a:p>
            <a:fld id="{98B8C7A4-C360-8642-B75B-C27E4AF34731}" type="slidenum">
              <a:rPr lang="en-US" smtClean="0"/>
              <a:pPr/>
              <a:t>23</a:t>
            </a:fld>
            <a:endParaRPr lang="en-US"/>
          </a:p>
        </p:txBody>
      </p:sp>
    </p:spTree>
    <p:extLst>
      <p:ext uri="{BB962C8B-B14F-4D97-AF65-F5344CB8AC3E}">
        <p14:creationId xmlns:p14="http://schemas.microsoft.com/office/powerpoint/2010/main" val="1309113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6762-A99D-8678-A035-07742CB1AE45}"/>
              </a:ext>
            </a:extLst>
          </p:cNvPr>
          <p:cNvSpPr>
            <a:spLocks noGrp="1"/>
          </p:cNvSpPr>
          <p:nvPr>
            <p:ph type="title"/>
          </p:nvPr>
        </p:nvSpPr>
        <p:spPr/>
        <p:txBody>
          <a:bodyPr/>
          <a:lstStyle/>
          <a:p>
            <a:r>
              <a:rPr lang="en-US" dirty="0"/>
              <a:t>Discussion of findings</a:t>
            </a:r>
          </a:p>
        </p:txBody>
      </p:sp>
      <p:sp>
        <p:nvSpPr>
          <p:cNvPr id="3" name="Text Placeholder 2">
            <a:extLst>
              <a:ext uri="{FF2B5EF4-FFF2-40B4-BE49-F238E27FC236}">
                <a16:creationId xmlns:a16="http://schemas.microsoft.com/office/drawing/2014/main" id="{12FA18D0-62D3-F4ED-575E-F9A1B22677E0}"/>
              </a:ext>
            </a:extLst>
          </p:cNvPr>
          <p:cNvSpPr>
            <a:spLocks noGrp="1"/>
          </p:cNvSpPr>
          <p:nvPr>
            <p:ph type="body" sz="half" idx="2"/>
          </p:nvPr>
        </p:nvSpPr>
        <p:spPr/>
        <p:txBody>
          <a:bodyPr/>
          <a:lstStyle/>
          <a:p>
            <a:r>
              <a:rPr lang="en-US" altLang="en-US" dirty="0"/>
              <a:t>Interpret in light of findings</a:t>
            </a:r>
          </a:p>
          <a:p>
            <a:pPr lvl="1"/>
            <a:r>
              <a:rPr lang="en-US" altLang="en-US" dirty="0"/>
              <a:t>Were findings similar, dissimilar or new to the literature reported in the ROL</a:t>
            </a:r>
          </a:p>
          <a:p>
            <a:r>
              <a:rPr lang="en-US" altLang="en-US" dirty="0"/>
              <a:t>Implication for practice, research, education</a:t>
            </a:r>
          </a:p>
          <a:p>
            <a:r>
              <a:rPr lang="en-US" altLang="en-US" dirty="0"/>
              <a:t>Think what you would do differently</a:t>
            </a:r>
          </a:p>
          <a:p>
            <a:endParaRPr lang="en-US" dirty="0"/>
          </a:p>
        </p:txBody>
      </p:sp>
      <p:sp>
        <p:nvSpPr>
          <p:cNvPr id="4" name="Slide Number Placeholder 3">
            <a:extLst>
              <a:ext uri="{FF2B5EF4-FFF2-40B4-BE49-F238E27FC236}">
                <a16:creationId xmlns:a16="http://schemas.microsoft.com/office/drawing/2014/main" id="{5644D1DC-6D60-0357-213B-B4EF96758D20}"/>
              </a:ext>
            </a:extLst>
          </p:cNvPr>
          <p:cNvSpPr>
            <a:spLocks noGrp="1"/>
          </p:cNvSpPr>
          <p:nvPr>
            <p:ph type="sldNum" sz="quarter" idx="12"/>
          </p:nvPr>
        </p:nvSpPr>
        <p:spPr/>
        <p:txBody>
          <a:bodyPr/>
          <a:lstStyle/>
          <a:p>
            <a:fld id="{98B8C7A4-C360-8642-B75B-C27E4AF34731}" type="slidenum">
              <a:rPr lang="en-US" smtClean="0"/>
              <a:pPr/>
              <a:t>24</a:t>
            </a:fld>
            <a:endParaRPr lang="en-US"/>
          </a:p>
        </p:txBody>
      </p:sp>
    </p:spTree>
    <p:extLst>
      <p:ext uri="{BB962C8B-B14F-4D97-AF65-F5344CB8AC3E}">
        <p14:creationId xmlns:p14="http://schemas.microsoft.com/office/powerpoint/2010/main" val="193448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75FF-698C-A722-4F9A-3FA8A461045F}"/>
              </a:ext>
            </a:extLst>
          </p:cNvPr>
          <p:cNvSpPr>
            <a:spLocks noGrp="1"/>
          </p:cNvSpPr>
          <p:nvPr>
            <p:ph type="title"/>
          </p:nvPr>
        </p:nvSpPr>
        <p:spPr/>
        <p:txBody>
          <a:bodyPr/>
          <a:lstStyle/>
          <a:p>
            <a:r>
              <a:rPr lang="en-US" dirty="0"/>
              <a:t>Limitations</a:t>
            </a:r>
          </a:p>
        </p:txBody>
      </p:sp>
      <p:sp>
        <p:nvSpPr>
          <p:cNvPr id="3" name="Text Placeholder 2">
            <a:extLst>
              <a:ext uri="{FF2B5EF4-FFF2-40B4-BE49-F238E27FC236}">
                <a16:creationId xmlns:a16="http://schemas.microsoft.com/office/drawing/2014/main" id="{8EC75AF6-D63E-B2D4-D223-190AE52B37AB}"/>
              </a:ext>
            </a:extLst>
          </p:cNvPr>
          <p:cNvSpPr>
            <a:spLocks noGrp="1"/>
          </p:cNvSpPr>
          <p:nvPr>
            <p:ph type="body" sz="half" idx="2"/>
          </p:nvPr>
        </p:nvSpPr>
        <p:spPr/>
        <p:txBody>
          <a:bodyPr/>
          <a:lstStyle/>
          <a:p>
            <a:r>
              <a:rPr lang="en-US" dirty="0"/>
              <a:t>The project was limited by…..</a:t>
            </a:r>
          </a:p>
        </p:txBody>
      </p:sp>
      <p:sp>
        <p:nvSpPr>
          <p:cNvPr id="4" name="Slide Number Placeholder 3">
            <a:extLst>
              <a:ext uri="{FF2B5EF4-FFF2-40B4-BE49-F238E27FC236}">
                <a16:creationId xmlns:a16="http://schemas.microsoft.com/office/drawing/2014/main" id="{A1F78FB7-43B5-8B14-B36B-EF61F94CB046}"/>
              </a:ext>
            </a:extLst>
          </p:cNvPr>
          <p:cNvSpPr>
            <a:spLocks noGrp="1"/>
          </p:cNvSpPr>
          <p:nvPr>
            <p:ph type="sldNum" sz="quarter" idx="12"/>
          </p:nvPr>
        </p:nvSpPr>
        <p:spPr/>
        <p:txBody>
          <a:bodyPr/>
          <a:lstStyle/>
          <a:p>
            <a:fld id="{98B8C7A4-C360-8642-B75B-C27E4AF34731}" type="slidenum">
              <a:rPr lang="en-US" smtClean="0"/>
              <a:pPr/>
              <a:t>25</a:t>
            </a:fld>
            <a:endParaRPr lang="en-US"/>
          </a:p>
        </p:txBody>
      </p:sp>
    </p:spTree>
    <p:extLst>
      <p:ext uri="{BB962C8B-B14F-4D97-AF65-F5344CB8AC3E}">
        <p14:creationId xmlns:p14="http://schemas.microsoft.com/office/powerpoint/2010/main" val="3718255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F557-6C81-DA2B-9ACD-919859E0FAA3}"/>
              </a:ext>
            </a:extLst>
          </p:cNvPr>
          <p:cNvSpPr>
            <a:spLocks noGrp="1"/>
          </p:cNvSpPr>
          <p:nvPr>
            <p:ph type="title"/>
          </p:nvPr>
        </p:nvSpPr>
        <p:spPr/>
        <p:txBody>
          <a:bodyPr/>
          <a:lstStyle/>
          <a:p>
            <a:r>
              <a:rPr lang="en-US" dirty="0"/>
              <a:t>Generalizability</a:t>
            </a:r>
          </a:p>
        </p:txBody>
      </p:sp>
      <p:sp>
        <p:nvSpPr>
          <p:cNvPr id="3" name="Text Placeholder 2">
            <a:extLst>
              <a:ext uri="{FF2B5EF4-FFF2-40B4-BE49-F238E27FC236}">
                <a16:creationId xmlns:a16="http://schemas.microsoft.com/office/drawing/2014/main" id="{8CC0956E-0594-9483-C6D7-E11B646CB2DE}"/>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7B7C32F7-D851-062B-3F37-27847814A68B}"/>
              </a:ext>
            </a:extLst>
          </p:cNvPr>
          <p:cNvSpPr>
            <a:spLocks noGrp="1"/>
          </p:cNvSpPr>
          <p:nvPr>
            <p:ph type="sldNum" sz="quarter" idx="12"/>
          </p:nvPr>
        </p:nvSpPr>
        <p:spPr/>
        <p:txBody>
          <a:bodyPr/>
          <a:lstStyle/>
          <a:p>
            <a:fld id="{98B8C7A4-C360-8642-B75B-C27E4AF34731}" type="slidenum">
              <a:rPr lang="en-US" smtClean="0"/>
              <a:pPr/>
              <a:t>26</a:t>
            </a:fld>
            <a:endParaRPr lang="en-US"/>
          </a:p>
        </p:txBody>
      </p:sp>
    </p:spTree>
    <p:extLst>
      <p:ext uri="{BB962C8B-B14F-4D97-AF65-F5344CB8AC3E}">
        <p14:creationId xmlns:p14="http://schemas.microsoft.com/office/powerpoint/2010/main" val="245948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5726-1144-891D-ACCB-7FA566AC4862}"/>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260C95A2-1855-38C1-84ED-949ABAFBC94F}"/>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CD575211-0F4D-10A8-2272-EA04ADC56F34}"/>
              </a:ext>
            </a:extLst>
          </p:cNvPr>
          <p:cNvSpPr>
            <a:spLocks noGrp="1"/>
          </p:cNvSpPr>
          <p:nvPr>
            <p:ph type="sldNum" sz="quarter" idx="12"/>
          </p:nvPr>
        </p:nvSpPr>
        <p:spPr/>
        <p:txBody>
          <a:bodyPr/>
          <a:lstStyle/>
          <a:p>
            <a:fld id="{98B8C7A4-C360-8642-B75B-C27E4AF34731}" type="slidenum">
              <a:rPr lang="en-US" smtClean="0"/>
              <a:pPr/>
              <a:t>27</a:t>
            </a:fld>
            <a:endParaRPr lang="en-US"/>
          </a:p>
        </p:txBody>
      </p:sp>
    </p:spTree>
    <p:extLst>
      <p:ext uri="{BB962C8B-B14F-4D97-AF65-F5344CB8AC3E}">
        <p14:creationId xmlns:p14="http://schemas.microsoft.com/office/powerpoint/2010/main" val="350875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7150-0739-D15A-2CF9-EA8803EA8D39}"/>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1053915B-4433-7882-6A31-0B8731F25084}"/>
              </a:ext>
            </a:extLst>
          </p:cNvPr>
          <p:cNvSpPr>
            <a:spLocks noGrp="1"/>
          </p:cNvSpPr>
          <p:nvPr>
            <p:ph type="body" sz="half" idx="2"/>
          </p:nvPr>
        </p:nvSpPr>
        <p:spPr/>
        <p:txBody>
          <a:bodyPr>
            <a:normAutofit/>
          </a:bodyPr>
          <a:lstStyle/>
          <a:p>
            <a:r>
              <a:rPr lang="en-US" sz="1800" dirty="0" err="1">
                <a:solidFill>
                  <a:srgbClr val="1D2125"/>
                </a:solidFill>
                <a:effectLst/>
                <a:latin typeface="Times New Roman" panose="02020603050405020304" pitchFamily="18" charset="0"/>
                <a:ea typeface="Times New Roman" panose="02020603050405020304" pitchFamily="18" charset="0"/>
              </a:rPr>
              <a:t>Abrahamowicz</a:t>
            </a:r>
            <a:r>
              <a:rPr lang="en-US" sz="1800" dirty="0">
                <a:solidFill>
                  <a:srgbClr val="1D2125"/>
                </a:solidFill>
                <a:effectLst/>
                <a:latin typeface="Times New Roman" panose="02020603050405020304" pitchFamily="18" charset="0"/>
                <a:ea typeface="Times New Roman" panose="02020603050405020304" pitchFamily="18" charset="0"/>
              </a:rPr>
              <a:t>, A. A., </a:t>
            </a:r>
            <a:r>
              <a:rPr lang="en-US" sz="1800" dirty="0" err="1">
                <a:solidFill>
                  <a:srgbClr val="1D2125"/>
                </a:solidFill>
                <a:effectLst/>
                <a:latin typeface="Times New Roman" panose="02020603050405020304" pitchFamily="18" charset="0"/>
                <a:ea typeface="Times New Roman" panose="02020603050405020304" pitchFamily="18" charset="0"/>
              </a:rPr>
              <a:t>Ebinger</a:t>
            </a:r>
            <a:r>
              <a:rPr lang="en-US" sz="1800" dirty="0">
                <a:solidFill>
                  <a:srgbClr val="1D2125"/>
                </a:solidFill>
                <a:effectLst/>
                <a:latin typeface="Times New Roman" panose="02020603050405020304" pitchFamily="18" charset="0"/>
                <a:ea typeface="Times New Roman" panose="02020603050405020304" pitchFamily="18" charset="0"/>
              </a:rPr>
              <a:t>, J., </a:t>
            </a:r>
            <a:r>
              <a:rPr lang="en-US" sz="1800" dirty="0" err="1">
                <a:solidFill>
                  <a:srgbClr val="1D2125"/>
                </a:solidFill>
                <a:effectLst/>
                <a:latin typeface="Times New Roman" panose="02020603050405020304" pitchFamily="18" charset="0"/>
                <a:ea typeface="Times New Roman" panose="02020603050405020304" pitchFamily="18" charset="0"/>
              </a:rPr>
              <a:t>Whelton</a:t>
            </a:r>
            <a:r>
              <a:rPr lang="en-US" sz="1800" dirty="0">
                <a:solidFill>
                  <a:srgbClr val="1D2125"/>
                </a:solidFill>
                <a:effectLst/>
                <a:latin typeface="Times New Roman" panose="02020603050405020304" pitchFamily="18" charset="0"/>
                <a:ea typeface="Times New Roman" panose="02020603050405020304" pitchFamily="18" charset="0"/>
              </a:rPr>
              <a:t>, S. P., Commodore-Mensah, Y., &amp; Yang, E. (2023). Racial and ethnic disparities in hypertension: Barriers and opportunities to improve blood pressure control. </a:t>
            </a:r>
            <a:r>
              <a:rPr lang="en-US" sz="1800" i="1" dirty="0">
                <a:solidFill>
                  <a:srgbClr val="1D2125"/>
                </a:solidFill>
                <a:effectLst/>
                <a:latin typeface="Times New Roman" panose="02020603050405020304" pitchFamily="18" charset="0"/>
                <a:ea typeface="Times New Roman" panose="02020603050405020304" pitchFamily="18" charset="0"/>
              </a:rPr>
              <a:t>Current Cardiology Reports</a:t>
            </a:r>
            <a:r>
              <a:rPr lang="en-US" sz="1800" dirty="0">
                <a:solidFill>
                  <a:srgbClr val="1D2125"/>
                </a:solidFill>
                <a:effectLst/>
                <a:latin typeface="Times New Roman" panose="02020603050405020304" pitchFamily="18" charset="0"/>
                <a:ea typeface="Times New Roman" panose="02020603050405020304" pitchFamily="18" charset="0"/>
              </a:rPr>
              <a:t>, </a:t>
            </a:r>
            <a:r>
              <a:rPr lang="en-US" sz="1800" i="1" dirty="0">
                <a:solidFill>
                  <a:srgbClr val="1D2125"/>
                </a:solidFill>
                <a:effectLst/>
                <a:latin typeface="Times New Roman" panose="02020603050405020304" pitchFamily="18" charset="0"/>
                <a:ea typeface="Times New Roman" panose="02020603050405020304" pitchFamily="18" charset="0"/>
              </a:rPr>
              <a:t>25</a:t>
            </a:r>
            <a:r>
              <a:rPr lang="en-US" sz="1800" dirty="0">
                <a:solidFill>
                  <a:srgbClr val="1D2125"/>
                </a:solidFill>
                <a:effectLst/>
                <a:latin typeface="Times New Roman" panose="02020603050405020304" pitchFamily="18" charset="0"/>
                <a:ea typeface="Times New Roman" panose="02020603050405020304" pitchFamily="18" charset="0"/>
              </a:rPr>
              <a:t>(1), 17–27.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https://doi.org/10.1007/s11886-022-01826-x</a:t>
            </a:r>
            <a:endParaRPr lang="en-US" sz="1800" u="sng" dirty="0">
              <a:solidFill>
                <a:srgbClr val="0000FF"/>
              </a:solidFill>
              <a:effectLst/>
              <a:latin typeface="Times New Roman" panose="02020603050405020304" pitchFamily="18" charset="0"/>
              <a:ea typeface="Times New Roman" panose="02020603050405020304" pitchFamily="18" charset="0"/>
            </a:endParaRPr>
          </a:p>
          <a:p>
            <a:r>
              <a:rPr lang="en-US" sz="1800" dirty="0">
                <a:solidFill>
                  <a:srgbClr val="212121"/>
                </a:solidFill>
                <a:effectLst/>
                <a:latin typeface="Times New Roman" panose="02020603050405020304" pitchFamily="18" charset="0"/>
                <a:ea typeface="Times New Roman" panose="02020603050405020304" pitchFamily="18" charset="0"/>
              </a:rPr>
              <a:t>Adams, J. M., &amp; Wright, J. S. (2020). A National commitment to improve the care of 	patients with hypertension in the US. </a:t>
            </a:r>
            <a:r>
              <a:rPr lang="en-US" sz="1800" i="1" dirty="0">
                <a:solidFill>
                  <a:srgbClr val="212121"/>
                </a:solidFill>
                <a:effectLst/>
                <a:latin typeface="Times New Roman" panose="02020603050405020304" pitchFamily="18" charset="0"/>
                <a:ea typeface="Times New Roman" panose="02020603050405020304" pitchFamily="18" charset="0"/>
              </a:rPr>
              <a:t>JAMA</a:t>
            </a:r>
            <a:r>
              <a:rPr lang="en-US" sz="1800" dirty="0">
                <a:solidFill>
                  <a:srgbClr val="212121"/>
                </a:solidFill>
                <a:effectLst/>
                <a:latin typeface="Times New Roman" panose="02020603050405020304" pitchFamily="18" charset="0"/>
                <a:ea typeface="Times New Roman" panose="02020603050405020304" pitchFamily="18" charset="0"/>
              </a:rPr>
              <a:t>, </a:t>
            </a:r>
            <a:r>
              <a:rPr lang="en-US" sz="1800" i="1" dirty="0">
                <a:solidFill>
                  <a:srgbClr val="212121"/>
                </a:solidFill>
                <a:effectLst/>
                <a:latin typeface="Times New Roman" panose="02020603050405020304" pitchFamily="18" charset="0"/>
                <a:ea typeface="Times New Roman" panose="02020603050405020304" pitchFamily="18" charset="0"/>
              </a:rPr>
              <a:t>324</a:t>
            </a:r>
            <a:r>
              <a:rPr lang="en-US" sz="1800" dirty="0">
                <a:solidFill>
                  <a:srgbClr val="212121"/>
                </a:solidFill>
                <a:effectLst/>
                <a:latin typeface="Times New Roman" panose="02020603050405020304" pitchFamily="18" charset="0"/>
                <a:ea typeface="Times New Roman" panose="02020603050405020304" pitchFamily="18" charset="0"/>
              </a:rPr>
              <a:t>(18), 1825–1826.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https://doi.org/10.1001/jama.2020.20356</a:t>
            </a:r>
            <a:endParaRPr lang="en-US" sz="1800" u="sng" dirty="0">
              <a:solidFill>
                <a:srgbClr val="0000FF"/>
              </a:solidFill>
              <a:latin typeface="Times New Roman" panose="02020603050405020304" pitchFamily="18" charset="0"/>
              <a:ea typeface="Times New Roman" panose="02020603050405020304" pitchFamily="18" charset="0"/>
            </a:endParaRPr>
          </a:p>
          <a:p>
            <a:r>
              <a:rPr lang="en-US" sz="1800" dirty="0">
                <a:effectLst/>
                <a:latin typeface="Times" pitchFamily="2" charset="0"/>
                <a:ea typeface="Times" pitchFamily="2" charset="0"/>
                <a:cs typeface="Times" pitchFamily="2" charset="0"/>
              </a:rPr>
              <a:t>Aggarwal, R., Chiu, N., </a:t>
            </a:r>
            <a:r>
              <a:rPr lang="en-US" sz="1800" dirty="0" err="1">
                <a:effectLst/>
                <a:latin typeface="Times" pitchFamily="2" charset="0"/>
                <a:ea typeface="Times" pitchFamily="2" charset="0"/>
                <a:cs typeface="Times" pitchFamily="2" charset="0"/>
              </a:rPr>
              <a:t>Wadhera</a:t>
            </a:r>
            <a:r>
              <a:rPr lang="en-US" sz="1800" dirty="0">
                <a:effectLst/>
                <a:latin typeface="Times" pitchFamily="2" charset="0"/>
                <a:ea typeface="Times" pitchFamily="2" charset="0"/>
                <a:cs typeface="Times" pitchFamily="2" charset="0"/>
              </a:rPr>
              <a:t>, R. K., Moran, A. E., </a:t>
            </a:r>
            <a:r>
              <a:rPr lang="en-US" sz="1800" dirty="0" err="1">
                <a:effectLst/>
                <a:latin typeface="Times" pitchFamily="2" charset="0"/>
                <a:ea typeface="Times" pitchFamily="2" charset="0"/>
                <a:cs typeface="Times" pitchFamily="2" charset="0"/>
              </a:rPr>
              <a:t>Raber</a:t>
            </a:r>
            <a:r>
              <a:rPr lang="en-US" sz="1800" dirty="0">
                <a:effectLst/>
                <a:latin typeface="Times" pitchFamily="2" charset="0"/>
                <a:ea typeface="Times" pitchFamily="2" charset="0"/>
                <a:cs typeface="Times" pitchFamily="2" charset="0"/>
              </a:rPr>
              <a:t>, I., Shen, C., Yeh, R. W., &amp;</a:t>
            </a:r>
            <a:r>
              <a:rPr lang="en-US" sz="1800" dirty="0">
                <a:latin typeface="Times" pitchFamily="2" charset="0"/>
                <a:ea typeface="Times" pitchFamily="2" charset="0"/>
                <a:cs typeface="Times" pitchFamily="2" charset="0"/>
              </a:rPr>
              <a:t> </a:t>
            </a:r>
            <a:r>
              <a:rPr lang="en-US" sz="1800" dirty="0" err="1">
                <a:effectLst/>
                <a:latin typeface="Times" pitchFamily="2" charset="0"/>
                <a:ea typeface="Times" pitchFamily="2" charset="0"/>
                <a:cs typeface="Times" pitchFamily="2" charset="0"/>
              </a:rPr>
              <a:t>Kazi</a:t>
            </a:r>
            <a:r>
              <a:rPr lang="en-US" sz="1800" dirty="0">
                <a:effectLst/>
                <a:latin typeface="Times" pitchFamily="2" charset="0"/>
                <a:ea typeface="Times" pitchFamily="2" charset="0"/>
                <a:cs typeface="Times" pitchFamily="2" charset="0"/>
              </a:rPr>
              <a:t>, D. S. (2021). Racial/ethnic disparities in hypertension prevalence, awareness, treatment, and control in the United States, 2013 to 2018. </a:t>
            </a:r>
            <a:r>
              <a:rPr lang="en-US" sz="1800" i="1" dirty="0">
                <a:effectLst/>
                <a:latin typeface="Times" pitchFamily="2" charset="0"/>
                <a:ea typeface="Times" pitchFamily="2" charset="0"/>
                <a:cs typeface="Times" pitchFamily="2" charset="0"/>
              </a:rPr>
              <a:t>Hypertension,</a:t>
            </a:r>
            <a:r>
              <a:rPr lang="en-US" sz="1800" dirty="0">
                <a:effectLst/>
                <a:latin typeface="Times" pitchFamily="2" charset="0"/>
                <a:ea typeface="Times" pitchFamily="2" charset="0"/>
                <a:cs typeface="Times" pitchFamily="2" charset="0"/>
              </a:rPr>
              <a:t> </a:t>
            </a:r>
            <a:r>
              <a:rPr lang="en-US" sz="1800" i="1" dirty="0">
                <a:effectLst/>
                <a:latin typeface="Times" pitchFamily="2" charset="0"/>
                <a:ea typeface="Times" pitchFamily="2" charset="0"/>
                <a:cs typeface="Times" pitchFamily="2" charset="0"/>
              </a:rPr>
              <a:t>78</a:t>
            </a:r>
            <a:r>
              <a:rPr lang="en-US" sz="1800" dirty="0">
                <a:effectLst/>
                <a:latin typeface="Times" pitchFamily="2" charset="0"/>
                <a:ea typeface="Times" pitchFamily="2" charset="0"/>
                <a:cs typeface="Times" pitchFamily="2" charset="0"/>
              </a:rPr>
              <a:t>(6), 1719–1726. </a:t>
            </a:r>
            <a:r>
              <a:rPr lang="en-US" sz="1800" u="sng" dirty="0">
                <a:solidFill>
                  <a:srgbClr val="0000FF"/>
                </a:solidFill>
                <a:effectLst/>
                <a:latin typeface="Times" pitchFamily="2" charset="0"/>
                <a:ea typeface="Times" pitchFamily="2" charset="0"/>
                <a:cs typeface="Times" pitchFamily="2" charset="0"/>
                <a:hlinkClick r:id="rId4"/>
              </a:rPr>
              <a:t>https://doi.org/10.1161/hypertensionaha.121.17570</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Lopes, L., &amp; Montero, A. (2024, March 1). </a:t>
            </a:r>
            <a:r>
              <a:rPr lang="en-US" sz="1800" i="1" dirty="0">
                <a:effectLst/>
                <a:latin typeface="Times New Roman" panose="02020603050405020304" pitchFamily="18" charset="0"/>
                <a:ea typeface="Times New Roman" panose="02020603050405020304" pitchFamily="18" charset="0"/>
              </a:rPr>
              <a:t>Americans’ Challenges with Health Care Costs</a:t>
            </a:r>
            <a:r>
              <a:rPr lang="en-US" sz="1800" dirty="0">
                <a:effectLst/>
                <a:latin typeface="Times New Roman" panose="02020603050405020304" pitchFamily="18" charset="0"/>
                <a:ea typeface="Times New Roman" panose="02020603050405020304" pitchFamily="18" charset="0"/>
              </a:rPr>
              <a:t>. KFF. https://</a:t>
            </a:r>
            <a:r>
              <a:rPr lang="en-US" sz="1800" dirty="0" err="1">
                <a:effectLst/>
                <a:latin typeface="Times New Roman" panose="02020603050405020304" pitchFamily="18" charset="0"/>
                <a:ea typeface="Times New Roman" panose="02020603050405020304" pitchFamily="18" charset="0"/>
              </a:rPr>
              <a:t>www.kff.org</a:t>
            </a:r>
            <a:r>
              <a:rPr lang="en-US" sz="1800" dirty="0">
                <a:effectLst/>
                <a:latin typeface="Times New Roman" panose="02020603050405020304" pitchFamily="18" charset="0"/>
                <a:ea typeface="Times New Roman" panose="02020603050405020304" pitchFamily="18" charset="0"/>
              </a:rPr>
              <a:t>/health-costs/issue-brief/</a:t>
            </a:r>
            <a:r>
              <a:rPr lang="en-US" sz="1800" dirty="0" err="1">
                <a:effectLst/>
                <a:latin typeface="Times New Roman" panose="02020603050405020304" pitchFamily="18" charset="0"/>
                <a:ea typeface="Times New Roman" panose="02020603050405020304" pitchFamily="18" charset="0"/>
              </a:rPr>
              <a:t>americans</a:t>
            </a:r>
            <a:r>
              <a:rPr lang="en-US" sz="1800" dirty="0">
                <a:effectLst/>
                <a:latin typeface="Times New Roman" panose="02020603050405020304" pitchFamily="18" charset="0"/>
                <a:ea typeface="Times New Roman" panose="02020603050405020304" pitchFamily="18" charset="0"/>
              </a:rPr>
              <a:t>-challenges-with-health-care-costs/ </a:t>
            </a:r>
          </a:p>
          <a:p>
            <a:r>
              <a:rPr lang="en-US" sz="1800" dirty="0">
                <a:effectLst/>
                <a:latin typeface="Times New Roman" panose="02020603050405020304" pitchFamily="18" charset="0"/>
                <a:ea typeface="Times New Roman" panose="02020603050405020304" pitchFamily="18" charset="0"/>
              </a:rPr>
              <a:t>McFarland, MR, and </a:t>
            </a:r>
            <a:r>
              <a:rPr lang="en-US" sz="1800" dirty="0" err="1">
                <a:effectLst/>
                <a:latin typeface="Times New Roman" panose="02020603050405020304" pitchFamily="18" charset="0"/>
                <a:ea typeface="Times New Roman" panose="02020603050405020304" pitchFamily="18" charset="0"/>
              </a:rPr>
              <a:t>Wehbe-Alamah</a:t>
            </a:r>
            <a:r>
              <a:rPr lang="en-US" sz="1800" dirty="0">
                <a:effectLst/>
                <a:latin typeface="Times New Roman" panose="02020603050405020304" pitchFamily="18" charset="0"/>
                <a:ea typeface="Times New Roman" panose="02020603050405020304" pitchFamily="18" charset="0"/>
              </a:rPr>
              <a:t>, H. (2019). “Leininger’s theory of culture care 	diversity and universality: An overview with a historical retrospective and a view toward the future.” </a:t>
            </a:r>
            <a:r>
              <a:rPr lang="en-US" sz="1800" i="1" dirty="0">
                <a:effectLst/>
                <a:latin typeface="Times New Roman" panose="02020603050405020304" pitchFamily="18" charset="0"/>
                <a:ea typeface="Times New Roman" panose="02020603050405020304" pitchFamily="18" charset="0"/>
              </a:rPr>
              <a:t>Journal of Transcultural Nursing: Official Journal of the Transcultural 	Nursing Society</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30</a:t>
            </a:r>
            <a:r>
              <a:rPr lang="en-US" sz="1800" dirty="0">
                <a:effectLst/>
                <a:latin typeface="Times New Roman" panose="02020603050405020304" pitchFamily="18" charset="0"/>
                <a:ea typeface="Times New Roman" panose="02020603050405020304" pitchFamily="18" charset="0"/>
              </a:rPr>
              <a:t> (6): 540–557. </a:t>
            </a:r>
            <a:r>
              <a:rPr lang="en-US" sz="1800" u="sng" dirty="0">
                <a:solidFill>
                  <a:srgbClr val="0000FF"/>
                </a:solidFill>
                <a:effectLst/>
                <a:latin typeface="Times New Roman" panose="02020603050405020304" pitchFamily="18" charset="0"/>
                <a:ea typeface="Times New Roman" panose="02020603050405020304" pitchFamily="18" charset="0"/>
                <a:hlinkClick r:id="rId5"/>
              </a:rPr>
              <a:t>https://doi.org/10.1177/1043659619867134</a:t>
            </a:r>
            <a:endParaRPr lang="en-US" sz="1800" u="sng" dirty="0">
              <a:solidFill>
                <a:srgbClr val="0000FF"/>
              </a:solidFill>
              <a:latin typeface="Times New Roman" panose="02020603050405020304" pitchFamily="18" charset="0"/>
              <a:ea typeface="Times New Roman" panose="02020603050405020304" pitchFamily="18" charset="0"/>
            </a:endParaRPr>
          </a:p>
          <a:p>
            <a:r>
              <a:rPr lang="en-US" sz="1800" dirty="0" err="1">
                <a:effectLst/>
                <a:latin typeface="Times New Roman" panose="02020603050405020304" pitchFamily="18" charset="0"/>
                <a:ea typeface="Times New Roman" panose="02020603050405020304" pitchFamily="18" charset="0"/>
              </a:rPr>
              <a:t>Wehbe-Alamah</a:t>
            </a:r>
            <a:r>
              <a:rPr lang="en-US" sz="1800" dirty="0">
                <a:effectLst/>
                <a:latin typeface="Times New Roman" panose="02020603050405020304" pitchFamily="18" charset="0"/>
                <a:ea typeface="Times New Roman" panose="02020603050405020304" pitchFamily="18" charset="0"/>
              </a:rPr>
              <a:t>, H. B. (2019). Leininger’s culture care diversity and universality theory: Classic and new contributions. </a:t>
            </a:r>
            <a:r>
              <a:rPr lang="en-US" sz="1800" i="1" dirty="0">
                <a:effectLst/>
                <a:latin typeface="Times New Roman" panose="02020603050405020304" pitchFamily="18" charset="0"/>
                <a:ea typeface="Times New Roman" panose="02020603050405020304" pitchFamily="18" charset="0"/>
              </a:rPr>
              <a:t>Annual Review of Nursing Research, 37</a:t>
            </a:r>
            <a:r>
              <a:rPr lang="en-US" sz="1800" dirty="0">
                <a:effectLst/>
                <a:latin typeface="Times New Roman" panose="02020603050405020304" pitchFamily="18" charset="0"/>
                <a:ea typeface="Times New Roman" panose="02020603050405020304" pitchFamily="18" charset="0"/>
              </a:rPr>
              <a:t>(1), 1–23. </a:t>
            </a:r>
            <a:r>
              <a:rPr lang="en-US" sz="1800" u="sng" dirty="0">
                <a:solidFill>
                  <a:srgbClr val="0000FF"/>
                </a:solidFill>
                <a:effectLst/>
                <a:latin typeface="Times New Roman" panose="02020603050405020304" pitchFamily="18" charset="0"/>
                <a:ea typeface="Times New Roman" panose="02020603050405020304" pitchFamily="18" charset="0"/>
                <a:hlinkClick r:id="rId6"/>
              </a:rPr>
              <a:t>https://doi.org/10.1891/0739-6686.37.1.1</a:t>
            </a:r>
            <a:endParaRPr lang="en-US" sz="1800" dirty="0">
              <a:effectLst/>
              <a:latin typeface="Times New Roman" panose="02020603050405020304" pitchFamily="18" charset="0"/>
              <a:ea typeface="Times New Roman" panose="02020603050405020304" pitchFamily="18" charset="0"/>
            </a:endParaRPr>
          </a:p>
          <a:p>
            <a:r>
              <a:rPr lang="en-US" sz="1800" dirty="0" err="1">
                <a:effectLst/>
                <a:latin typeface="Times New Roman" panose="02020603050405020304" pitchFamily="18" charset="0"/>
                <a:ea typeface="Times New Roman" panose="02020603050405020304" pitchFamily="18" charset="0"/>
              </a:rPr>
              <a:t>Zilbermint</a:t>
            </a:r>
            <a:r>
              <a:rPr lang="en-US" sz="1800" dirty="0">
                <a:effectLst/>
                <a:latin typeface="Times New Roman" panose="02020603050405020304" pitchFamily="18" charset="0"/>
                <a:ea typeface="Times New Roman" panose="02020603050405020304" pitchFamily="18" charset="0"/>
              </a:rPr>
              <a:t>, M., Hannah-</a:t>
            </a:r>
            <a:r>
              <a:rPr lang="en-US" sz="1800" dirty="0" err="1">
                <a:effectLst/>
                <a:latin typeface="Times New Roman" panose="02020603050405020304" pitchFamily="18" charset="0"/>
                <a:ea typeface="Times New Roman" panose="02020603050405020304" pitchFamily="18" charset="0"/>
              </a:rPr>
              <a:t>Shmouni</a:t>
            </a:r>
            <a:r>
              <a:rPr lang="en-US" sz="1800" dirty="0">
                <a:effectLst/>
                <a:latin typeface="Times New Roman" panose="02020603050405020304" pitchFamily="18" charset="0"/>
                <a:ea typeface="Times New Roman" panose="02020603050405020304" pitchFamily="18" charset="0"/>
              </a:rPr>
              <a:t>, F., &amp; </a:t>
            </a:r>
            <a:r>
              <a:rPr lang="en-US" sz="1800" dirty="0" err="1">
                <a:effectLst/>
                <a:latin typeface="Times New Roman" panose="02020603050405020304" pitchFamily="18" charset="0"/>
                <a:ea typeface="Times New Roman" panose="02020603050405020304" pitchFamily="18" charset="0"/>
              </a:rPr>
              <a:t>Stratakis</a:t>
            </a:r>
            <a:r>
              <a:rPr lang="en-US" sz="1800" dirty="0">
                <a:effectLst/>
                <a:latin typeface="Times New Roman" panose="02020603050405020304" pitchFamily="18" charset="0"/>
                <a:ea typeface="Times New Roman" panose="02020603050405020304" pitchFamily="18" charset="0"/>
              </a:rPr>
              <a:t>, C. (2019). Genetics of hypertension in African Americans and others of African descent. </a:t>
            </a:r>
            <a:r>
              <a:rPr lang="en-US" sz="1800" i="1" dirty="0">
                <a:effectLst/>
                <a:latin typeface="Times New Roman" panose="02020603050405020304" pitchFamily="18" charset="0"/>
                <a:ea typeface="Times New Roman" panose="02020603050405020304" pitchFamily="18" charset="0"/>
              </a:rPr>
              <a:t>International Journal of Molecular Sciences</a:t>
            </a:r>
            <a:r>
              <a:rPr lang="en-US" sz="1800">
                <a:effectLst/>
                <a:latin typeface="Times New Roman" panose="02020603050405020304" pitchFamily="18" charset="0"/>
                <a:ea typeface="Times New Roman" panose="02020603050405020304" pitchFamily="18" charset="0"/>
              </a:rPr>
              <a:t>, </a:t>
            </a:r>
            <a:r>
              <a:rPr lang="en-US" sz="1800" i="1">
                <a:effectLst/>
                <a:latin typeface="Times New Roman" panose="02020603050405020304" pitchFamily="18" charset="0"/>
                <a:ea typeface="Times New Roman" panose="02020603050405020304" pitchFamily="18" charset="0"/>
              </a:rPr>
              <a:t>20</a:t>
            </a:r>
            <a:r>
              <a:rPr lang="en-US" sz="1800">
                <a:effectLst/>
                <a:latin typeface="Times New Roman" panose="02020603050405020304" pitchFamily="18" charset="0"/>
                <a:ea typeface="Times New Roman" panose="02020603050405020304" pitchFamily="18" charset="0"/>
              </a:rPr>
              <a:t>(5</a:t>
            </a:r>
            <a:r>
              <a:rPr lang="en-US" sz="1800" dirty="0">
                <a:effectLst/>
                <a:latin typeface="Times New Roman" panose="02020603050405020304" pitchFamily="18" charset="0"/>
                <a:ea typeface="Times New Roman" panose="02020603050405020304" pitchFamily="18" charset="0"/>
              </a:rPr>
              <a:t>), 1081. </a:t>
            </a:r>
            <a:r>
              <a:rPr lang="en-US" sz="1800" u="sng" dirty="0">
                <a:solidFill>
                  <a:srgbClr val="0000FF"/>
                </a:solidFill>
                <a:effectLst/>
                <a:latin typeface="Times New Roman" panose="02020603050405020304" pitchFamily="18" charset="0"/>
                <a:ea typeface="Times New Roman" panose="02020603050405020304" pitchFamily="18" charset="0"/>
                <a:hlinkClick r:id="rId7"/>
              </a:rPr>
              <a:t>https://doi.org/10.3390/ijms20051081</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E5BD9D85-C9A0-80C4-A659-212BB29E2513}"/>
              </a:ext>
            </a:extLst>
          </p:cNvPr>
          <p:cNvSpPr>
            <a:spLocks noGrp="1"/>
          </p:cNvSpPr>
          <p:nvPr>
            <p:ph type="sldNum" sz="quarter" idx="12"/>
          </p:nvPr>
        </p:nvSpPr>
        <p:spPr/>
        <p:txBody>
          <a:bodyPr/>
          <a:lstStyle/>
          <a:p>
            <a:fld id="{98B8C7A4-C360-8642-B75B-C27E4AF34731}" type="slidenum">
              <a:rPr lang="en-US" smtClean="0"/>
              <a:pPr/>
              <a:t>28</a:t>
            </a:fld>
            <a:endParaRPr lang="en-US"/>
          </a:p>
        </p:txBody>
      </p:sp>
    </p:spTree>
    <p:extLst>
      <p:ext uri="{BB962C8B-B14F-4D97-AF65-F5344CB8AC3E}">
        <p14:creationId xmlns:p14="http://schemas.microsoft.com/office/powerpoint/2010/main" val="3143304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434C-5D8B-8D54-1DD9-1EC1BFB9BC63}"/>
              </a:ext>
            </a:extLst>
          </p:cNvPr>
          <p:cNvSpPr>
            <a:spLocks noGrp="1"/>
          </p:cNvSpPr>
          <p:nvPr>
            <p:ph type="title"/>
          </p:nvPr>
        </p:nvSpPr>
        <p:spPr/>
        <p:txBody>
          <a:bodyPr/>
          <a:lstStyle/>
          <a:p>
            <a:r>
              <a:rPr lang="en-US" dirty="0"/>
              <a:t>Questions and Acknowledgements</a:t>
            </a:r>
          </a:p>
        </p:txBody>
      </p:sp>
      <p:sp>
        <p:nvSpPr>
          <p:cNvPr id="3" name="Text Placeholder 2">
            <a:extLst>
              <a:ext uri="{FF2B5EF4-FFF2-40B4-BE49-F238E27FC236}">
                <a16:creationId xmlns:a16="http://schemas.microsoft.com/office/drawing/2014/main" id="{D90E00ED-8371-28A4-FFD4-094455A5A16F}"/>
              </a:ext>
            </a:extLst>
          </p:cNvPr>
          <p:cNvSpPr>
            <a:spLocks noGrp="1"/>
          </p:cNvSpPr>
          <p:nvPr>
            <p:ph type="body" sz="half" idx="2"/>
          </p:nvPr>
        </p:nvSpPr>
        <p:spPr/>
        <p:txBody>
          <a:bodyPr/>
          <a:lstStyle/>
          <a:p>
            <a:endParaRPr lang="en-US" dirty="0"/>
          </a:p>
        </p:txBody>
      </p:sp>
      <p:sp>
        <p:nvSpPr>
          <p:cNvPr id="4" name="Slide Number Placeholder 3">
            <a:extLst>
              <a:ext uri="{FF2B5EF4-FFF2-40B4-BE49-F238E27FC236}">
                <a16:creationId xmlns:a16="http://schemas.microsoft.com/office/drawing/2014/main" id="{58EF7F9A-6765-2D62-2A15-9D5E700FAD29}"/>
              </a:ext>
            </a:extLst>
          </p:cNvPr>
          <p:cNvSpPr>
            <a:spLocks noGrp="1"/>
          </p:cNvSpPr>
          <p:nvPr>
            <p:ph type="sldNum" sz="quarter" idx="12"/>
          </p:nvPr>
        </p:nvSpPr>
        <p:spPr/>
        <p:txBody>
          <a:bodyPr/>
          <a:lstStyle/>
          <a:p>
            <a:fld id="{98B8C7A4-C360-8642-B75B-C27E4AF34731}" type="slidenum">
              <a:rPr lang="en-US" smtClean="0"/>
              <a:pPr/>
              <a:t>29</a:t>
            </a:fld>
            <a:endParaRPr lang="en-US"/>
          </a:p>
        </p:txBody>
      </p:sp>
    </p:spTree>
    <p:extLst>
      <p:ext uri="{BB962C8B-B14F-4D97-AF65-F5344CB8AC3E}">
        <p14:creationId xmlns:p14="http://schemas.microsoft.com/office/powerpoint/2010/main" val="86639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E4B4-172C-E200-BE70-08818E19C6B0}"/>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07CA411D-8EAE-7D2D-CE8C-BEFE9423E605}"/>
              </a:ext>
            </a:extLst>
          </p:cNvPr>
          <p:cNvSpPr>
            <a:spLocks noGrp="1"/>
          </p:cNvSpPr>
          <p:nvPr>
            <p:ph type="body" sz="half" idx="2"/>
          </p:nvPr>
        </p:nvSpPr>
        <p:spPr/>
        <p:txBody>
          <a:bodyPr/>
          <a:lstStyle/>
          <a:p>
            <a:r>
              <a:rPr lang="en-US" dirty="0"/>
              <a:t>Racial and ethnic disparities play a role in hypertension prevalence (</a:t>
            </a:r>
            <a:r>
              <a:rPr lang="en-US" dirty="0" err="1">
                <a:effectLst/>
                <a:ea typeface="Times New Roman" panose="02020603050405020304" pitchFamily="18" charset="0"/>
              </a:rPr>
              <a:t>Abrahamowicz</a:t>
            </a:r>
            <a:r>
              <a:rPr lang="en-US" dirty="0">
                <a:effectLst/>
                <a:ea typeface="Times New Roman" panose="02020603050405020304" pitchFamily="18" charset="0"/>
              </a:rPr>
              <a:t> et al., 2023). </a:t>
            </a:r>
          </a:p>
          <a:p>
            <a:r>
              <a:rPr lang="en-US" dirty="0"/>
              <a:t>Aim of the scholarly project is to find ways to improve blood pressure in people of color and increase access to healthy foods and exercise.</a:t>
            </a:r>
          </a:p>
          <a:p>
            <a:r>
              <a:rPr lang="en-US" dirty="0"/>
              <a:t>Blood pressure machines will be provided while also educating patients on diet modification and exercise to promote health.</a:t>
            </a:r>
          </a:p>
          <a:p>
            <a:r>
              <a:rPr lang="en-US" dirty="0"/>
              <a:t>Diet modification and exercise reduces blood pressure and prevents cardiovascular disease ( Lee et al., 2018).</a:t>
            </a:r>
          </a:p>
          <a:p>
            <a:r>
              <a:rPr lang="en-US" dirty="0"/>
              <a:t>Educational intervention in the primary setting will be implemented to promote health and decrease disparities in people of color.</a:t>
            </a:r>
          </a:p>
        </p:txBody>
      </p:sp>
      <p:sp>
        <p:nvSpPr>
          <p:cNvPr id="4" name="Slide Number Placeholder 3">
            <a:extLst>
              <a:ext uri="{FF2B5EF4-FFF2-40B4-BE49-F238E27FC236}">
                <a16:creationId xmlns:a16="http://schemas.microsoft.com/office/drawing/2014/main" id="{5028A4AE-4E2F-730D-8A51-B9112C601610}"/>
              </a:ext>
            </a:extLst>
          </p:cNvPr>
          <p:cNvSpPr>
            <a:spLocks noGrp="1"/>
          </p:cNvSpPr>
          <p:nvPr>
            <p:ph type="sldNum" sz="quarter" idx="12"/>
          </p:nvPr>
        </p:nvSpPr>
        <p:spPr/>
        <p:txBody>
          <a:bodyPr/>
          <a:lstStyle/>
          <a:p>
            <a:fld id="{98B8C7A4-C360-8642-B75B-C27E4AF34731}" type="slidenum">
              <a:rPr lang="en-US" smtClean="0"/>
              <a:pPr/>
              <a:t>3</a:t>
            </a:fld>
            <a:endParaRPr lang="en-US"/>
          </a:p>
        </p:txBody>
      </p:sp>
    </p:spTree>
    <p:extLst>
      <p:ext uri="{BB962C8B-B14F-4D97-AF65-F5344CB8AC3E}">
        <p14:creationId xmlns:p14="http://schemas.microsoft.com/office/powerpoint/2010/main" val="347983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37F4-3207-C6C3-172A-CD95AB0FD169}"/>
              </a:ext>
            </a:extLst>
          </p:cNvPr>
          <p:cNvSpPr>
            <a:spLocks noGrp="1"/>
          </p:cNvSpPr>
          <p:nvPr>
            <p:ph type="title"/>
          </p:nvPr>
        </p:nvSpPr>
        <p:spPr/>
        <p:txBody>
          <a:bodyPr/>
          <a:lstStyle/>
          <a:p>
            <a:r>
              <a:rPr lang="en-US" dirty="0"/>
              <a:t>Problem Statement</a:t>
            </a:r>
          </a:p>
        </p:txBody>
      </p:sp>
      <p:sp>
        <p:nvSpPr>
          <p:cNvPr id="3" name="Text Placeholder 2">
            <a:extLst>
              <a:ext uri="{FF2B5EF4-FFF2-40B4-BE49-F238E27FC236}">
                <a16:creationId xmlns:a16="http://schemas.microsoft.com/office/drawing/2014/main" id="{2DC3B68C-93BB-7F12-C670-1A2B13D14988}"/>
              </a:ext>
            </a:extLst>
          </p:cNvPr>
          <p:cNvSpPr>
            <a:spLocks noGrp="1"/>
          </p:cNvSpPr>
          <p:nvPr>
            <p:ph type="body" sz="half" idx="2"/>
          </p:nvPr>
        </p:nvSpPr>
        <p:spPr/>
        <p:txBody>
          <a:bodyPr>
            <a:normAutofit/>
          </a:bodyPr>
          <a:lstStyle/>
          <a:p>
            <a:r>
              <a:rPr lang="en-US" dirty="0">
                <a:effectLst/>
                <a:ea typeface="Times New Roman" panose="02020603050405020304" pitchFamily="18" charset="0"/>
              </a:rPr>
              <a:t>In contrast to other racial or ethnic groups in the US, individuals of African origin, including African Americans, exhibit a greater prevalence of hypertension and its associated comorbidities (</a:t>
            </a:r>
            <a:r>
              <a:rPr lang="en-US" dirty="0" err="1">
                <a:effectLst/>
                <a:ea typeface="Times New Roman" panose="02020603050405020304" pitchFamily="18" charset="0"/>
              </a:rPr>
              <a:t>Zilbermint</a:t>
            </a:r>
            <a:r>
              <a:rPr lang="en-US" dirty="0">
                <a:effectLst/>
                <a:ea typeface="Times New Roman" panose="02020603050405020304" pitchFamily="18" charset="0"/>
              </a:rPr>
              <a:t> et al., 2019). </a:t>
            </a:r>
          </a:p>
          <a:p>
            <a:r>
              <a:rPr lang="en-US" dirty="0">
                <a:effectLst/>
                <a:ea typeface="Times New Roman" panose="02020603050405020304" pitchFamily="18" charset="0"/>
              </a:rPr>
              <a:t>Exercise and diet modification are proven to reduce or manage hypertension, yet despite this knowledge, people of color are suffering at an alarming rate from hypertension and its’ affect (</a:t>
            </a:r>
            <a:r>
              <a:rPr lang="en-US" dirty="0" err="1">
                <a:effectLst/>
                <a:ea typeface="Times New Roman" panose="02020603050405020304" pitchFamily="18" charset="0"/>
              </a:rPr>
              <a:t>Zilbermint</a:t>
            </a:r>
            <a:r>
              <a:rPr lang="en-US" dirty="0">
                <a:effectLst/>
                <a:ea typeface="Times New Roman" panose="02020603050405020304" pitchFamily="18" charset="0"/>
              </a:rPr>
              <a:t> et al., 2019).</a:t>
            </a:r>
          </a:p>
          <a:p>
            <a:r>
              <a:rPr lang="en-US" dirty="0">
                <a:effectLst/>
                <a:ea typeface="Times" pitchFamily="2" charset="0"/>
              </a:rPr>
              <a:t>People of color lack access to necessary resources such as healthy foods (Healthy People 2030, 2020) and ability to afford copays needed for medications</a:t>
            </a:r>
            <a:r>
              <a:rPr lang="en-US" dirty="0">
                <a:effectLst/>
                <a:ea typeface="Times New Roman" panose="02020603050405020304" pitchFamily="18" charset="0"/>
              </a:rPr>
              <a:t> (Lopes and Montero, 2024)</a:t>
            </a:r>
            <a:r>
              <a:rPr lang="en-US" dirty="0">
                <a:effectLst/>
                <a:ea typeface="Times" pitchFamily="2" charset="0"/>
              </a:rPr>
              <a:t>.</a:t>
            </a:r>
            <a:r>
              <a:rPr lang="en-US" dirty="0">
                <a:effectLst/>
                <a:ea typeface="Times New Roman" panose="02020603050405020304" pitchFamily="18" charset="0"/>
              </a:rPr>
              <a:t> </a:t>
            </a:r>
          </a:p>
          <a:p>
            <a:r>
              <a:rPr lang="en-US" dirty="0">
                <a:effectLst/>
                <a:ea typeface="Times New Roman" panose="02020603050405020304" pitchFamily="18" charset="0"/>
              </a:rPr>
              <a:t>Prescription drug costs negatively impact individuals who are from low-income racial and ethnic minority populations (Lopes and Montero, 2024). </a:t>
            </a:r>
          </a:p>
          <a:p>
            <a:endParaRPr lang="en-US" dirty="0"/>
          </a:p>
        </p:txBody>
      </p:sp>
      <p:sp>
        <p:nvSpPr>
          <p:cNvPr id="4" name="Slide Number Placeholder 3">
            <a:extLst>
              <a:ext uri="{FF2B5EF4-FFF2-40B4-BE49-F238E27FC236}">
                <a16:creationId xmlns:a16="http://schemas.microsoft.com/office/drawing/2014/main" id="{4FEFBF73-EC49-B267-A8D0-401C9DCED78C}"/>
              </a:ext>
            </a:extLst>
          </p:cNvPr>
          <p:cNvSpPr>
            <a:spLocks noGrp="1"/>
          </p:cNvSpPr>
          <p:nvPr>
            <p:ph type="sldNum" sz="quarter" idx="12"/>
          </p:nvPr>
        </p:nvSpPr>
        <p:spPr/>
        <p:txBody>
          <a:bodyPr/>
          <a:lstStyle/>
          <a:p>
            <a:fld id="{98B8C7A4-C360-8642-B75B-C27E4AF34731}" type="slidenum">
              <a:rPr lang="en-US" smtClean="0"/>
              <a:pPr/>
              <a:t>4</a:t>
            </a:fld>
            <a:endParaRPr lang="en-US"/>
          </a:p>
        </p:txBody>
      </p:sp>
    </p:spTree>
    <p:extLst>
      <p:ext uri="{BB962C8B-B14F-4D97-AF65-F5344CB8AC3E}">
        <p14:creationId xmlns:p14="http://schemas.microsoft.com/office/powerpoint/2010/main" val="313911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385E-004A-E0CD-2BF3-F3D1FEE5E62E}"/>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5255E7DC-168E-755D-7E48-2B27C01FD42F}"/>
              </a:ext>
            </a:extLst>
          </p:cNvPr>
          <p:cNvSpPr>
            <a:spLocks noGrp="1"/>
          </p:cNvSpPr>
          <p:nvPr>
            <p:ph type="body" sz="half" idx="2"/>
          </p:nvPr>
        </p:nvSpPr>
        <p:spPr/>
        <p:txBody>
          <a:bodyPr/>
          <a:lstStyle/>
          <a:p>
            <a:r>
              <a:rPr lang="en-US" sz="2800" dirty="0"/>
              <a:t>Hypertension is the leading cause of mortality and morbidity ( Aggarwal et al., 2021).</a:t>
            </a:r>
          </a:p>
          <a:p>
            <a:pPr lvl="1"/>
            <a:r>
              <a:rPr lang="en-US" sz="2800" dirty="0">
                <a:latin typeface="Arial" panose="020B0604020202020204" pitchFamily="34" charset="0"/>
                <a:cs typeface="Arial" panose="020B0604020202020204" pitchFamily="34" charset="0"/>
              </a:rPr>
              <a:t>Mortality risk is five times higher in Blacks compared to White Americans.</a:t>
            </a:r>
          </a:p>
          <a:p>
            <a:r>
              <a:rPr lang="en-US" sz="2800" dirty="0"/>
              <a:t>People of color experience poorer rates of hypertension control ( Adams and Wright, 2020).</a:t>
            </a:r>
          </a:p>
          <a:p>
            <a:r>
              <a:rPr lang="en-US" sz="2800" dirty="0"/>
              <a:t>Social disparities, lack of access to healthy foods, physical inactivity and financial hardship contribute to blood pressure control.</a:t>
            </a:r>
          </a:p>
          <a:p>
            <a:endParaRPr lang="en-US" dirty="0"/>
          </a:p>
        </p:txBody>
      </p:sp>
      <p:sp>
        <p:nvSpPr>
          <p:cNvPr id="4" name="Slide Number Placeholder 3">
            <a:extLst>
              <a:ext uri="{FF2B5EF4-FFF2-40B4-BE49-F238E27FC236}">
                <a16:creationId xmlns:a16="http://schemas.microsoft.com/office/drawing/2014/main" id="{2F9EA9DD-6572-807D-C5F0-0740AAC4A09D}"/>
              </a:ext>
            </a:extLst>
          </p:cNvPr>
          <p:cNvSpPr>
            <a:spLocks noGrp="1"/>
          </p:cNvSpPr>
          <p:nvPr>
            <p:ph type="sldNum" sz="quarter" idx="12"/>
          </p:nvPr>
        </p:nvSpPr>
        <p:spPr/>
        <p:txBody>
          <a:bodyPr/>
          <a:lstStyle/>
          <a:p>
            <a:fld id="{98B8C7A4-C360-8642-B75B-C27E4AF34731}" type="slidenum">
              <a:rPr lang="en-US" smtClean="0"/>
              <a:pPr/>
              <a:t>5</a:t>
            </a:fld>
            <a:endParaRPr lang="en-US"/>
          </a:p>
        </p:txBody>
      </p:sp>
    </p:spTree>
    <p:extLst>
      <p:ext uri="{BB962C8B-B14F-4D97-AF65-F5344CB8AC3E}">
        <p14:creationId xmlns:p14="http://schemas.microsoft.com/office/powerpoint/2010/main" val="3364237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AE42-55A8-C9EF-6AA2-B02F036CAA50}"/>
              </a:ext>
            </a:extLst>
          </p:cNvPr>
          <p:cNvSpPr>
            <a:spLocks noGrp="1"/>
          </p:cNvSpPr>
          <p:nvPr>
            <p:ph type="title"/>
          </p:nvPr>
        </p:nvSpPr>
        <p:spPr/>
        <p:txBody>
          <a:bodyPr/>
          <a:lstStyle/>
          <a:p>
            <a:r>
              <a:rPr lang="en-US" dirty="0"/>
              <a:t>Significance</a:t>
            </a:r>
          </a:p>
        </p:txBody>
      </p:sp>
      <p:sp>
        <p:nvSpPr>
          <p:cNvPr id="3" name="Text Placeholder 2">
            <a:extLst>
              <a:ext uri="{FF2B5EF4-FFF2-40B4-BE49-F238E27FC236}">
                <a16:creationId xmlns:a16="http://schemas.microsoft.com/office/drawing/2014/main" id="{A17206C8-D5CC-0E75-6F71-C27719F96235}"/>
              </a:ext>
            </a:extLst>
          </p:cNvPr>
          <p:cNvSpPr>
            <a:spLocks noGrp="1"/>
          </p:cNvSpPr>
          <p:nvPr>
            <p:ph type="body" sz="half" idx="2"/>
          </p:nvPr>
        </p:nvSpPr>
        <p:spPr/>
        <p:txBody>
          <a:bodyPr/>
          <a:lstStyle/>
          <a:p>
            <a:r>
              <a:rPr lang="en-US" dirty="0"/>
              <a:t>Practice of Nursing</a:t>
            </a:r>
          </a:p>
          <a:p>
            <a:pPr lvl="1"/>
            <a:r>
              <a:rPr lang="en-US" dirty="0">
                <a:latin typeface="Arial" panose="020B0604020202020204" pitchFamily="34" charset="0"/>
                <a:cs typeface="Arial" panose="020B0604020202020204" pitchFamily="34" charset="0"/>
              </a:rPr>
              <a:t>Work with underserved populations to improve diet and exercise choices.</a:t>
            </a:r>
          </a:p>
          <a:p>
            <a:pPr lvl="1"/>
            <a:r>
              <a:rPr lang="en-US" dirty="0">
                <a:latin typeface="Arial" panose="020B0604020202020204" pitchFamily="34" charset="0"/>
                <a:cs typeface="Arial" panose="020B0604020202020204" pitchFamily="34" charset="0"/>
              </a:rPr>
              <a:t>DASH diet education. </a:t>
            </a:r>
          </a:p>
          <a:p>
            <a:pPr lvl="1"/>
            <a:r>
              <a:rPr lang="en-US" dirty="0">
                <a:latin typeface="Arial" panose="020B0604020202020204" pitchFamily="34" charset="0"/>
                <a:cs typeface="Arial" panose="020B0604020202020204" pitchFamily="34" charset="0"/>
              </a:rPr>
              <a:t>Nutritionist referrals.</a:t>
            </a:r>
          </a:p>
          <a:p>
            <a:pPr lvl="1"/>
            <a:endParaRPr lang="en-US" dirty="0"/>
          </a:p>
          <a:p>
            <a:r>
              <a:rPr lang="en-US" dirty="0"/>
              <a:t> Research in Nursing</a:t>
            </a:r>
          </a:p>
          <a:p>
            <a:pPr lvl="1"/>
            <a:r>
              <a:rPr lang="en-US" dirty="0">
                <a:solidFill>
                  <a:srgbClr val="1D2125"/>
                </a:solidFill>
                <a:latin typeface="Arial" panose="020B0604020202020204" pitchFamily="34" charset="0"/>
                <a:ea typeface="Times New Roman" panose="02020603050405020304" pitchFamily="18" charset="0"/>
                <a:cs typeface="Arial" panose="020B0604020202020204" pitchFamily="34" charset="0"/>
              </a:rPr>
              <a:t>Data collection, and studies about the effects of diet and exercise on hypertension in people of color is important.</a:t>
            </a:r>
          </a:p>
          <a:p>
            <a:pPr lvl="1"/>
            <a:r>
              <a:rPr lang="en-US" dirty="0">
                <a:solidFill>
                  <a:srgbClr val="1D2125"/>
                </a:solidFill>
                <a:latin typeface="Arial" panose="020B0604020202020204" pitchFamily="34" charset="0"/>
                <a:cs typeface="Arial" panose="020B0604020202020204" pitchFamily="34" charset="0"/>
              </a:rPr>
              <a:t>Initial treatment for hypertension should involve healthy diet and exercise (Blumenthal et al., 2022).</a:t>
            </a:r>
          </a:p>
          <a:p>
            <a:pPr lvl="1"/>
            <a:r>
              <a:rPr lang="en-US" sz="1800" dirty="0">
                <a:solidFill>
                  <a:srgbClr val="1D2125"/>
                </a:solidFill>
                <a:effectLst/>
                <a:latin typeface="Arial" panose="020B0604020202020204" pitchFamily="34" charset="0"/>
                <a:ea typeface="Times New Roman" panose="02020603050405020304" pitchFamily="18" charset="0"/>
                <a:cs typeface="Arial" panose="020B0604020202020204" pitchFamily="34" charset="0"/>
              </a:rPr>
              <a:t>Educating patients of color and providing them with resources needed to combat hypertension will help reduce health disparities in people of color.</a:t>
            </a:r>
          </a:p>
          <a:p>
            <a:pPr lvl="1"/>
            <a:endParaRPr lang="en-US" dirty="0">
              <a:solidFill>
                <a:srgbClr val="1D2125"/>
              </a:solidFill>
              <a:latin typeface="Times New Roman" panose="02020603050405020304" pitchFamily="18" charset="0"/>
            </a:endParaRPr>
          </a:p>
          <a:p>
            <a:r>
              <a:rPr lang="en-US" dirty="0"/>
              <a:t>Education in Nursing </a:t>
            </a:r>
          </a:p>
          <a:p>
            <a:pPr lvl="1"/>
            <a:r>
              <a:rPr lang="en-US" sz="1800" dirty="0">
                <a:solidFill>
                  <a:srgbClr val="1D2125"/>
                </a:solidFill>
                <a:effectLst/>
                <a:latin typeface="Times New Roman" panose="02020603050405020304" pitchFamily="18" charset="0"/>
                <a:ea typeface="Times New Roman" panose="02020603050405020304" pitchFamily="18" charset="0"/>
              </a:rPr>
              <a:t>Comprehensive education regarding health outcomes and disparities that are disproportionately affecting people of color is necessary for nursing practice (</a:t>
            </a:r>
            <a:r>
              <a:rPr lang="en-US" sz="1800" dirty="0" err="1">
                <a:effectLst/>
                <a:latin typeface="Times New Roman" panose="02020603050405020304" pitchFamily="18" charset="0"/>
                <a:ea typeface="Times New Roman" panose="02020603050405020304" pitchFamily="18" charset="0"/>
              </a:rPr>
              <a:t>Ndugga</a:t>
            </a:r>
            <a:r>
              <a:rPr lang="en-US" sz="1800" dirty="0">
                <a:effectLst/>
                <a:latin typeface="Times New Roman" panose="02020603050405020304" pitchFamily="18" charset="0"/>
                <a:ea typeface="Times New Roman" panose="02020603050405020304" pitchFamily="18" charset="0"/>
              </a:rPr>
              <a:t> &amp; </a:t>
            </a:r>
            <a:r>
              <a:rPr lang="en-US" sz="1800" dirty="0" err="1">
                <a:effectLst/>
                <a:latin typeface="Times New Roman" panose="02020603050405020304" pitchFamily="18" charset="0"/>
                <a:ea typeface="Times New Roman" panose="02020603050405020304" pitchFamily="18" charset="0"/>
              </a:rPr>
              <a:t>Artiga</a:t>
            </a:r>
            <a:r>
              <a:rPr lang="en-US" sz="1800" dirty="0">
                <a:effectLst/>
                <a:latin typeface="Times New Roman" panose="02020603050405020304" pitchFamily="18" charset="0"/>
                <a:ea typeface="Times New Roman" panose="02020603050405020304" pitchFamily="18" charset="0"/>
              </a:rPr>
              <a:t>, 2024)</a:t>
            </a:r>
            <a:r>
              <a:rPr lang="en-US" sz="1800" dirty="0">
                <a:solidFill>
                  <a:srgbClr val="1D2125"/>
                </a:solidFill>
                <a:effectLst/>
                <a:latin typeface="Times New Roman" panose="02020603050405020304" pitchFamily="18" charset="0"/>
                <a:ea typeface="Times New Roman" panose="02020603050405020304" pitchFamily="18" charset="0"/>
              </a:rPr>
              <a:t>.</a:t>
            </a:r>
            <a:r>
              <a:rPr lang="en-US" dirty="0">
                <a:effectLst/>
              </a:rPr>
              <a:t> </a:t>
            </a:r>
            <a:endParaRPr lang="en-US" dirty="0"/>
          </a:p>
        </p:txBody>
      </p:sp>
      <p:sp>
        <p:nvSpPr>
          <p:cNvPr id="4" name="Slide Number Placeholder 3">
            <a:extLst>
              <a:ext uri="{FF2B5EF4-FFF2-40B4-BE49-F238E27FC236}">
                <a16:creationId xmlns:a16="http://schemas.microsoft.com/office/drawing/2014/main" id="{F24D444A-BA85-384D-8278-2AC499836BE9}"/>
              </a:ext>
            </a:extLst>
          </p:cNvPr>
          <p:cNvSpPr>
            <a:spLocks noGrp="1"/>
          </p:cNvSpPr>
          <p:nvPr>
            <p:ph type="sldNum" sz="quarter" idx="12"/>
          </p:nvPr>
        </p:nvSpPr>
        <p:spPr/>
        <p:txBody>
          <a:bodyPr/>
          <a:lstStyle/>
          <a:p>
            <a:fld id="{98B8C7A4-C360-8642-B75B-C27E4AF34731}" type="slidenum">
              <a:rPr lang="en-US" smtClean="0"/>
              <a:pPr/>
              <a:t>6</a:t>
            </a:fld>
            <a:endParaRPr lang="en-US"/>
          </a:p>
        </p:txBody>
      </p:sp>
    </p:spTree>
    <p:extLst>
      <p:ext uri="{BB962C8B-B14F-4D97-AF65-F5344CB8AC3E}">
        <p14:creationId xmlns:p14="http://schemas.microsoft.com/office/powerpoint/2010/main" val="79327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3F85-797C-A3BC-C645-B51CE18954A5}"/>
              </a:ext>
            </a:extLst>
          </p:cNvPr>
          <p:cNvSpPr>
            <a:spLocks noGrp="1"/>
          </p:cNvSpPr>
          <p:nvPr>
            <p:ph type="title"/>
          </p:nvPr>
        </p:nvSpPr>
        <p:spPr/>
        <p:txBody>
          <a:bodyPr/>
          <a:lstStyle/>
          <a:p>
            <a:r>
              <a:rPr lang="en-US" dirty="0"/>
              <a:t>Project Objectives/Aims</a:t>
            </a:r>
          </a:p>
        </p:txBody>
      </p:sp>
      <p:sp>
        <p:nvSpPr>
          <p:cNvPr id="3" name="Text Placeholder 2">
            <a:extLst>
              <a:ext uri="{FF2B5EF4-FFF2-40B4-BE49-F238E27FC236}">
                <a16:creationId xmlns:a16="http://schemas.microsoft.com/office/drawing/2014/main" id="{A07EC40C-F32A-A820-F2D3-E8CAA43F07D0}"/>
              </a:ext>
            </a:extLst>
          </p:cNvPr>
          <p:cNvSpPr>
            <a:spLocks noGrp="1"/>
          </p:cNvSpPr>
          <p:nvPr>
            <p:ph type="body" sz="half" idx="2"/>
          </p:nvPr>
        </p:nvSpPr>
        <p:spPr/>
        <p:txBody>
          <a:bodyPr>
            <a:normAutofit/>
          </a:bodyPr>
          <a:lstStyle/>
          <a:p>
            <a:r>
              <a:rPr lang="en-US" sz="2800" dirty="0">
                <a:effectLst/>
                <a:ea typeface="Times" pitchFamily="2" charset="0"/>
              </a:rPr>
              <a:t>The purpose of the project is prevention and management of hypertension in people of color and to close</a:t>
            </a:r>
            <a:r>
              <a:rPr lang="en-US" sz="2800" dirty="0">
                <a:effectLst/>
                <a:ea typeface="Times New Roman" panose="02020603050405020304" pitchFamily="18" charset="0"/>
              </a:rPr>
              <a:t> h</a:t>
            </a:r>
            <a:r>
              <a:rPr lang="en-US" sz="2800" dirty="0">
                <a:effectLst/>
                <a:ea typeface="Times" pitchFamily="2" charset="0"/>
              </a:rPr>
              <a:t>ealth disparity gaps through educational interventions</a:t>
            </a:r>
            <a:r>
              <a:rPr lang="en-US" sz="2800" dirty="0">
                <a:ea typeface="Times" pitchFamily="2" charset="0"/>
              </a:rPr>
              <a:t>.</a:t>
            </a:r>
          </a:p>
          <a:p>
            <a:pPr marL="0" indent="0">
              <a:buNone/>
            </a:pPr>
            <a:endParaRPr lang="en-US" sz="2800" dirty="0">
              <a:effectLst/>
            </a:endParaRPr>
          </a:p>
          <a:p>
            <a:r>
              <a:rPr lang="en-US" sz="2800" dirty="0">
                <a:effectLst/>
                <a:ea typeface="Times" pitchFamily="2" charset="0"/>
              </a:rPr>
              <a:t>The aim of this project is to </a:t>
            </a:r>
            <a:r>
              <a:rPr lang="en-US" sz="2800" dirty="0">
                <a:effectLst/>
                <a:ea typeface="Times New Roman" panose="02020603050405020304" pitchFamily="18" charset="0"/>
              </a:rPr>
              <a:t>implement educational interventions in the primary setting to promote health and decrease health disparities in people of color.</a:t>
            </a:r>
            <a:r>
              <a:rPr lang="en-US" sz="2800" dirty="0">
                <a:effectLst/>
              </a:rPr>
              <a:t> </a:t>
            </a:r>
            <a:endParaRPr lang="en-US" sz="2800" dirty="0"/>
          </a:p>
        </p:txBody>
      </p:sp>
      <p:sp>
        <p:nvSpPr>
          <p:cNvPr id="4" name="Slide Number Placeholder 3">
            <a:extLst>
              <a:ext uri="{FF2B5EF4-FFF2-40B4-BE49-F238E27FC236}">
                <a16:creationId xmlns:a16="http://schemas.microsoft.com/office/drawing/2014/main" id="{218D23F8-F5FC-C117-2BD3-7CF43FD775D3}"/>
              </a:ext>
            </a:extLst>
          </p:cNvPr>
          <p:cNvSpPr>
            <a:spLocks noGrp="1"/>
          </p:cNvSpPr>
          <p:nvPr>
            <p:ph type="sldNum" sz="quarter" idx="12"/>
          </p:nvPr>
        </p:nvSpPr>
        <p:spPr/>
        <p:txBody>
          <a:bodyPr/>
          <a:lstStyle/>
          <a:p>
            <a:fld id="{98B8C7A4-C360-8642-B75B-C27E4AF34731}" type="slidenum">
              <a:rPr lang="en-US" smtClean="0"/>
              <a:pPr/>
              <a:t>7</a:t>
            </a:fld>
            <a:endParaRPr lang="en-US"/>
          </a:p>
        </p:txBody>
      </p:sp>
    </p:spTree>
    <p:extLst>
      <p:ext uri="{BB962C8B-B14F-4D97-AF65-F5344CB8AC3E}">
        <p14:creationId xmlns:p14="http://schemas.microsoft.com/office/powerpoint/2010/main" val="158556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5F06-FC86-A7F8-3A84-791DF98D1663}"/>
              </a:ext>
            </a:extLst>
          </p:cNvPr>
          <p:cNvSpPr>
            <a:spLocks noGrp="1"/>
          </p:cNvSpPr>
          <p:nvPr>
            <p:ph type="title"/>
          </p:nvPr>
        </p:nvSpPr>
        <p:spPr/>
        <p:txBody>
          <a:bodyPr/>
          <a:lstStyle/>
          <a:p>
            <a:r>
              <a:rPr lang="en-US" dirty="0"/>
              <a:t>Research/Clinical Questions/Hypothesis</a:t>
            </a:r>
          </a:p>
        </p:txBody>
      </p:sp>
      <p:sp>
        <p:nvSpPr>
          <p:cNvPr id="3" name="Text Placeholder 2">
            <a:extLst>
              <a:ext uri="{FF2B5EF4-FFF2-40B4-BE49-F238E27FC236}">
                <a16:creationId xmlns:a16="http://schemas.microsoft.com/office/drawing/2014/main" id="{624CE0D1-4E65-1DAC-022A-0A09859672ED}"/>
              </a:ext>
            </a:extLst>
          </p:cNvPr>
          <p:cNvSpPr>
            <a:spLocks noGrp="1"/>
          </p:cNvSpPr>
          <p:nvPr>
            <p:ph type="body" sz="half" idx="2"/>
          </p:nvPr>
        </p:nvSpPr>
        <p:spPr/>
        <p:txBody>
          <a:bodyPr/>
          <a:lstStyle/>
          <a:p>
            <a:r>
              <a:rPr lang="en-US" sz="2800" dirty="0">
                <a:solidFill>
                  <a:srgbClr val="1D2125"/>
                </a:solidFill>
                <a:effectLst/>
                <a:ea typeface="Times New Roman" panose="02020603050405020304" pitchFamily="18" charset="0"/>
              </a:rPr>
              <a:t>Will educational interventions and implementation of home blood pressure cuffs, exercise and diet promotions decrease the high prevalence of hypertension in people of color?</a:t>
            </a:r>
            <a:endParaRPr lang="en-US" sz="2800" dirty="0">
              <a:effectLst/>
              <a:ea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FAD6D26A-FA69-525A-EFEA-3965E14C940C}"/>
              </a:ext>
            </a:extLst>
          </p:cNvPr>
          <p:cNvSpPr>
            <a:spLocks noGrp="1"/>
          </p:cNvSpPr>
          <p:nvPr>
            <p:ph type="sldNum" sz="quarter" idx="12"/>
          </p:nvPr>
        </p:nvSpPr>
        <p:spPr/>
        <p:txBody>
          <a:bodyPr/>
          <a:lstStyle/>
          <a:p>
            <a:fld id="{98B8C7A4-C360-8642-B75B-C27E4AF34731}" type="slidenum">
              <a:rPr lang="en-US" smtClean="0"/>
              <a:pPr/>
              <a:t>8</a:t>
            </a:fld>
            <a:endParaRPr lang="en-US"/>
          </a:p>
        </p:txBody>
      </p:sp>
    </p:spTree>
    <p:extLst>
      <p:ext uri="{BB962C8B-B14F-4D97-AF65-F5344CB8AC3E}">
        <p14:creationId xmlns:p14="http://schemas.microsoft.com/office/powerpoint/2010/main" val="55103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AC00-4098-2939-9171-6B20BF384B90}"/>
              </a:ext>
            </a:extLst>
          </p:cNvPr>
          <p:cNvSpPr>
            <a:spLocks noGrp="1"/>
          </p:cNvSpPr>
          <p:nvPr>
            <p:ph type="title"/>
          </p:nvPr>
        </p:nvSpPr>
        <p:spPr/>
        <p:txBody>
          <a:bodyPr/>
          <a:lstStyle/>
          <a:p>
            <a:r>
              <a:rPr lang="en-US" dirty="0"/>
              <a:t>Empirical Literature</a:t>
            </a:r>
          </a:p>
        </p:txBody>
      </p:sp>
      <p:sp>
        <p:nvSpPr>
          <p:cNvPr id="3" name="Text Placeholder 2">
            <a:extLst>
              <a:ext uri="{FF2B5EF4-FFF2-40B4-BE49-F238E27FC236}">
                <a16:creationId xmlns:a16="http://schemas.microsoft.com/office/drawing/2014/main" id="{69585605-1FA6-72C0-ADA5-283DE15BCE98}"/>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476CEAD8-467F-7E45-C712-741588FF33A0}"/>
              </a:ext>
            </a:extLst>
          </p:cNvPr>
          <p:cNvSpPr>
            <a:spLocks noGrp="1"/>
          </p:cNvSpPr>
          <p:nvPr>
            <p:ph type="sldNum" sz="quarter" idx="12"/>
          </p:nvPr>
        </p:nvSpPr>
        <p:spPr/>
        <p:txBody>
          <a:bodyPr/>
          <a:lstStyle/>
          <a:p>
            <a:fld id="{98B8C7A4-C360-8642-B75B-C27E4AF34731}" type="slidenum">
              <a:rPr lang="en-US" smtClean="0"/>
              <a:pPr/>
              <a:t>9</a:t>
            </a:fld>
            <a:endParaRPr lang="en-US"/>
          </a:p>
        </p:txBody>
      </p:sp>
    </p:spTree>
    <p:extLst>
      <p:ext uri="{BB962C8B-B14F-4D97-AF65-F5344CB8AC3E}">
        <p14:creationId xmlns:p14="http://schemas.microsoft.com/office/powerpoint/2010/main" val="35049493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s-powerpoint-template [Read-Only]" id="{A685EDCC-FC06-4FB6-998B-397868304086}" vid="{37E548C2-6692-4120-83A0-E27C2D9F36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5FA44F3D45034F9CD987B3EFBB2393" ma:contentTypeVersion="8" ma:contentTypeDescription="Create a new document." ma:contentTypeScope="" ma:versionID="42b491095d450cee02604394a5462d0d">
  <xsd:schema xmlns:xsd="http://www.w3.org/2001/XMLSchema" xmlns:xs="http://www.w3.org/2001/XMLSchema" xmlns:p="http://schemas.microsoft.com/office/2006/metadata/properties" xmlns:ns3="2d60701c-4535-41b9-a6e8-cfd63cffa9ef" targetNamespace="http://schemas.microsoft.com/office/2006/metadata/properties" ma:root="true" ma:fieldsID="440265bcfe9e36f273732a175fa939b0" ns3:_="">
    <xsd:import namespace="2d60701c-4535-41b9-a6e8-cfd63cffa9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0701c-4535-41b9-a6e8-cfd63cffa9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2F0843-66CF-44A8-A9B3-A76089859442}">
  <ds:schemaRefs>
    <ds:schemaRef ds:uri="http://schemas.microsoft.com/sharepoint/v3/contenttype/forms"/>
  </ds:schemaRefs>
</ds:datastoreItem>
</file>

<file path=customXml/itemProps2.xml><?xml version="1.0" encoding="utf-8"?>
<ds:datastoreItem xmlns:ds="http://schemas.openxmlformats.org/officeDocument/2006/customXml" ds:itemID="{3ED0E9B2-7920-47C9-94E1-57DCC3CAE4D2}">
  <ds:schemaRefs>
    <ds:schemaRef ds:uri="2d60701c-4535-41b9-a6e8-cfd63cffa9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13881D-E965-4B46-B805-C8F3F4E4A7FD}">
  <ds:schemaRefs>
    <ds:schemaRef ds:uri="2d60701c-4535-41b9-a6e8-cfd63cffa9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15-089 PowerPoint Template 6-22-15.potx</Template>
  <TotalTime>9518</TotalTime>
  <Words>1603</Words>
  <Application>Microsoft Office PowerPoint</Application>
  <PresentationFormat>Widescreen</PresentationFormat>
  <Paragraphs>159</Paragraphs>
  <Slides>29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Times</vt:lpstr>
      <vt:lpstr>Times New Roman</vt:lpstr>
      <vt:lpstr>Wingdings</vt:lpstr>
      <vt:lpstr>Custom Design</vt:lpstr>
      <vt:lpstr>1_Custom Design</vt:lpstr>
      <vt:lpstr>Effects of Exercise and Diet on Blood Pressure in People of Color</vt:lpstr>
      <vt:lpstr>Scholarly Committee</vt:lpstr>
      <vt:lpstr>Introduction</vt:lpstr>
      <vt:lpstr>Problem Statement</vt:lpstr>
      <vt:lpstr>Background</vt:lpstr>
      <vt:lpstr>Significance</vt:lpstr>
      <vt:lpstr>Project Objectives/Aims</vt:lpstr>
      <vt:lpstr>Research/Clinical Questions/Hypothesis</vt:lpstr>
      <vt:lpstr>Empirical Literature</vt:lpstr>
      <vt:lpstr>Supporting Literature</vt:lpstr>
      <vt:lpstr>Theoretical/Conceptual Framework</vt:lpstr>
      <vt:lpstr>Philosophical Assumptions</vt:lpstr>
      <vt:lpstr>Evidence Based Practice Model</vt:lpstr>
      <vt:lpstr>Project Methods</vt:lpstr>
      <vt:lpstr>Project Design</vt:lpstr>
      <vt:lpstr>Project Question</vt:lpstr>
      <vt:lpstr>Sample/Setting</vt:lpstr>
      <vt:lpstr>Informed Consent</vt:lpstr>
      <vt:lpstr>Research Variables</vt:lpstr>
      <vt:lpstr>Measurements</vt:lpstr>
      <vt:lpstr>Plan for Data Collection</vt:lpstr>
      <vt:lpstr>Data Analysis</vt:lpstr>
      <vt:lpstr>Results</vt:lpstr>
      <vt:lpstr>Discussion of findings</vt:lpstr>
      <vt:lpstr>Limitations</vt:lpstr>
      <vt:lpstr>Generalizability</vt:lpstr>
      <vt:lpstr>Conclusion</vt:lpstr>
      <vt:lpstr>References</vt:lpstr>
      <vt:lpstr>Questions and Acknowledgements</vt:lpstr>
    </vt:vector>
  </TitlesOfParts>
  <Company>Regis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User</dc:creator>
  <cp:lastModifiedBy>Bruce Nsubuga</cp:lastModifiedBy>
  <cp:revision>63</cp:revision>
  <cp:lastPrinted>2020-05-16T16:23:13Z</cp:lastPrinted>
  <dcterms:created xsi:type="dcterms:W3CDTF">2015-06-22T17:39:47Z</dcterms:created>
  <dcterms:modified xsi:type="dcterms:W3CDTF">2024-04-14T05:10:49Z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0x010100915FA44F3D45034F9CD987B3EFBB2393</vt:lpwstr>
  </property>
</Properties>
</file>