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4333"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3EAE7-10BA-4FDB-8AF2-1F3AFB56DF60}"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7FC32-D9D3-43AD-B2B0-DF86CDA3425D}" type="slidenum">
              <a:rPr lang="en-US" smtClean="0"/>
              <a:t>‹#›</a:t>
            </a:fld>
            <a:endParaRPr lang="en-US"/>
          </a:p>
        </p:txBody>
      </p:sp>
    </p:spTree>
    <p:extLst>
      <p:ext uri="{BB962C8B-B14F-4D97-AF65-F5344CB8AC3E}">
        <p14:creationId xmlns:p14="http://schemas.microsoft.com/office/powerpoint/2010/main" val="412541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objectives of this presentation include providing a definition of mentorship within the nursing concept, and exploring its influence on nurse retention, satisfaction and professional development. The presentation will also explore the impact of mentorship on the mentee, mentor and the healthcare organization. Lastly, this presentation will explore the importance of mentoring on today’s complex healthcare system. </a:t>
            </a:r>
          </a:p>
        </p:txBody>
      </p:sp>
      <p:sp>
        <p:nvSpPr>
          <p:cNvPr id="4" name="Slide Number Placeholder 3"/>
          <p:cNvSpPr>
            <a:spLocks noGrp="1"/>
          </p:cNvSpPr>
          <p:nvPr>
            <p:ph type="sldNum" sz="quarter" idx="5"/>
          </p:nvPr>
        </p:nvSpPr>
        <p:spPr/>
        <p:txBody>
          <a:bodyPr/>
          <a:lstStyle/>
          <a:p>
            <a:fld id="{EFA7FC32-D9D3-43AD-B2B0-DF86CDA3425D}" type="slidenum">
              <a:rPr lang="en-US" smtClean="0"/>
              <a:t>2</a:t>
            </a:fld>
            <a:endParaRPr lang="en-US"/>
          </a:p>
        </p:txBody>
      </p:sp>
    </p:spTree>
    <p:extLst>
      <p:ext uri="{BB962C8B-B14F-4D97-AF65-F5344CB8AC3E}">
        <p14:creationId xmlns:p14="http://schemas.microsoft.com/office/powerpoint/2010/main" val="449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Mentorship is a concept in which an experienced healthcare professional guides, supports, and shares knowledge with a novice healthcare provider (Horner, 2020). The purpose of mentorship within the nursing organization is targeted to facilitate the development of essential nursing skills for effective patient care delivery and enabling the novice nurses to achieve their goals. Mentorship has been proved to have positive impact on the mentee, mentor, that consequently promotes individual and organizational success. Successful mentoring goes beyond </a:t>
            </a:r>
            <a:r>
              <a:rPr lang="en-GB" sz="1200" kern="1200" dirty="0">
                <a:solidFill>
                  <a:schemeClr val="tx1"/>
                </a:solidFill>
                <a:effectLst/>
                <a:latin typeface="+mn-lt"/>
                <a:ea typeface="+mn-ea"/>
                <a:cs typeface="+mn-cs"/>
              </a:rPr>
              <a:t>conventional on-job training, supervision, and coaching, which facilitates a smooth nurturing of skills between the mentor and mentee.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A7FC32-D9D3-43AD-B2B0-DF86CDA3425D}" type="slidenum">
              <a:rPr lang="en-US" smtClean="0"/>
              <a:t>3</a:t>
            </a:fld>
            <a:endParaRPr lang="en-US"/>
          </a:p>
        </p:txBody>
      </p:sp>
    </p:spTree>
    <p:extLst>
      <p:ext uri="{BB962C8B-B14F-4D97-AF65-F5344CB8AC3E}">
        <p14:creationId xmlns:p14="http://schemas.microsoft.com/office/powerpoint/2010/main" val="282970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Mentorship can have positive impact on nurses and their attitude towards their roles and current positions. Nurses who have access to mentorship programs are more likely to stay on their current positions, as they have reduced urge to quit their current positions (</a:t>
            </a:r>
            <a:r>
              <a:rPr lang="en-GB" sz="1200" kern="1200" dirty="0">
                <a:solidFill>
                  <a:schemeClr val="tx1"/>
                </a:solidFill>
                <a:effectLst/>
                <a:latin typeface="+mn-lt"/>
                <a:ea typeface="+mn-ea"/>
                <a:cs typeface="+mn-cs"/>
              </a:rPr>
              <a:t>Gularte-Rinaldo et al., 2023</a:t>
            </a:r>
            <a:r>
              <a:rPr lang="en-US" sz="1200" kern="1200" dirty="0">
                <a:solidFill>
                  <a:schemeClr val="tx1"/>
                </a:solidFill>
                <a:effectLst/>
                <a:latin typeface="+mn-lt"/>
                <a:ea typeface="+mn-ea"/>
                <a:cs typeface="+mn-cs"/>
              </a:rPr>
              <a:t>). Mentoring helps novice nurses gradually gain the necessary skillset required for effectively transitioning from nursing programs to nursing practice, thereby reducing their intentions of leaving. By providing mentorship programs, the novice nurses develop sense of acceptance that increases their commitment to improve on their hands-on skills within the current workplace. Research has also highlighted that providing mentorship programs to novice nurses is associated with high job satisfaction rates and consequently higher retention rates (Horner, 2020). </a:t>
            </a:r>
          </a:p>
          <a:p>
            <a:endParaRPr lang="en-US" dirty="0"/>
          </a:p>
        </p:txBody>
      </p:sp>
      <p:sp>
        <p:nvSpPr>
          <p:cNvPr id="4" name="Slide Number Placeholder 3"/>
          <p:cNvSpPr>
            <a:spLocks noGrp="1"/>
          </p:cNvSpPr>
          <p:nvPr>
            <p:ph type="sldNum" sz="quarter" idx="5"/>
          </p:nvPr>
        </p:nvSpPr>
        <p:spPr/>
        <p:txBody>
          <a:bodyPr/>
          <a:lstStyle/>
          <a:p>
            <a:fld id="{EFA7FC32-D9D3-43AD-B2B0-DF86CDA3425D}" type="slidenum">
              <a:rPr lang="en-US" smtClean="0"/>
              <a:t>4</a:t>
            </a:fld>
            <a:endParaRPr lang="en-US"/>
          </a:p>
        </p:txBody>
      </p:sp>
    </p:spTree>
    <p:extLst>
      <p:ext uri="{BB962C8B-B14F-4D97-AF65-F5344CB8AC3E}">
        <p14:creationId xmlns:p14="http://schemas.microsoft.com/office/powerpoint/2010/main" val="172678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Mentoring has a positive impact on professional development. By providing enhancing environment, novice nurses are able to learn and develop the essential skillsets required for delivering safe and high-quality patient care. Research has noted that nurses who have access to mentorship program tend to have an increased rating of enhanced problem solving, and self-confidence (</a:t>
            </a:r>
            <a:r>
              <a:rPr lang="en-GB" sz="1200" kern="1200" dirty="0">
                <a:solidFill>
                  <a:schemeClr val="tx1"/>
                </a:solidFill>
                <a:effectLst/>
                <a:latin typeface="+mn-lt"/>
                <a:ea typeface="+mn-ea"/>
                <a:cs typeface="+mn-cs"/>
              </a:rPr>
              <a:t>Gularte-Rinaldo et al., 2023</a:t>
            </a:r>
            <a:r>
              <a:rPr lang="en-US" sz="1200" kern="1200" dirty="0">
                <a:solidFill>
                  <a:schemeClr val="tx1"/>
                </a:solidFill>
                <a:effectLst/>
                <a:latin typeface="+mn-lt"/>
                <a:ea typeface="+mn-ea"/>
                <a:cs typeface="+mn-cs"/>
              </a:rPr>
              <a:t>). By guiding, supporting and sharing valuable insights, the mentors enables the novice nurses to develop the desired skills and competencies required in nursing practice. The mentorship program enhances growth, development of critical thinking skills and promotes confidence among the novice nurses in decision making (Gong et al., 2022). </a:t>
            </a:r>
          </a:p>
          <a:p>
            <a:endParaRPr lang="en-US" dirty="0"/>
          </a:p>
        </p:txBody>
      </p:sp>
      <p:sp>
        <p:nvSpPr>
          <p:cNvPr id="4" name="Slide Number Placeholder 3"/>
          <p:cNvSpPr>
            <a:spLocks noGrp="1"/>
          </p:cNvSpPr>
          <p:nvPr>
            <p:ph type="sldNum" sz="quarter" idx="5"/>
          </p:nvPr>
        </p:nvSpPr>
        <p:spPr/>
        <p:txBody>
          <a:bodyPr/>
          <a:lstStyle/>
          <a:p>
            <a:fld id="{EFA7FC32-D9D3-43AD-B2B0-DF86CDA3425D}" type="slidenum">
              <a:rPr lang="en-US" smtClean="0"/>
              <a:t>5</a:t>
            </a:fld>
            <a:endParaRPr lang="en-US"/>
          </a:p>
        </p:txBody>
      </p:sp>
    </p:spTree>
    <p:extLst>
      <p:ext uri="{BB962C8B-B14F-4D97-AF65-F5344CB8AC3E}">
        <p14:creationId xmlns:p14="http://schemas.microsoft.com/office/powerpoint/2010/main" val="61416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Mentoring is associated with positive impact on the mentees, especially the novice nurses struggling with transition from nursing school to nursing practice. By availing mentorship programs, the novice nurses gain the desired nursing skills and competencies that results in increased job satisfaction, and enhanced career growth opportunities (</a:t>
            </a:r>
            <a:r>
              <a:rPr lang="en-GB" sz="1200" kern="1200" dirty="0">
                <a:solidFill>
                  <a:schemeClr val="tx1"/>
                </a:solidFill>
                <a:effectLst/>
                <a:latin typeface="+mn-lt"/>
                <a:ea typeface="+mn-ea"/>
                <a:cs typeface="+mn-cs"/>
              </a:rPr>
              <a:t>Gularte-Rinaldo et al., 2023</a:t>
            </a:r>
            <a:r>
              <a:rPr lang="en-US" sz="1200" kern="1200" dirty="0">
                <a:solidFill>
                  <a:schemeClr val="tx1"/>
                </a:solidFill>
                <a:effectLst/>
                <a:latin typeface="+mn-lt"/>
                <a:ea typeface="+mn-ea"/>
                <a:cs typeface="+mn-cs"/>
              </a:rPr>
              <a:t>). Besides, mentorship provides the mentee with the required emotional support, guidance and networking required for smoothly navigating the professional journey. Mentorship also promotes the mentee’s clinical skills, communication, as well as problem solving skills that improves their overall nursing performance. </a:t>
            </a:r>
          </a:p>
          <a:p>
            <a:endParaRPr lang="en-US" dirty="0"/>
          </a:p>
        </p:txBody>
      </p:sp>
      <p:sp>
        <p:nvSpPr>
          <p:cNvPr id="4" name="Slide Number Placeholder 3"/>
          <p:cNvSpPr>
            <a:spLocks noGrp="1"/>
          </p:cNvSpPr>
          <p:nvPr>
            <p:ph type="sldNum" sz="quarter" idx="5"/>
          </p:nvPr>
        </p:nvSpPr>
        <p:spPr/>
        <p:txBody>
          <a:bodyPr/>
          <a:lstStyle/>
          <a:p>
            <a:fld id="{EFA7FC32-D9D3-43AD-B2B0-DF86CDA3425D}" type="slidenum">
              <a:rPr lang="en-US" smtClean="0"/>
              <a:t>6</a:t>
            </a:fld>
            <a:endParaRPr lang="en-US"/>
          </a:p>
        </p:txBody>
      </p:sp>
    </p:spTree>
    <p:extLst>
      <p:ext uri="{BB962C8B-B14F-4D97-AF65-F5344CB8AC3E}">
        <p14:creationId xmlns:p14="http://schemas.microsoft.com/office/powerpoint/2010/main" val="419670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Mentorship has a positive impact to mentors. By engaging in the mentorship programs, mentors are likely to achieve a personal and professional growth, increased job satisfaction, as well as enhance a culture of safety by sharing their knowledge and expertise. Additionally, by adopting the mentor role, nurses enhance their leadership skills, contributes to a positive organizational culture, and contributes in the building of a strong professional network (</a:t>
            </a:r>
            <a:r>
              <a:rPr lang="en-US" sz="1200" kern="1200" dirty="0" err="1">
                <a:solidFill>
                  <a:schemeClr val="tx1"/>
                </a:solidFill>
                <a:effectLst/>
                <a:latin typeface="+mn-lt"/>
                <a:ea typeface="+mn-ea"/>
                <a:cs typeface="+mn-cs"/>
              </a:rPr>
              <a:t>Hafsteinsdóttir</a:t>
            </a:r>
            <a:r>
              <a:rPr lang="en-US" sz="1200" kern="1200" dirty="0">
                <a:solidFill>
                  <a:schemeClr val="tx1"/>
                </a:solidFill>
                <a:effectLst/>
                <a:latin typeface="+mn-lt"/>
                <a:ea typeface="+mn-ea"/>
                <a:cs typeface="+mn-cs"/>
              </a:rPr>
              <a:t> et al., 2020). By engaging in the mentorship programs, mentors can enhance their communication and problem-solving skills, in addition improve on their creativity, thereby enhancing their overall nursing performance. </a:t>
            </a:r>
          </a:p>
          <a:p>
            <a:endParaRPr lang="en-US" dirty="0"/>
          </a:p>
        </p:txBody>
      </p:sp>
      <p:sp>
        <p:nvSpPr>
          <p:cNvPr id="4" name="Slide Number Placeholder 3"/>
          <p:cNvSpPr>
            <a:spLocks noGrp="1"/>
          </p:cNvSpPr>
          <p:nvPr>
            <p:ph type="sldNum" sz="quarter" idx="5"/>
          </p:nvPr>
        </p:nvSpPr>
        <p:spPr/>
        <p:txBody>
          <a:bodyPr/>
          <a:lstStyle/>
          <a:p>
            <a:fld id="{EFA7FC32-D9D3-43AD-B2B0-DF86CDA3425D}" type="slidenum">
              <a:rPr lang="en-US" smtClean="0"/>
              <a:t>7</a:t>
            </a:fld>
            <a:endParaRPr lang="en-US"/>
          </a:p>
        </p:txBody>
      </p:sp>
    </p:spTree>
    <p:extLst>
      <p:ext uri="{BB962C8B-B14F-4D97-AF65-F5344CB8AC3E}">
        <p14:creationId xmlns:p14="http://schemas.microsoft.com/office/powerpoint/2010/main" val="350681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Organizations that support mentorship programs enjoys numerous benefits. Some of the benefits of mentoring to organizations includes: increasing the retention rates among the nursing staff, improving job satisfaction levels, and enhancing the professional development opportunities for nurses (Horner, 2020). By implementing mentorship programs, nursing organizations effectively creates a more cohesive and supportive work environment. The creation of an enhancing working environment, results in the delivery of higher-quality patient care and improved overall outcomes. Additionally, the implementation of mentorship program addresses organizational issues including: burnout, compassion fatigue among nursing staff, resulting in a more resilient nursing workforce (Gularte-Rinaldo et al., 2023). </a:t>
            </a:r>
          </a:p>
          <a:p>
            <a:endParaRPr lang="en-US" dirty="0"/>
          </a:p>
        </p:txBody>
      </p:sp>
      <p:sp>
        <p:nvSpPr>
          <p:cNvPr id="4" name="Slide Number Placeholder 3"/>
          <p:cNvSpPr>
            <a:spLocks noGrp="1"/>
          </p:cNvSpPr>
          <p:nvPr>
            <p:ph type="sldNum" sz="quarter" idx="5"/>
          </p:nvPr>
        </p:nvSpPr>
        <p:spPr/>
        <p:txBody>
          <a:bodyPr/>
          <a:lstStyle/>
          <a:p>
            <a:fld id="{EFA7FC32-D9D3-43AD-B2B0-DF86CDA3425D}" type="slidenum">
              <a:rPr lang="en-US" smtClean="0"/>
              <a:t>8</a:t>
            </a:fld>
            <a:endParaRPr lang="en-US"/>
          </a:p>
        </p:txBody>
      </p:sp>
    </p:spTree>
    <p:extLst>
      <p:ext uri="{BB962C8B-B14F-4D97-AF65-F5344CB8AC3E}">
        <p14:creationId xmlns:p14="http://schemas.microsoft.com/office/powerpoint/2010/main" val="320119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Mentoring is a significant asset for producing resilient and efficient care providers for address the needs of today’s complex healthcare systems. Mentoring in healthcare provides guidance and support for navigating the ever-changing medical landscape, technologies and healthcare regulations. It also facilitates professional development, enhancement of clinical skills, and enhances the improvement of patient outcomes through knowledge sharing and experience (</a:t>
            </a:r>
            <a:r>
              <a:rPr lang="en-US" sz="1200" kern="1200" dirty="0" err="1">
                <a:solidFill>
                  <a:schemeClr val="tx1"/>
                </a:solidFill>
                <a:effectLst/>
                <a:latin typeface="+mn-lt"/>
                <a:ea typeface="+mn-ea"/>
                <a:cs typeface="+mn-cs"/>
              </a:rPr>
              <a:t>Isangula</a:t>
            </a:r>
            <a:r>
              <a:rPr lang="en-US" sz="1200" kern="1200" dirty="0">
                <a:solidFill>
                  <a:schemeClr val="tx1"/>
                </a:solidFill>
                <a:effectLst/>
                <a:latin typeface="+mn-lt"/>
                <a:ea typeface="+mn-ea"/>
                <a:cs typeface="+mn-cs"/>
              </a:rPr>
              <a:t> et al., 2022). Mentorship is also significant as it ensures the continuity of a culture of excellence by enhancing the sharing of knowledge and wisdom from the experienced to novice nurses thereby facilitating a smooth transition in care delivery. By providing guidance, support and emotional support and encouragement, mentors help healthcare professionals in developing the confidence and skills needed to excel in their careers. </a:t>
            </a:r>
          </a:p>
          <a:p>
            <a:endParaRPr lang="en-US" dirty="0"/>
          </a:p>
        </p:txBody>
      </p:sp>
      <p:sp>
        <p:nvSpPr>
          <p:cNvPr id="4" name="Slide Number Placeholder 3"/>
          <p:cNvSpPr>
            <a:spLocks noGrp="1"/>
          </p:cNvSpPr>
          <p:nvPr>
            <p:ph type="sldNum" sz="quarter" idx="5"/>
          </p:nvPr>
        </p:nvSpPr>
        <p:spPr/>
        <p:txBody>
          <a:bodyPr/>
          <a:lstStyle/>
          <a:p>
            <a:fld id="{EFA7FC32-D9D3-43AD-B2B0-DF86CDA3425D}" type="slidenum">
              <a:rPr lang="en-US" smtClean="0"/>
              <a:t>9</a:t>
            </a:fld>
            <a:endParaRPr lang="en-US"/>
          </a:p>
        </p:txBody>
      </p:sp>
    </p:spTree>
    <p:extLst>
      <p:ext uri="{BB962C8B-B14F-4D97-AF65-F5344CB8AC3E}">
        <p14:creationId xmlns:p14="http://schemas.microsoft.com/office/powerpoint/2010/main" val="146986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Mentoring relationships play a vital role in equipping healthcare professionals with the skills and knowledge needed to thrive in today's complex healthcare systems. By fostering mentorship, organizations can cultivate a culture of continuous learning, collaboration, and innovation that ultimately leads to improved patient care and organizational success. By fostering mentorship, organizations can ensure that their workforce remains adaptable, competent, and engaged in delivering high-quality care to patients in today’s complex healthcare environment.  </a:t>
            </a:r>
          </a:p>
          <a:p>
            <a:endParaRPr lang="en-US" dirty="0"/>
          </a:p>
        </p:txBody>
      </p:sp>
      <p:sp>
        <p:nvSpPr>
          <p:cNvPr id="4" name="Slide Number Placeholder 3"/>
          <p:cNvSpPr>
            <a:spLocks noGrp="1"/>
          </p:cNvSpPr>
          <p:nvPr>
            <p:ph type="sldNum" sz="quarter" idx="5"/>
          </p:nvPr>
        </p:nvSpPr>
        <p:spPr/>
        <p:txBody>
          <a:bodyPr/>
          <a:lstStyle/>
          <a:p>
            <a:fld id="{EFA7FC32-D9D3-43AD-B2B0-DF86CDA3425D}" type="slidenum">
              <a:rPr lang="en-US" smtClean="0"/>
              <a:t>10</a:t>
            </a:fld>
            <a:endParaRPr lang="en-US"/>
          </a:p>
        </p:txBody>
      </p:sp>
    </p:spTree>
    <p:extLst>
      <p:ext uri="{BB962C8B-B14F-4D97-AF65-F5344CB8AC3E}">
        <p14:creationId xmlns:p14="http://schemas.microsoft.com/office/powerpoint/2010/main" val="286789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105743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C131CC-C3A8-4E4E-8275-5F2ABD82618A}"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33879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215428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95414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287037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37882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2353460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3544534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412405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287126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148551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C131CC-C3A8-4E4E-8275-5F2ABD82618A}"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360822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C131CC-C3A8-4E4E-8275-5F2ABD82618A}"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254979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14727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302871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6C131CC-C3A8-4E4E-8275-5F2ABD82618A}" type="datetimeFigureOut">
              <a:rPr lang="en-US" smtClean="0"/>
              <a:t>8/12/2024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307362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C131CC-C3A8-4E4E-8275-5F2ABD82618A}"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11B0FB-1C27-42BA-BCFB-A876BC3D3618}" type="slidenum">
              <a:rPr lang="en-US" smtClean="0"/>
              <a:t>‹#›</a:t>
            </a:fld>
            <a:endParaRPr lang="en-US"/>
          </a:p>
        </p:txBody>
      </p:sp>
    </p:spTree>
    <p:extLst>
      <p:ext uri="{BB962C8B-B14F-4D97-AF65-F5344CB8AC3E}">
        <p14:creationId xmlns:p14="http://schemas.microsoft.com/office/powerpoint/2010/main" val="13558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C131CC-C3A8-4E4E-8275-5F2ABD82618A}" type="datetimeFigureOut">
              <a:rPr lang="en-US" smtClean="0"/>
              <a:t>8/12/2024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B11B0FB-1C27-42BA-BCFB-A876BC3D3618}" type="slidenum">
              <a:rPr lang="en-US" smtClean="0"/>
              <a:t>‹#›</a:t>
            </a:fld>
            <a:endParaRPr lang="en-US"/>
          </a:p>
        </p:txBody>
      </p:sp>
    </p:spTree>
    <p:extLst>
      <p:ext uri="{BB962C8B-B14F-4D97-AF65-F5344CB8AC3E}">
        <p14:creationId xmlns:p14="http://schemas.microsoft.com/office/powerpoint/2010/main" val="1376983976"/>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mnl.2022.07.003" TargetMode="External"/><Relationship Id="rId2" Type="http://schemas.openxmlformats.org/officeDocument/2006/relationships/hyperlink" Target="https://doi.org/10.3390/ijerph192013362" TargetMode="External"/><Relationship Id="rId1" Type="http://schemas.openxmlformats.org/officeDocument/2006/relationships/slideLayout" Target="../slideLayouts/slideLayout2.xml"/><Relationship Id="rId6" Type="http://schemas.openxmlformats.org/officeDocument/2006/relationships/hyperlink" Target="https://doi.org/10.3389/frhs.2022.792909" TargetMode="External"/><Relationship Id="rId5" Type="http://schemas.openxmlformats.org/officeDocument/2006/relationships/hyperlink" Target="https://doi.org/10.1097/PSN.0000000000000333" TargetMode="External"/><Relationship Id="rId4" Type="http://schemas.openxmlformats.org/officeDocument/2006/relationships/hyperlink" Target="https://doi.org/10.1111/jnu.1256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BA36-1B23-4788-B3F0-712F19309E56}"/>
              </a:ext>
            </a:extLst>
          </p:cNvPr>
          <p:cNvSpPr>
            <a:spLocks noGrp="1"/>
          </p:cNvSpPr>
          <p:nvPr>
            <p:ph type="ctrTitle"/>
          </p:nvPr>
        </p:nvSpPr>
        <p:spPr>
          <a:xfrm>
            <a:off x="429768" y="411480"/>
            <a:ext cx="11201400" cy="1106424"/>
          </a:xfrm>
        </p:spPr>
        <p:txBody>
          <a:bodyPr vert="horz" lIns="91440" tIns="45720" rIns="91440" bIns="45720" rtlCol="0" anchor="ctr">
            <a:normAutofit/>
          </a:bodyPr>
          <a:lstStyle/>
          <a:p>
            <a:pPr algn="l"/>
            <a:r>
              <a:rPr lang="en-US" sz="3600" b="1"/>
              <a:t>Role of the DNP-Prepared Nurse as a Mentor</a:t>
            </a:r>
            <a:endParaRPr lang="en-US" sz="3600"/>
          </a:p>
        </p:txBody>
      </p:sp>
      <p:sp>
        <p:nvSpPr>
          <p:cNvPr id="3" name="Subtitle 2">
            <a:extLst>
              <a:ext uri="{FF2B5EF4-FFF2-40B4-BE49-F238E27FC236}">
                <a16:creationId xmlns:a16="http://schemas.microsoft.com/office/drawing/2014/main" id="{FEB0EFA1-7EA7-4D70-ABDB-7B1FC42441D0}"/>
              </a:ext>
            </a:extLst>
          </p:cNvPr>
          <p:cNvSpPr>
            <a:spLocks noGrp="1"/>
          </p:cNvSpPr>
          <p:nvPr>
            <p:ph type="subTitle" idx="1"/>
          </p:nvPr>
        </p:nvSpPr>
        <p:spPr>
          <a:xfrm>
            <a:off x="7938752" y="2020824"/>
            <a:ext cx="3455097" cy="3959352"/>
          </a:xfrm>
        </p:spPr>
        <p:txBody>
          <a:bodyPr vert="horz" lIns="91440" tIns="45720" rIns="91440" bIns="45720" rtlCol="0" anchor="ctr">
            <a:normAutofit/>
          </a:bodyPr>
          <a:lstStyle/>
          <a:p>
            <a:pPr indent="-228600" algn="l">
              <a:buFont typeface="Arial" panose="020B0604020202020204" pitchFamily="34" charset="0"/>
              <a:buChar char="•"/>
            </a:pPr>
            <a:r>
              <a:rPr lang="en-US" sz="1800"/>
              <a:t>Student Name</a:t>
            </a:r>
            <a:br>
              <a:rPr lang="en-US" sz="1800"/>
            </a:br>
            <a:r>
              <a:rPr lang="en-US" sz="1800"/>
              <a:t>Chamberlain University College of Nursing</a:t>
            </a:r>
            <a:br>
              <a:rPr lang="en-US" sz="1800"/>
            </a:br>
            <a:r>
              <a:rPr lang="en-US" sz="1800"/>
              <a:t>Course Number/Name</a:t>
            </a:r>
            <a:br>
              <a:rPr lang="en-US" sz="1800"/>
            </a:br>
            <a:r>
              <a:rPr lang="en-US" sz="1800"/>
              <a:t>Session Month/Year</a:t>
            </a:r>
          </a:p>
        </p:txBody>
      </p:sp>
      <p:pic>
        <p:nvPicPr>
          <p:cNvPr id="4" name="Picture 3">
            <a:extLst>
              <a:ext uri="{FF2B5EF4-FFF2-40B4-BE49-F238E27FC236}">
                <a16:creationId xmlns:a16="http://schemas.microsoft.com/office/drawing/2014/main" id="{743B79EE-90DD-4395-A1D6-8C789DF22A7F}"/>
              </a:ext>
            </a:extLst>
          </p:cNvPr>
          <p:cNvPicPr>
            <a:picLocks noChangeAspect="1"/>
          </p:cNvPicPr>
          <p:nvPr/>
        </p:nvPicPr>
        <p:blipFill>
          <a:blip r:embed="rId2"/>
          <a:srcRect r="1302" b="2"/>
          <a:stretch/>
        </p:blipFill>
        <p:spPr>
          <a:xfrm>
            <a:off x="429768" y="1721922"/>
            <a:ext cx="6704891" cy="4520559"/>
          </a:xfrm>
          <a:prstGeom prst="rect">
            <a:avLst/>
          </a:prstGeom>
        </p:spPr>
      </p:pic>
    </p:spTree>
    <p:extLst>
      <p:ext uri="{BB962C8B-B14F-4D97-AF65-F5344CB8AC3E}">
        <p14:creationId xmlns:p14="http://schemas.microsoft.com/office/powerpoint/2010/main" val="2109524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8D7A-001E-4740-A642-5D28F8DE4D6F}"/>
              </a:ext>
            </a:extLst>
          </p:cNvPr>
          <p:cNvSpPr>
            <a:spLocks noGrp="1"/>
          </p:cNvSpPr>
          <p:nvPr>
            <p:ph type="title"/>
          </p:nvPr>
        </p:nvSpPr>
        <p:spPr>
          <a:xfrm>
            <a:off x="648930" y="629266"/>
            <a:ext cx="5616217" cy="1622321"/>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4A1C5600-D49E-44A8-9685-0A246D374A58}"/>
              </a:ext>
            </a:extLst>
          </p:cNvPr>
          <p:cNvSpPr>
            <a:spLocks noGrp="1"/>
          </p:cNvSpPr>
          <p:nvPr>
            <p:ph idx="1"/>
          </p:nvPr>
        </p:nvSpPr>
        <p:spPr>
          <a:xfrm>
            <a:off x="648931" y="2438400"/>
            <a:ext cx="5616216" cy="3785419"/>
          </a:xfrm>
        </p:spPr>
        <p:txBody>
          <a:bodyPr>
            <a:normAutofit/>
          </a:bodyPr>
          <a:lstStyle/>
          <a:p>
            <a:pPr>
              <a:lnSpc>
                <a:spcPct val="90000"/>
              </a:lnSpc>
            </a:pPr>
            <a:r>
              <a:rPr lang="en-US" sz="1700"/>
              <a:t>Mentorship equips healthcare professionals with the skills and knowledge</a:t>
            </a:r>
          </a:p>
          <a:p>
            <a:pPr>
              <a:lnSpc>
                <a:spcPct val="90000"/>
              </a:lnSpc>
            </a:pPr>
            <a:r>
              <a:rPr lang="en-US" sz="1700"/>
              <a:t>It helps in:</a:t>
            </a:r>
          </a:p>
          <a:p>
            <a:pPr lvl="1">
              <a:lnSpc>
                <a:spcPct val="90000"/>
              </a:lnSpc>
            </a:pPr>
            <a:r>
              <a:rPr lang="en-US" sz="1700"/>
              <a:t>Cultivating a culture of continuous learning, </a:t>
            </a:r>
          </a:p>
          <a:p>
            <a:pPr lvl="1">
              <a:lnSpc>
                <a:spcPct val="90000"/>
              </a:lnSpc>
            </a:pPr>
            <a:r>
              <a:rPr lang="en-US" sz="1700"/>
              <a:t>Collaboration, and </a:t>
            </a:r>
          </a:p>
          <a:p>
            <a:pPr lvl="1">
              <a:lnSpc>
                <a:spcPct val="90000"/>
              </a:lnSpc>
            </a:pPr>
            <a:r>
              <a:rPr lang="en-US" sz="1700"/>
              <a:t>innovation</a:t>
            </a:r>
          </a:p>
          <a:p>
            <a:pPr>
              <a:lnSpc>
                <a:spcPct val="90000"/>
              </a:lnSpc>
            </a:pPr>
            <a:r>
              <a:rPr lang="en-US" sz="1700"/>
              <a:t>Helps in ensuring the workforce is:</a:t>
            </a:r>
          </a:p>
          <a:p>
            <a:pPr lvl="1">
              <a:lnSpc>
                <a:spcPct val="90000"/>
              </a:lnSpc>
            </a:pPr>
            <a:r>
              <a:rPr lang="en-US" sz="1700"/>
              <a:t>Adaptable, </a:t>
            </a:r>
          </a:p>
          <a:p>
            <a:pPr lvl="1">
              <a:lnSpc>
                <a:spcPct val="90000"/>
              </a:lnSpc>
            </a:pPr>
            <a:r>
              <a:rPr lang="en-US" sz="1700"/>
              <a:t>Competent, and </a:t>
            </a:r>
          </a:p>
          <a:p>
            <a:pPr lvl="1">
              <a:lnSpc>
                <a:spcPct val="90000"/>
              </a:lnSpc>
            </a:pPr>
            <a:r>
              <a:rPr lang="en-US" sz="1700"/>
              <a:t>Engaged in delivering high-quality care to patients</a:t>
            </a:r>
          </a:p>
        </p:txBody>
      </p:sp>
      <p:sp>
        <p:nvSpPr>
          <p:cNvPr id="9" name="Freeform 31">
            <a:extLst>
              <a:ext uri="{FF2B5EF4-FFF2-40B4-BE49-F238E27FC236}">
                <a16:creationId xmlns:a16="http://schemas.microsoft.com/office/drawing/2014/main" id="{10208470-709D-4AF1-83BC-8A1019901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38D8AE6D-D2DF-4BEA-AF55-5E7DD41A3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8D9E9787-9929-42D8-AEDA-28F93680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773BFB6C-102B-44E7-8C61-F557C9F853BD}"/>
              </a:ext>
            </a:extLst>
          </p:cNvPr>
          <p:cNvPicPr>
            <a:picLocks noChangeAspect="1"/>
          </p:cNvPicPr>
          <p:nvPr/>
        </p:nvPicPr>
        <p:blipFill>
          <a:blip r:embed="rId4"/>
          <a:stretch>
            <a:fillRect/>
          </a:stretch>
        </p:blipFill>
        <p:spPr>
          <a:xfrm>
            <a:off x="7563742" y="1134970"/>
            <a:ext cx="3980139" cy="4588056"/>
          </a:xfrm>
          <a:prstGeom prst="rect">
            <a:avLst/>
          </a:prstGeom>
          <a:effectLst/>
        </p:spPr>
      </p:pic>
      <p:sp>
        <p:nvSpPr>
          <p:cNvPr id="15" name="Rectangle 14">
            <a:extLst>
              <a:ext uri="{FF2B5EF4-FFF2-40B4-BE49-F238E27FC236}">
                <a16:creationId xmlns:a16="http://schemas.microsoft.com/office/drawing/2014/main" id="{30A678BD-FD5D-4756-B0DC-E713CB8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149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CD70-C4C4-409A-B156-4B4C403EF6D2}"/>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60C25A5-21AC-408C-8D50-167E6065E404}"/>
              </a:ext>
            </a:extLst>
          </p:cNvPr>
          <p:cNvSpPr>
            <a:spLocks noGrp="1"/>
          </p:cNvSpPr>
          <p:nvPr>
            <p:ph idx="1"/>
          </p:nvPr>
        </p:nvSpPr>
        <p:spPr/>
        <p:txBody>
          <a:bodyPr>
            <a:normAutofit fontScale="70000" lnSpcReduction="20000"/>
          </a:bodyPr>
          <a:lstStyle/>
          <a:p>
            <a:r>
              <a:rPr lang="en-US" dirty="0"/>
              <a:t>Gong, Z., Van </a:t>
            </a:r>
            <a:r>
              <a:rPr lang="en-US" dirty="0" err="1"/>
              <a:t>Swol</a:t>
            </a:r>
            <a:r>
              <a:rPr lang="en-US" dirty="0"/>
              <a:t>, L. M., &amp; Wang, X. (2022). Study on the Relationship between Nurses' Mentoring Relationship and Organizational Commitment. </a:t>
            </a:r>
            <a:r>
              <a:rPr lang="en-US" i="1" dirty="0"/>
              <a:t>International journal of environmental research and public health</a:t>
            </a:r>
            <a:r>
              <a:rPr lang="en-US" dirty="0"/>
              <a:t>, </a:t>
            </a:r>
            <a:r>
              <a:rPr lang="en-US" i="1" dirty="0"/>
              <a:t>19</a:t>
            </a:r>
            <a:r>
              <a:rPr lang="en-US" dirty="0"/>
              <a:t>(20), 13362. </a:t>
            </a:r>
            <a:r>
              <a:rPr lang="en-US" u="sng" dirty="0">
                <a:hlinkClick r:id="rId2"/>
              </a:rPr>
              <a:t>https://doi.org/10.3390/ijerph192013362</a:t>
            </a:r>
            <a:r>
              <a:rPr lang="en-US" dirty="0"/>
              <a:t> </a:t>
            </a:r>
          </a:p>
          <a:p>
            <a:r>
              <a:rPr lang="en-US" dirty="0"/>
              <a:t>Gularte-Rinaldo, J., Baumgardner, R., Tilton, T., &amp; </a:t>
            </a:r>
            <a:r>
              <a:rPr lang="en-US" dirty="0" err="1"/>
              <a:t>Brailoff</a:t>
            </a:r>
            <a:r>
              <a:rPr lang="en-US" dirty="0"/>
              <a:t>, V. (2023). Mentorship </a:t>
            </a:r>
            <a:r>
              <a:rPr lang="en-US" dirty="0" err="1"/>
              <a:t>ReSPeCT</a:t>
            </a:r>
            <a:r>
              <a:rPr lang="en-US" dirty="0"/>
              <a:t> Study: A Nurse Mentorship Program's Impact on Transition to Practice and Decision to Remain in Nursing for Newly Graduated Nurses. </a:t>
            </a:r>
            <a:r>
              <a:rPr lang="en-US" i="1" dirty="0"/>
              <a:t>Nurse leader</a:t>
            </a:r>
            <a:r>
              <a:rPr lang="en-US" dirty="0"/>
              <a:t>, </a:t>
            </a:r>
            <a:r>
              <a:rPr lang="en-US" i="1" dirty="0"/>
              <a:t>21</a:t>
            </a:r>
            <a:r>
              <a:rPr lang="en-US" dirty="0"/>
              <a:t>(2), 262–267. </a:t>
            </a:r>
            <a:r>
              <a:rPr lang="en-US" u="sng" dirty="0">
                <a:hlinkClick r:id="rId3"/>
              </a:rPr>
              <a:t>https://doi.org/10.1016/j.mnl.2022.07.003</a:t>
            </a:r>
            <a:r>
              <a:rPr lang="en-US" dirty="0"/>
              <a:t> </a:t>
            </a:r>
          </a:p>
          <a:p>
            <a:r>
              <a:rPr lang="en-US" dirty="0" err="1"/>
              <a:t>Hafsteinsdóttir</a:t>
            </a:r>
            <a:r>
              <a:rPr lang="en-US" dirty="0"/>
              <a:t>, T. B., Schoonhoven, L., </a:t>
            </a:r>
            <a:r>
              <a:rPr lang="en-US" dirty="0" err="1"/>
              <a:t>Hamers</a:t>
            </a:r>
            <a:r>
              <a:rPr lang="en-US" dirty="0"/>
              <a:t>, J., &amp; Schuurmans, M. J. (2020). The Leadership Mentoring in Nursing Research Program for Postdoctoral Nurses: A Development Paper. </a:t>
            </a:r>
            <a:r>
              <a:rPr lang="en-US" i="1" dirty="0"/>
              <a:t>Journal of nursing scholarship : an official publication of Sigma Theta Tau International Honor Society of Nursing</a:t>
            </a:r>
            <a:r>
              <a:rPr lang="en-US" dirty="0"/>
              <a:t>, </a:t>
            </a:r>
            <a:r>
              <a:rPr lang="en-US" i="1" dirty="0"/>
              <a:t>52</a:t>
            </a:r>
            <a:r>
              <a:rPr lang="en-US" dirty="0"/>
              <a:t>(4), 435–445. </a:t>
            </a:r>
            <a:r>
              <a:rPr lang="en-US" u="sng" dirty="0">
                <a:hlinkClick r:id="rId4"/>
              </a:rPr>
              <a:t>https://doi.org/10.1111/jnu.12565</a:t>
            </a:r>
            <a:r>
              <a:rPr lang="en-US" dirty="0"/>
              <a:t> </a:t>
            </a:r>
          </a:p>
          <a:p>
            <a:r>
              <a:rPr lang="en-US" dirty="0"/>
              <a:t>Horner D. K. (2020). Mentoring: Positively Influencing Job Satisfaction and Retention of New Hire Nurse Practitioners. </a:t>
            </a:r>
            <a:r>
              <a:rPr lang="en-US" i="1" dirty="0"/>
              <a:t>Plastic surgical nursing : official journal of the American Society of Plastic and Reconstructive Surgical Nurses</a:t>
            </a:r>
            <a:r>
              <a:rPr lang="en-US" dirty="0"/>
              <a:t>, </a:t>
            </a:r>
            <a:r>
              <a:rPr lang="en-US" i="1" dirty="0"/>
              <a:t>40</a:t>
            </a:r>
            <a:r>
              <a:rPr lang="en-US" dirty="0"/>
              <a:t>(3), 150–165. </a:t>
            </a:r>
            <a:r>
              <a:rPr lang="en-US" u="sng" dirty="0">
                <a:hlinkClick r:id="rId5"/>
              </a:rPr>
              <a:t>https://doi.org/10.1097/PSN.0000000000000333</a:t>
            </a:r>
            <a:r>
              <a:rPr lang="en-US" dirty="0"/>
              <a:t> </a:t>
            </a:r>
          </a:p>
          <a:p>
            <a:r>
              <a:rPr lang="en-US" dirty="0" err="1"/>
              <a:t>Isangula</a:t>
            </a:r>
            <a:r>
              <a:rPr lang="en-US" dirty="0"/>
              <a:t>, K., </a:t>
            </a:r>
            <a:r>
              <a:rPr lang="en-US" dirty="0" err="1"/>
              <a:t>Mbekenga</a:t>
            </a:r>
            <a:r>
              <a:rPr lang="en-US" dirty="0"/>
              <a:t>, C., </a:t>
            </a:r>
            <a:r>
              <a:rPr lang="en-US" dirty="0" err="1"/>
              <a:t>Mwansisya</a:t>
            </a:r>
            <a:r>
              <a:rPr lang="en-US" dirty="0"/>
              <a:t>, T., </a:t>
            </a:r>
            <a:r>
              <a:rPr lang="en-US" dirty="0" err="1"/>
              <a:t>Mwasha</a:t>
            </a:r>
            <a:r>
              <a:rPr lang="en-US" dirty="0"/>
              <a:t>, L., </a:t>
            </a:r>
            <a:r>
              <a:rPr lang="en-US" dirty="0" err="1"/>
              <a:t>Kisaka</a:t>
            </a:r>
            <a:r>
              <a:rPr lang="en-US" dirty="0"/>
              <a:t>, L., </a:t>
            </a:r>
            <a:r>
              <a:rPr lang="en-US" dirty="0" err="1"/>
              <a:t>Selestine</a:t>
            </a:r>
            <a:r>
              <a:rPr lang="en-US" dirty="0"/>
              <a:t>, E., </a:t>
            </a:r>
            <a:r>
              <a:rPr lang="en-US" dirty="0" err="1"/>
              <a:t>Siso</a:t>
            </a:r>
            <a:r>
              <a:rPr lang="en-US" dirty="0"/>
              <a:t>, D., </a:t>
            </a:r>
            <a:r>
              <a:rPr lang="en-US" dirty="0" err="1"/>
              <a:t>Rutachunzibwa</a:t>
            </a:r>
            <a:r>
              <a:rPr lang="en-US" dirty="0"/>
              <a:t>, T., </a:t>
            </a:r>
            <a:r>
              <a:rPr lang="en-US" dirty="0" err="1"/>
              <a:t>Mrema</a:t>
            </a:r>
            <a:r>
              <a:rPr lang="en-US" dirty="0"/>
              <a:t>, S., &amp; </a:t>
            </a:r>
            <a:r>
              <a:rPr lang="en-US" dirty="0" err="1"/>
              <a:t>Pallangyo</a:t>
            </a:r>
            <a:r>
              <a:rPr lang="en-US" dirty="0"/>
              <a:t>, E. (2022). Healthcare Providers' Experiences With a Clinical Mentorship Intervention to Improve Reproductive, Maternal and Newborn Care in Mwanza, Tanzania. </a:t>
            </a:r>
            <a:r>
              <a:rPr lang="en-US" i="1" dirty="0"/>
              <a:t>Frontiers in health services</a:t>
            </a:r>
            <a:r>
              <a:rPr lang="en-US" dirty="0"/>
              <a:t>, </a:t>
            </a:r>
            <a:r>
              <a:rPr lang="en-US" i="1" dirty="0"/>
              <a:t>2</a:t>
            </a:r>
            <a:r>
              <a:rPr lang="en-US" dirty="0"/>
              <a:t>, 792909. </a:t>
            </a:r>
            <a:r>
              <a:rPr lang="en-US" u="sng" dirty="0">
                <a:hlinkClick r:id="rId6"/>
              </a:rPr>
              <a:t>https://doi.org/10.3389/frhs.2022.792909</a:t>
            </a:r>
            <a:r>
              <a:rPr lang="en-US" dirty="0"/>
              <a:t> </a:t>
            </a:r>
          </a:p>
          <a:p>
            <a:pPr marL="0" indent="0">
              <a:buNone/>
            </a:pPr>
            <a:endParaRPr lang="en-US" dirty="0"/>
          </a:p>
        </p:txBody>
      </p:sp>
    </p:spTree>
    <p:extLst>
      <p:ext uri="{BB962C8B-B14F-4D97-AF65-F5344CB8AC3E}">
        <p14:creationId xmlns:p14="http://schemas.microsoft.com/office/powerpoint/2010/main" val="9699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F767-B45F-415A-A5D3-AF67A626C82D}"/>
              </a:ext>
            </a:extLst>
          </p:cNvPr>
          <p:cNvSpPr>
            <a:spLocks noGrp="1"/>
          </p:cNvSpPr>
          <p:nvPr>
            <p:ph type="title"/>
          </p:nvPr>
        </p:nvSpPr>
        <p:spPr>
          <a:xfrm>
            <a:off x="648930" y="629266"/>
            <a:ext cx="4795482" cy="1641987"/>
          </a:xfrm>
        </p:spPr>
        <p:txBody>
          <a:bodyPr>
            <a:normAutofit/>
          </a:bodyPr>
          <a:lstStyle/>
          <a:p>
            <a:r>
              <a:rPr lang="en-US"/>
              <a:t>Objectives </a:t>
            </a:r>
          </a:p>
        </p:txBody>
      </p:sp>
      <p:pic>
        <p:nvPicPr>
          <p:cNvPr id="4" name="Picture 3">
            <a:extLst>
              <a:ext uri="{FF2B5EF4-FFF2-40B4-BE49-F238E27FC236}">
                <a16:creationId xmlns:a16="http://schemas.microsoft.com/office/drawing/2014/main" id="{67012114-D10A-4281-ABD1-43C2EE46BD75}"/>
              </a:ext>
            </a:extLst>
          </p:cNvPr>
          <p:cNvPicPr>
            <a:picLocks noChangeAspect="1"/>
          </p:cNvPicPr>
          <p:nvPr/>
        </p:nvPicPr>
        <p:blipFill>
          <a:blip r:embed="rId4"/>
          <a:srcRect l="10094" r="17419"/>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12"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ABD344E-B922-494A-B7D5-6335EEE67FA3}"/>
              </a:ext>
            </a:extLst>
          </p:cNvPr>
          <p:cNvSpPr>
            <a:spLocks noGrp="1"/>
          </p:cNvSpPr>
          <p:nvPr>
            <p:ph idx="1"/>
          </p:nvPr>
        </p:nvSpPr>
        <p:spPr>
          <a:xfrm>
            <a:off x="647701" y="2438401"/>
            <a:ext cx="4797256" cy="3809998"/>
          </a:xfrm>
        </p:spPr>
        <p:txBody>
          <a:bodyPr>
            <a:normAutofit/>
          </a:bodyPr>
          <a:lstStyle/>
          <a:p>
            <a:pPr>
              <a:lnSpc>
                <a:spcPct val="90000"/>
              </a:lnSpc>
            </a:pPr>
            <a:r>
              <a:rPr lang="en-US" sz="1500"/>
              <a:t>Definition of mentorship within the nursing context</a:t>
            </a:r>
          </a:p>
          <a:p>
            <a:pPr>
              <a:lnSpc>
                <a:spcPct val="90000"/>
              </a:lnSpc>
            </a:pPr>
            <a:r>
              <a:rPr lang="en-US" sz="1500"/>
              <a:t>Exploring impact of mentorship on:</a:t>
            </a:r>
          </a:p>
          <a:p>
            <a:pPr lvl="1">
              <a:lnSpc>
                <a:spcPct val="90000"/>
              </a:lnSpc>
            </a:pPr>
            <a:r>
              <a:rPr lang="en-US" sz="1500"/>
              <a:t>Nurse retention and satisfaction, and</a:t>
            </a:r>
          </a:p>
          <a:p>
            <a:pPr lvl="1">
              <a:lnSpc>
                <a:spcPct val="90000"/>
              </a:lnSpc>
            </a:pPr>
            <a:r>
              <a:rPr lang="en-US" sz="1500"/>
              <a:t>Professional development</a:t>
            </a:r>
          </a:p>
          <a:p>
            <a:pPr>
              <a:lnSpc>
                <a:spcPct val="90000"/>
              </a:lnSpc>
            </a:pPr>
            <a:r>
              <a:rPr lang="en-US" sz="1500"/>
              <a:t>Exploring impact of mentorship on:</a:t>
            </a:r>
          </a:p>
          <a:p>
            <a:pPr lvl="1">
              <a:lnSpc>
                <a:spcPct val="90000"/>
              </a:lnSpc>
            </a:pPr>
            <a:r>
              <a:rPr lang="en-US" sz="1500"/>
              <a:t>Mentees</a:t>
            </a:r>
          </a:p>
          <a:p>
            <a:pPr lvl="1">
              <a:lnSpc>
                <a:spcPct val="90000"/>
              </a:lnSpc>
            </a:pPr>
            <a:r>
              <a:rPr lang="en-US" sz="1500"/>
              <a:t>Mentors </a:t>
            </a:r>
          </a:p>
          <a:p>
            <a:pPr lvl="1">
              <a:lnSpc>
                <a:spcPct val="90000"/>
              </a:lnSpc>
            </a:pPr>
            <a:r>
              <a:rPr lang="en-US" sz="1500"/>
              <a:t>Organizations</a:t>
            </a:r>
          </a:p>
          <a:p>
            <a:pPr>
              <a:lnSpc>
                <a:spcPct val="90000"/>
              </a:lnSpc>
            </a:pPr>
            <a:r>
              <a:rPr lang="en-US" sz="1500"/>
              <a:t>Exploring benefits of mentoring of complex healthcare systems </a:t>
            </a:r>
          </a:p>
        </p:txBody>
      </p:sp>
    </p:spTree>
    <p:extLst>
      <p:ext uri="{BB962C8B-B14F-4D97-AF65-F5344CB8AC3E}">
        <p14:creationId xmlns:p14="http://schemas.microsoft.com/office/powerpoint/2010/main" val="2407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E85E-ACE2-4A65-9643-2D37E6CCA0BF}"/>
              </a:ext>
            </a:extLst>
          </p:cNvPr>
          <p:cNvSpPr>
            <a:spLocks noGrp="1"/>
          </p:cNvSpPr>
          <p:nvPr>
            <p:ph type="title"/>
          </p:nvPr>
        </p:nvSpPr>
        <p:spPr>
          <a:xfrm>
            <a:off x="648930" y="629266"/>
            <a:ext cx="9252154" cy="1223983"/>
          </a:xfrm>
        </p:spPr>
        <p:txBody>
          <a:bodyPr>
            <a:normAutofit/>
          </a:bodyPr>
          <a:lstStyle/>
          <a:p>
            <a:r>
              <a:rPr lang="en-US" dirty="0"/>
              <a:t>Definition of Mentorship</a:t>
            </a:r>
          </a:p>
        </p:txBody>
      </p:sp>
      <p:pic>
        <p:nvPicPr>
          <p:cNvPr id="4" name="Picture 3">
            <a:extLst>
              <a:ext uri="{FF2B5EF4-FFF2-40B4-BE49-F238E27FC236}">
                <a16:creationId xmlns:a16="http://schemas.microsoft.com/office/drawing/2014/main" id="{4B22BFE4-DABB-479B-AEB9-0D06577D662C}"/>
              </a:ext>
            </a:extLst>
          </p:cNvPr>
          <p:cNvPicPr>
            <a:picLocks noChangeAspect="1"/>
          </p:cNvPicPr>
          <p:nvPr/>
        </p:nvPicPr>
        <p:blipFill>
          <a:blip r:embed="rId4"/>
          <a:srcRect r="918" b="-1"/>
          <a:stretch/>
        </p:blipFill>
        <p:spPr>
          <a:xfrm>
            <a:off x="648931" y="2052213"/>
            <a:ext cx="3808770"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C3A0F76D-7735-4913-A652-C763BE408078}"/>
              </a:ext>
            </a:extLst>
          </p:cNvPr>
          <p:cNvSpPr>
            <a:spLocks noGrp="1"/>
          </p:cNvSpPr>
          <p:nvPr>
            <p:ph idx="1"/>
          </p:nvPr>
        </p:nvSpPr>
        <p:spPr>
          <a:xfrm>
            <a:off x="4640580" y="2052214"/>
            <a:ext cx="6448581" cy="4196185"/>
          </a:xfrm>
        </p:spPr>
        <p:txBody>
          <a:bodyPr>
            <a:normAutofit/>
          </a:bodyPr>
          <a:lstStyle/>
          <a:p>
            <a:pPr>
              <a:lnSpc>
                <a:spcPct val="90000"/>
              </a:lnSpc>
            </a:pPr>
            <a:r>
              <a:rPr lang="en-US" sz="1500" dirty="0"/>
              <a:t>Mentorship in nursing involves:</a:t>
            </a:r>
          </a:p>
          <a:p>
            <a:pPr lvl="1">
              <a:lnSpc>
                <a:spcPct val="90000"/>
              </a:lnSpc>
            </a:pPr>
            <a:r>
              <a:rPr lang="en-US" sz="1500" dirty="0"/>
              <a:t>Guiding,</a:t>
            </a:r>
          </a:p>
          <a:p>
            <a:pPr lvl="1">
              <a:lnSpc>
                <a:spcPct val="90000"/>
              </a:lnSpc>
            </a:pPr>
            <a:r>
              <a:rPr lang="en-US" sz="1500" dirty="0"/>
              <a:t>Supporting, and</a:t>
            </a:r>
          </a:p>
          <a:p>
            <a:pPr lvl="1">
              <a:lnSpc>
                <a:spcPct val="90000"/>
              </a:lnSpc>
            </a:pPr>
            <a:r>
              <a:rPr lang="en-US" sz="1500" dirty="0"/>
              <a:t>Sharing knowledge among care providers (Horner, 2020).</a:t>
            </a:r>
          </a:p>
          <a:p>
            <a:pPr>
              <a:lnSpc>
                <a:spcPct val="90000"/>
              </a:lnSpc>
            </a:pPr>
            <a:r>
              <a:rPr lang="en-US" sz="1500" dirty="0"/>
              <a:t>Directed towards the development of essential nursing skills </a:t>
            </a:r>
          </a:p>
          <a:p>
            <a:pPr>
              <a:lnSpc>
                <a:spcPct val="90000"/>
              </a:lnSpc>
            </a:pPr>
            <a:r>
              <a:rPr lang="en-US" sz="1500" dirty="0"/>
              <a:t>Has positive impact on the mentee, mentor, and organization</a:t>
            </a:r>
          </a:p>
          <a:p>
            <a:pPr>
              <a:lnSpc>
                <a:spcPct val="90000"/>
              </a:lnSpc>
            </a:pPr>
            <a:r>
              <a:rPr lang="en-US" sz="1500" dirty="0"/>
              <a:t>Mentoring goes beyond:</a:t>
            </a:r>
          </a:p>
          <a:p>
            <a:pPr lvl="1">
              <a:lnSpc>
                <a:spcPct val="90000"/>
              </a:lnSpc>
            </a:pPr>
            <a:r>
              <a:rPr lang="en-US" sz="1500" dirty="0"/>
              <a:t> </a:t>
            </a:r>
            <a:r>
              <a:rPr lang="en-GB" sz="1500" dirty="0"/>
              <a:t>Conventional on-job training, </a:t>
            </a:r>
          </a:p>
          <a:p>
            <a:pPr lvl="1">
              <a:lnSpc>
                <a:spcPct val="90000"/>
              </a:lnSpc>
            </a:pPr>
            <a:r>
              <a:rPr lang="en-GB" sz="1500" dirty="0"/>
              <a:t>Supervision, and </a:t>
            </a:r>
          </a:p>
          <a:p>
            <a:pPr lvl="1">
              <a:lnSpc>
                <a:spcPct val="90000"/>
              </a:lnSpc>
            </a:pPr>
            <a:r>
              <a:rPr lang="en-GB" sz="1500" dirty="0"/>
              <a:t>Coaching</a:t>
            </a:r>
            <a:endParaRPr lang="en-US" sz="1500" dirty="0"/>
          </a:p>
        </p:txBody>
      </p:sp>
    </p:spTree>
    <p:extLst>
      <p:ext uri="{BB962C8B-B14F-4D97-AF65-F5344CB8AC3E}">
        <p14:creationId xmlns:p14="http://schemas.microsoft.com/office/powerpoint/2010/main" val="105704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6045-2970-48A8-A5E8-C1175AF143D4}"/>
              </a:ext>
            </a:extLst>
          </p:cNvPr>
          <p:cNvSpPr>
            <a:spLocks noGrp="1"/>
          </p:cNvSpPr>
          <p:nvPr>
            <p:ph type="title"/>
          </p:nvPr>
        </p:nvSpPr>
        <p:spPr>
          <a:xfrm>
            <a:off x="648930" y="629266"/>
            <a:ext cx="9252154" cy="1223983"/>
          </a:xfrm>
        </p:spPr>
        <p:txBody>
          <a:bodyPr>
            <a:normAutofit/>
          </a:bodyPr>
          <a:lstStyle/>
          <a:p>
            <a:pPr>
              <a:lnSpc>
                <a:spcPct val="90000"/>
              </a:lnSpc>
            </a:pPr>
            <a:r>
              <a:rPr lang="en-US" sz="3900"/>
              <a:t>Influence on Nurse Retention and Satisfaction</a:t>
            </a:r>
          </a:p>
        </p:txBody>
      </p:sp>
      <p:sp>
        <p:nvSpPr>
          <p:cNvPr id="3" name="Content Placeholder 2">
            <a:extLst>
              <a:ext uri="{FF2B5EF4-FFF2-40B4-BE49-F238E27FC236}">
                <a16:creationId xmlns:a16="http://schemas.microsoft.com/office/drawing/2014/main" id="{40036E58-4D76-4FE6-B766-FF64FB19BFC5}"/>
              </a:ext>
            </a:extLst>
          </p:cNvPr>
          <p:cNvSpPr>
            <a:spLocks noGrp="1"/>
          </p:cNvSpPr>
          <p:nvPr>
            <p:ph idx="1"/>
          </p:nvPr>
        </p:nvSpPr>
        <p:spPr>
          <a:xfrm>
            <a:off x="1103311" y="2052214"/>
            <a:ext cx="4338409" cy="4196185"/>
          </a:xfrm>
        </p:spPr>
        <p:txBody>
          <a:bodyPr>
            <a:normAutofit/>
          </a:bodyPr>
          <a:lstStyle/>
          <a:p>
            <a:pPr>
              <a:lnSpc>
                <a:spcPct val="90000"/>
              </a:lnSpc>
            </a:pPr>
            <a:r>
              <a:rPr lang="en-US" sz="1900"/>
              <a:t>Mentorship has positive impact on nurses’ attitudes</a:t>
            </a:r>
          </a:p>
          <a:p>
            <a:pPr>
              <a:lnSpc>
                <a:spcPct val="90000"/>
              </a:lnSpc>
            </a:pPr>
            <a:r>
              <a:rPr lang="en-US" sz="1900"/>
              <a:t>Reduces the urge to quit (</a:t>
            </a:r>
            <a:r>
              <a:rPr lang="en-GB" sz="1900"/>
              <a:t>Gularte-Rinaldo et al., 2023</a:t>
            </a:r>
            <a:r>
              <a:rPr lang="en-US" sz="1900"/>
              <a:t>). </a:t>
            </a:r>
          </a:p>
          <a:p>
            <a:pPr>
              <a:lnSpc>
                <a:spcPct val="90000"/>
              </a:lnSpc>
            </a:pPr>
            <a:r>
              <a:rPr lang="en-US" sz="1900"/>
              <a:t>Enhances successful transition to practice </a:t>
            </a:r>
          </a:p>
          <a:p>
            <a:pPr>
              <a:lnSpc>
                <a:spcPct val="90000"/>
              </a:lnSpc>
            </a:pPr>
            <a:r>
              <a:rPr lang="en-US" sz="1900"/>
              <a:t>promotes sense of acceptance among novice nurses</a:t>
            </a:r>
          </a:p>
          <a:p>
            <a:pPr>
              <a:lnSpc>
                <a:spcPct val="90000"/>
              </a:lnSpc>
            </a:pPr>
            <a:r>
              <a:rPr lang="en-US" sz="1900"/>
              <a:t>Increases the commitment of novice nurses </a:t>
            </a:r>
          </a:p>
          <a:p>
            <a:pPr>
              <a:lnSpc>
                <a:spcPct val="90000"/>
              </a:lnSpc>
            </a:pPr>
            <a:r>
              <a:rPr lang="en-US" sz="1900"/>
              <a:t>Linked with high job satisfaction rates and higher retention rates (Horner, 2020). </a:t>
            </a:r>
          </a:p>
          <a:p>
            <a:pPr marL="0" indent="0">
              <a:lnSpc>
                <a:spcPct val="90000"/>
              </a:lnSpc>
              <a:buNone/>
            </a:pPr>
            <a:endParaRPr lang="en-US" sz="1900"/>
          </a:p>
          <a:p>
            <a:pPr>
              <a:lnSpc>
                <a:spcPct val="90000"/>
              </a:lnSpc>
            </a:pPr>
            <a:endParaRPr lang="en-US" sz="1900"/>
          </a:p>
          <a:p>
            <a:pPr>
              <a:lnSpc>
                <a:spcPct val="90000"/>
              </a:lnSpc>
            </a:pPr>
            <a:endParaRPr lang="en-US" sz="1900"/>
          </a:p>
        </p:txBody>
      </p:sp>
      <p:pic>
        <p:nvPicPr>
          <p:cNvPr id="4" name="Picture 3">
            <a:extLst>
              <a:ext uri="{FF2B5EF4-FFF2-40B4-BE49-F238E27FC236}">
                <a16:creationId xmlns:a16="http://schemas.microsoft.com/office/drawing/2014/main" id="{E487E1FA-D355-4B26-BBC7-4876A67FAD7C}"/>
              </a:ext>
            </a:extLst>
          </p:cNvPr>
          <p:cNvPicPr>
            <a:picLocks noChangeAspect="1"/>
          </p:cNvPicPr>
          <p:nvPr/>
        </p:nvPicPr>
        <p:blipFill>
          <a:blip r:embed="rId4"/>
          <a:srcRect r="2559" b="-2"/>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61834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F98D-6236-42AC-A925-D864B4FB9594}"/>
              </a:ext>
            </a:extLst>
          </p:cNvPr>
          <p:cNvSpPr>
            <a:spLocks noGrp="1"/>
          </p:cNvSpPr>
          <p:nvPr>
            <p:ph type="title"/>
          </p:nvPr>
        </p:nvSpPr>
        <p:spPr>
          <a:xfrm>
            <a:off x="646111" y="609601"/>
            <a:ext cx="6246093" cy="1675975"/>
          </a:xfrm>
        </p:spPr>
        <p:txBody>
          <a:bodyPr>
            <a:normAutofit/>
          </a:bodyPr>
          <a:lstStyle/>
          <a:p>
            <a:r>
              <a:rPr lang="en-US" sz="3900"/>
              <a:t>Influence on Professional Development</a:t>
            </a:r>
          </a:p>
        </p:txBody>
      </p:sp>
      <p:pic>
        <p:nvPicPr>
          <p:cNvPr id="4" name="Picture 3">
            <a:extLst>
              <a:ext uri="{FF2B5EF4-FFF2-40B4-BE49-F238E27FC236}">
                <a16:creationId xmlns:a16="http://schemas.microsoft.com/office/drawing/2014/main" id="{B25476C7-92B4-41BF-A6E9-5BE352FB8905}"/>
              </a:ext>
            </a:extLst>
          </p:cNvPr>
          <p:cNvPicPr>
            <a:picLocks noChangeAspect="1"/>
          </p:cNvPicPr>
          <p:nvPr/>
        </p:nvPicPr>
        <p:blipFill>
          <a:blip r:embed="rId4"/>
          <a:srcRect r="-4" b="4276"/>
          <a:stretch/>
        </p:blipFill>
        <p:spPr>
          <a:xfrm>
            <a:off x="7554138" y="609137"/>
            <a:ext cx="3990161" cy="2014730"/>
          </a:xfrm>
          <a:prstGeom prst="rect">
            <a:avLst/>
          </a:prstGeom>
          <a:effectLst>
            <a:outerShdw blurRad="50800" dist="38100" dir="5400000" algn="t" rotWithShape="0">
              <a:prstClr val="black">
                <a:alpha val="43000"/>
              </a:prstClr>
            </a:outerShdw>
          </a:effectLst>
        </p:spPr>
      </p:pic>
      <p:sp>
        <p:nvSpPr>
          <p:cNvPr id="10" name="Rectangle 9">
            <a:extLst>
              <a:ext uri="{FF2B5EF4-FFF2-40B4-BE49-F238E27FC236}">
                <a16:creationId xmlns:a16="http://schemas.microsoft.com/office/drawing/2014/main" id="{8FC6FD02-7135-44F6-A2CB-1C1707018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67D89E5-43B9-474C-81DD-1937346AC4E5}"/>
              </a:ext>
            </a:extLst>
          </p:cNvPr>
          <p:cNvSpPr>
            <a:spLocks noGrp="1"/>
          </p:cNvSpPr>
          <p:nvPr>
            <p:ph idx="1"/>
          </p:nvPr>
        </p:nvSpPr>
        <p:spPr>
          <a:xfrm>
            <a:off x="642175" y="2484544"/>
            <a:ext cx="6253484" cy="3763855"/>
          </a:xfrm>
        </p:spPr>
        <p:txBody>
          <a:bodyPr>
            <a:normAutofit/>
          </a:bodyPr>
          <a:lstStyle/>
          <a:p>
            <a:pPr>
              <a:lnSpc>
                <a:spcPct val="90000"/>
              </a:lnSpc>
            </a:pPr>
            <a:r>
              <a:rPr lang="en-US" sz="1700"/>
              <a:t>Promotes learning and development of essential nursing skills</a:t>
            </a:r>
          </a:p>
          <a:p>
            <a:pPr>
              <a:lnSpc>
                <a:spcPct val="90000"/>
              </a:lnSpc>
            </a:pPr>
            <a:r>
              <a:rPr lang="en-US" sz="1700"/>
              <a:t>Mentorship enhances development of:</a:t>
            </a:r>
          </a:p>
          <a:p>
            <a:pPr lvl="1">
              <a:lnSpc>
                <a:spcPct val="90000"/>
              </a:lnSpc>
            </a:pPr>
            <a:r>
              <a:rPr lang="en-US" sz="1700"/>
              <a:t>An increased rating of enhanced problem solving, and </a:t>
            </a:r>
          </a:p>
          <a:p>
            <a:pPr lvl="1">
              <a:lnSpc>
                <a:spcPct val="90000"/>
              </a:lnSpc>
            </a:pPr>
            <a:r>
              <a:rPr lang="en-US" sz="1700"/>
              <a:t>Self-confidence (</a:t>
            </a:r>
            <a:r>
              <a:rPr lang="en-GB" sz="1700"/>
              <a:t>Gularte-Rinaldo et al., 2023</a:t>
            </a:r>
            <a:r>
              <a:rPr lang="en-US" sz="1700"/>
              <a:t>).</a:t>
            </a:r>
          </a:p>
          <a:p>
            <a:pPr>
              <a:lnSpc>
                <a:spcPct val="90000"/>
              </a:lnSpc>
            </a:pPr>
            <a:r>
              <a:rPr lang="en-US" sz="1700"/>
              <a:t>Mentorship also enhances:</a:t>
            </a:r>
          </a:p>
          <a:p>
            <a:pPr lvl="1">
              <a:lnSpc>
                <a:spcPct val="90000"/>
              </a:lnSpc>
            </a:pPr>
            <a:r>
              <a:rPr lang="en-US" sz="1700"/>
              <a:t>Growth, </a:t>
            </a:r>
          </a:p>
          <a:p>
            <a:pPr lvl="1">
              <a:lnSpc>
                <a:spcPct val="90000"/>
              </a:lnSpc>
            </a:pPr>
            <a:r>
              <a:rPr lang="en-US" sz="1700"/>
              <a:t>Development of critical thinking skills and</a:t>
            </a:r>
          </a:p>
          <a:p>
            <a:pPr lvl="1">
              <a:lnSpc>
                <a:spcPct val="90000"/>
              </a:lnSpc>
            </a:pPr>
            <a:r>
              <a:rPr lang="en-US" sz="1700"/>
              <a:t> Promotes confidence in decision making (Gong et al., 2022).</a:t>
            </a:r>
          </a:p>
        </p:txBody>
      </p:sp>
      <p:pic>
        <p:nvPicPr>
          <p:cNvPr id="5" name="Picture 4">
            <a:extLst>
              <a:ext uri="{FF2B5EF4-FFF2-40B4-BE49-F238E27FC236}">
                <a16:creationId xmlns:a16="http://schemas.microsoft.com/office/drawing/2014/main" id="{24E5399C-ADEB-49B6-80D9-CE033A7883B8}"/>
              </a:ext>
            </a:extLst>
          </p:cNvPr>
          <p:cNvPicPr>
            <a:picLocks noChangeAspect="1"/>
          </p:cNvPicPr>
          <p:nvPr/>
        </p:nvPicPr>
        <p:blipFill>
          <a:blip r:embed="rId5"/>
          <a:srcRect t="21082" r="1" b="31090"/>
          <a:stretch/>
        </p:blipFill>
        <p:spPr>
          <a:xfrm>
            <a:off x="7554138" y="2730548"/>
            <a:ext cx="3990161" cy="351785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25915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34DA-4ED5-43BC-A5DD-2418E38F7F16}"/>
              </a:ext>
            </a:extLst>
          </p:cNvPr>
          <p:cNvSpPr>
            <a:spLocks noGrp="1"/>
          </p:cNvSpPr>
          <p:nvPr>
            <p:ph type="title"/>
          </p:nvPr>
        </p:nvSpPr>
        <p:spPr>
          <a:xfrm>
            <a:off x="648930" y="629266"/>
            <a:ext cx="9252154" cy="1223983"/>
          </a:xfrm>
        </p:spPr>
        <p:txBody>
          <a:bodyPr>
            <a:normAutofit/>
          </a:bodyPr>
          <a:lstStyle/>
          <a:p>
            <a:r>
              <a:rPr lang="en-US" dirty="0"/>
              <a:t>Impact of Mentoring on Mentee</a:t>
            </a:r>
          </a:p>
        </p:txBody>
      </p:sp>
      <p:pic>
        <p:nvPicPr>
          <p:cNvPr id="4" name="Picture 3">
            <a:extLst>
              <a:ext uri="{FF2B5EF4-FFF2-40B4-BE49-F238E27FC236}">
                <a16:creationId xmlns:a16="http://schemas.microsoft.com/office/drawing/2014/main" id="{892059E9-C5B3-40FA-A3E1-65FDA075AE53}"/>
              </a:ext>
            </a:extLst>
          </p:cNvPr>
          <p:cNvPicPr>
            <a:picLocks noChangeAspect="1"/>
          </p:cNvPicPr>
          <p:nvPr/>
        </p:nvPicPr>
        <p:blipFill>
          <a:blip r:embed="rId4"/>
          <a:srcRect r="2687" b="1"/>
          <a:stretch/>
        </p:blipFill>
        <p:spPr>
          <a:xfrm>
            <a:off x="648931" y="2052213"/>
            <a:ext cx="3397290"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6BFED87D-322C-4057-9844-566F6F64E745}"/>
              </a:ext>
            </a:extLst>
          </p:cNvPr>
          <p:cNvSpPr>
            <a:spLocks noGrp="1"/>
          </p:cNvSpPr>
          <p:nvPr>
            <p:ph idx="1"/>
          </p:nvPr>
        </p:nvSpPr>
        <p:spPr>
          <a:xfrm>
            <a:off x="4046222" y="2052214"/>
            <a:ext cx="7042940" cy="4196185"/>
          </a:xfrm>
        </p:spPr>
        <p:txBody>
          <a:bodyPr>
            <a:normAutofit/>
          </a:bodyPr>
          <a:lstStyle/>
          <a:p>
            <a:pPr>
              <a:lnSpc>
                <a:spcPct val="90000"/>
              </a:lnSpc>
            </a:pPr>
            <a:r>
              <a:rPr lang="en-US" sz="1700" dirty="0"/>
              <a:t>Enhances the gaining of nursing skills resulting in:</a:t>
            </a:r>
          </a:p>
          <a:p>
            <a:pPr lvl="1">
              <a:lnSpc>
                <a:spcPct val="90000"/>
              </a:lnSpc>
            </a:pPr>
            <a:r>
              <a:rPr lang="en-US" sz="1700" dirty="0"/>
              <a:t>Increased job satisfaction, and </a:t>
            </a:r>
          </a:p>
          <a:p>
            <a:pPr lvl="1">
              <a:lnSpc>
                <a:spcPct val="90000"/>
              </a:lnSpc>
            </a:pPr>
            <a:r>
              <a:rPr lang="en-US" sz="1700" dirty="0"/>
              <a:t>Enhanced career growth opportunities (</a:t>
            </a:r>
            <a:r>
              <a:rPr lang="en-GB" sz="1700" dirty="0"/>
              <a:t>Gularte-Rinaldo et al., 2023</a:t>
            </a:r>
            <a:r>
              <a:rPr lang="en-US" sz="1700" dirty="0"/>
              <a:t>).</a:t>
            </a:r>
          </a:p>
          <a:p>
            <a:pPr>
              <a:lnSpc>
                <a:spcPct val="90000"/>
              </a:lnSpc>
            </a:pPr>
            <a:r>
              <a:rPr lang="en-US" sz="1700" dirty="0"/>
              <a:t>Helps in navigating the professional journey smoothly</a:t>
            </a:r>
          </a:p>
          <a:p>
            <a:pPr>
              <a:lnSpc>
                <a:spcPct val="90000"/>
              </a:lnSpc>
            </a:pPr>
            <a:r>
              <a:rPr lang="en-US" sz="1700" dirty="0"/>
              <a:t>Promotes the mentee’s:</a:t>
            </a:r>
          </a:p>
          <a:p>
            <a:pPr lvl="1">
              <a:lnSpc>
                <a:spcPct val="90000"/>
              </a:lnSpc>
            </a:pPr>
            <a:r>
              <a:rPr lang="en-US" sz="1700" dirty="0"/>
              <a:t> Clinical skills, </a:t>
            </a:r>
          </a:p>
          <a:p>
            <a:pPr lvl="1">
              <a:lnSpc>
                <a:spcPct val="90000"/>
              </a:lnSpc>
            </a:pPr>
            <a:r>
              <a:rPr lang="en-US" sz="1700" dirty="0"/>
              <a:t>Communication, and</a:t>
            </a:r>
          </a:p>
          <a:p>
            <a:pPr lvl="1">
              <a:lnSpc>
                <a:spcPct val="90000"/>
              </a:lnSpc>
            </a:pPr>
            <a:r>
              <a:rPr lang="en-US" sz="1700" dirty="0"/>
              <a:t>Problem solving skills improving their nursing performance</a:t>
            </a:r>
          </a:p>
        </p:txBody>
      </p:sp>
    </p:spTree>
    <p:extLst>
      <p:ext uri="{BB962C8B-B14F-4D97-AF65-F5344CB8AC3E}">
        <p14:creationId xmlns:p14="http://schemas.microsoft.com/office/powerpoint/2010/main" val="140433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0DA9-DC72-40E9-B056-30E16ED1A2E6}"/>
              </a:ext>
            </a:extLst>
          </p:cNvPr>
          <p:cNvSpPr>
            <a:spLocks noGrp="1"/>
          </p:cNvSpPr>
          <p:nvPr>
            <p:ph type="title"/>
          </p:nvPr>
        </p:nvSpPr>
        <p:spPr>
          <a:xfrm>
            <a:off x="648930" y="629266"/>
            <a:ext cx="6188190" cy="1622321"/>
          </a:xfrm>
        </p:spPr>
        <p:txBody>
          <a:bodyPr>
            <a:normAutofit/>
          </a:bodyPr>
          <a:lstStyle/>
          <a:p>
            <a:r>
              <a:rPr lang="en-US" dirty="0"/>
              <a:t>Impact of Mentoring on Mentors</a:t>
            </a:r>
          </a:p>
        </p:txBody>
      </p:sp>
      <p:sp>
        <p:nvSpPr>
          <p:cNvPr id="3" name="Content Placeholder 2">
            <a:extLst>
              <a:ext uri="{FF2B5EF4-FFF2-40B4-BE49-F238E27FC236}">
                <a16:creationId xmlns:a16="http://schemas.microsoft.com/office/drawing/2014/main" id="{B1917284-733F-4711-8ABA-279AB83E7F3D}"/>
              </a:ext>
            </a:extLst>
          </p:cNvPr>
          <p:cNvSpPr>
            <a:spLocks noGrp="1"/>
          </p:cNvSpPr>
          <p:nvPr>
            <p:ph idx="1"/>
          </p:nvPr>
        </p:nvSpPr>
        <p:spPr>
          <a:xfrm>
            <a:off x="648930" y="2438400"/>
            <a:ext cx="6188189" cy="3785419"/>
          </a:xfrm>
        </p:spPr>
        <p:txBody>
          <a:bodyPr>
            <a:normAutofit/>
          </a:bodyPr>
          <a:lstStyle/>
          <a:p>
            <a:pPr>
              <a:lnSpc>
                <a:spcPct val="90000"/>
              </a:lnSpc>
            </a:pPr>
            <a:r>
              <a:rPr lang="en-US" sz="1500"/>
              <a:t>Enhances achievement of:</a:t>
            </a:r>
          </a:p>
          <a:p>
            <a:pPr lvl="1">
              <a:lnSpc>
                <a:spcPct val="90000"/>
              </a:lnSpc>
            </a:pPr>
            <a:r>
              <a:rPr lang="en-US" sz="1500"/>
              <a:t>Personal and professional growth,</a:t>
            </a:r>
          </a:p>
          <a:p>
            <a:pPr lvl="1">
              <a:lnSpc>
                <a:spcPct val="90000"/>
              </a:lnSpc>
            </a:pPr>
            <a:r>
              <a:rPr lang="en-US" sz="1500"/>
              <a:t> Increased job satisfaction, and</a:t>
            </a:r>
          </a:p>
          <a:p>
            <a:pPr lvl="1">
              <a:lnSpc>
                <a:spcPct val="90000"/>
              </a:lnSpc>
            </a:pPr>
            <a:r>
              <a:rPr lang="en-US" sz="1500"/>
              <a:t>Enhancing a culture of safety</a:t>
            </a:r>
          </a:p>
          <a:p>
            <a:pPr>
              <a:lnSpc>
                <a:spcPct val="90000"/>
              </a:lnSpc>
            </a:pPr>
            <a:r>
              <a:rPr lang="en-US" sz="1500"/>
              <a:t>Promotes:</a:t>
            </a:r>
          </a:p>
          <a:p>
            <a:pPr lvl="1">
              <a:lnSpc>
                <a:spcPct val="90000"/>
              </a:lnSpc>
            </a:pPr>
            <a:r>
              <a:rPr lang="en-US" sz="1500"/>
              <a:t>A positive organizational culture, and </a:t>
            </a:r>
          </a:p>
          <a:p>
            <a:pPr lvl="1">
              <a:lnSpc>
                <a:spcPct val="90000"/>
              </a:lnSpc>
            </a:pPr>
            <a:r>
              <a:rPr lang="en-US" sz="1500"/>
              <a:t>A strong professional network (</a:t>
            </a:r>
            <a:r>
              <a:rPr lang="en-US" sz="1500" err="1"/>
              <a:t>Hafsteinsdóttir</a:t>
            </a:r>
            <a:r>
              <a:rPr lang="en-US" sz="1500"/>
              <a:t> et al., 2020).</a:t>
            </a:r>
          </a:p>
          <a:p>
            <a:pPr>
              <a:lnSpc>
                <a:spcPct val="90000"/>
              </a:lnSpc>
            </a:pPr>
            <a:r>
              <a:rPr lang="en-US" sz="1500"/>
              <a:t>Enhances mentors’:</a:t>
            </a:r>
          </a:p>
          <a:p>
            <a:pPr lvl="1">
              <a:lnSpc>
                <a:spcPct val="90000"/>
              </a:lnSpc>
            </a:pPr>
            <a:r>
              <a:rPr lang="en-US" sz="1500"/>
              <a:t>Communication and problem-solving skills, </a:t>
            </a:r>
          </a:p>
          <a:p>
            <a:pPr lvl="1">
              <a:lnSpc>
                <a:spcPct val="90000"/>
              </a:lnSpc>
            </a:pPr>
            <a:r>
              <a:rPr lang="en-US" sz="1500"/>
              <a:t>Creativity in delivering patient care</a:t>
            </a:r>
          </a:p>
        </p:txBody>
      </p:sp>
      <p:sp>
        <p:nvSpPr>
          <p:cNvPr id="9"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8B7D22FA-7FCA-4F6F-AE9D-768CBEE2A139}"/>
              </a:ext>
            </a:extLst>
          </p:cNvPr>
          <p:cNvPicPr>
            <a:picLocks noChangeAspect="1"/>
          </p:cNvPicPr>
          <p:nvPr/>
        </p:nvPicPr>
        <p:blipFill>
          <a:blip r:embed="rId4"/>
          <a:stretch>
            <a:fillRect/>
          </a:stretch>
        </p:blipFill>
        <p:spPr>
          <a:xfrm>
            <a:off x="8129871" y="2150392"/>
            <a:ext cx="3414010" cy="2557212"/>
          </a:xfrm>
          <a:prstGeom prst="rect">
            <a:avLst/>
          </a:prstGeom>
          <a:effectLst/>
        </p:spPr>
      </p:pic>
      <p:sp>
        <p:nvSpPr>
          <p:cNvPr id="15" name="Rectangle 14">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4932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07B3-D5A8-4B94-8026-245172EAC804}"/>
              </a:ext>
            </a:extLst>
          </p:cNvPr>
          <p:cNvSpPr>
            <a:spLocks noGrp="1"/>
          </p:cNvSpPr>
          <p:nvPr>
            <p:ph type="title"/>
          </p:nvPr>
        </p:nvSpPr>
        <p:spPr>
          <a:xfrm>
            <a:off x="648930" y="629266"/>
            <a:ext cx="6188190" cy="1622321"/>
          </a:xfrm>
        </p:spPr>
        <p:txBody>
          <a:bodyPr>
            <a:normAutofit/>
          </a:bodyPr>
          <a:lstStyle/>
          <a:p>
            <a:r>
              <a:rPr lang="en-US" dirty="0"/>
              <a:t>Impact of Mentoring on Organizations</a:t>
            </a:r>
          </a:p>
        </p:txBody>
      </p:sp>
      <p:sp>
        <p:nvSpPr>
          <p:cNvPr id="3" name="Content Placeholder 2">
            <a:extLst>
              <a:ext uri="{FF2B5EF4-FFF2-40B4-BE49-F238E27FC236}">
                <a16:creationId xmlns:a16="http://schemas.microsoft.com/office/drawing/2014/main" id="{68004D17-FC59-41CA-BCDB-90217728DC12}"/>
              </a:ext>
            </a:extLst>
          </p:cNvPr>
          <p:cNvSpPr>
            <a:spLocks noGrp="1"/>
          </p:cNvSpPr>
          <p:nvPr>
            <p:ph idx="1"/>
          </p:nvPr>
        </p:nvSpPr>
        <p:spPr>
          <a:xfrm>
            <a:off x="648930" y="2438400"/>
            <a:ext cx="6188189" cy="3785419"/>
          </a:xfrm>
        </p:spPr>
        <p:txBody>
          <a:bodyPr>
            <a:normAutofit/>
          </a:bodyPr>
          <a:lstStyle/>
          <a:p>
            <a:pPr>
              <a:lnSpc>
                <a:spcPct val="90000"/>
              </a:lnSpc>
            </a:pPr>
            <a:r>
              <a:rPr lang="en-US" sz="1500"/>
              <a:t>Mentoring helps in:</a:t>
            </a:r>
          </a:p>
          <a:p>
            <a:pPr lvl="1">
              <a:lnSpc>
                <a:spcPct val="90000"/>
              </a:lnSpc>
            </a:pPr>
            <a:r>
              <a:rPr lang="en-US" sz="1500"/>
              <a:t>Increasing the retention rates among the nursing staff, </a:t>
            </a:r>
          </a:p>
          <a:p>
            <a:pPr lvl="1">
              <a:lnSpc>
                <a:spcPct val="90000"/>
              </a:lnSpc>
            </a:pPr>
            <a:r>
              <a:rPr lang="en-US" sz="1500"/>
              <a:t>Improving job satisfaction levels, and </a:t>
            </a:r>
          </a:p>
          <a:p>
            <a:pPr lvl="1">
              <a:lnSpc>
                <a:spcPct val="90000"/>
              </a:lnSpc>
            </a:pPr>
            <a:r>
              <a:rPr lang="en-US" sz="1500"/>
              <a:t>Enhancing the professional development opportunities for nurses (Horner, 2020).</a:t>
            </a:r>
          </a:p>
          <a:p>
            <a:pPr>
              <a:lnSpc>
                <a:spcPct val="90000"/>
              </a:lnSpc>
            </a:pPr>
            <a:r>
              <a:rPr lang="en-US" sz="1500"/>
              <a:t>Enhances creation of cohesive and supportive work environment</a:t>
            </a:r>
          </a:p>
          <a:p>
            <a:pPr>
              <a:lnSpc>
                <a:spcPct val="90000"/>
              </a:lnSpc>
            </a:pPr>
            <a:r>
              <a:rPr lang="en-US" sz="1500"/>
              <a:t>Helps in solving issues like:</a:t>
            </a:r>
          </a:p>
          <a:p>
            <a:pPr lvl="1">
              <a:lnSpc>
                <a:spcPct val="90000"/>
              </a:lnSpc>
            </a:pPr>
            <a:r>
              <a:rPr lang="en-US" sz="1500"/>
              <a:t>Burnout, </a:t>
            </a:r>
          </a:p>
          <a:p>
            <a:pPr lvl="1">
              <a:lnSpc>
                <a:spcPct val="90000"/>
              </a:lnSpc>
            </a:pPr>
            <a:r>
              <a:rPr lang="en-US" sz="1500"/>
              <a:t>Compassion fatigue among nursing staff (Gularte-Rinaldo et al., 2023).</a:t>
            </a:r>
          </a:p>
        </p:txBody>
      </p:sp>
      <p:sp>
        <p:nvSpPr>
          <p:cNvPr id="9"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2E1550DD-9377-42F4-B6F6-45001A4AD212}"/>
              </a:ext>
            </a:extLst>
          </p:cNvPr>
          <p:cNvPicPr>
            <a:picLocks noChangeAspect="1"/>
          </p:cNvPicPr>
          <p:nvPr/>
        </p:nvPicPr>
        <p:blipFill>
          <a:blip r:embed="rId4"/>
          <a:stretch>
            <a:fillRect/>
          </a:stretch>
        </p:blipFill>
        <p:spPr>
          <a:xfrm>
            <a:off x="8328020" y="647698"/>
            <a:ext cx="3017712" cy="5562601"/>
          </a:xfrm>
          <a:prstGeom prst="rect">
            <a:avLst/>
          </a:prstGeom>
          <a:effectLst/>
        </p:spPr>
      </p:pic>
      <p:sp>
        <p:nvSpPr>
          <p:cNvPr id="15" name="Rectangle 14">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0339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D611-8E5D-4271-AB38-4DD00C831EC9}"/>
              </a:ext>
            </a:extLst>
          </p:cNvPr>
          <p:cNvSpPr>
            <a:spLocks noGrp="1"/>
          </p:cNvSpPr>
          <p:nvPr>
            <p:ph type="title"/>
          </p:nvPr>
        </p:nvSpPr>
        <p:spPr>
          <a:xfrm>
            <a:off x="648930" y="629266"/>
            <a:ext cx="9252154" cy="1223983"/>
          </a:xfrm>
        </p:spPr>
        <p:txBody>
          <a:bodyPr>
            <a:normAutofit/>
          </a:bodyPr>
          <a:lstStyle/>
          <a:p>
            <a:pPr>
              <a:lnSpc>
                <a:spcPct val="90000"/>
              </a:lnSpc>
            </a:pPr>
            <a:r>
              <a:rPr lang="en-US" sz="3900"/>
              <a:t>Impact of Mentoring on the Complex Healthcare Systems </a:t>
            </a:r>
          </a:p>
        </p:txBody>
      </p:sp>
      <p:sp>
        <p:nvSpPr>
          <p:cNvPr id="3" name="Content Placeholder 2">
            <a:extLst>
              <a:ext uri="{FF2B5EF4-FFF2-40B4-BE49-F238E27FC236}">
                <a16:creationId xmlns:a16="http://schemas.microsoft.com/office/drawing/2014/main" id="{88A7B15B-4941-4E7C-997B-530570E94E94}"/>
              </a:ext>
            </a:extLst>
          </p:cNvPr>
          <p:cNvSpPr>
            <a:spLocks noGrp="1"/>
          </p:cNvSpPr>
          <p:nvPr>
            <p:ph idx="1"/>
          </p:nvPr>
        </p:nvSpPr>
        <p:spPr>
          <a:xfrm>
            <a:off x="1103311" y="2052214"/>
            <a:ext cx="5803129" cy="4196185"/>
          </a:xfrm>
        </p:spPr>
        <p:txBody>
          <a:bodyPr>
            <a:normAutofit/>
          </a:bodyPr>
          <a:lstStyle/>
          <a:p>
            <a:pPr lvl="1">
              <a:lnSpc>
                <a:spcPct val="90000"/>
              </a:lnSpc>
            </a:pPr>
            <a:r>
              <a:rPr lang="en-US" sz="1500"/>
              <a:t>Provides guidance and support for:</a:t>
            </a:r>
          </a:p>
          <a:p>
            <a:pPr lvl="2">
              <a:lnSpc>
                <a:spcPct val="90000"/>
              </a:lnSpc>
            </a:pPr>
            <a:r>
              <a:rPr lang="en-US" sz="1500"/>
              <a:t>Navigating the ever-changing medical landscape, </a:t>
            </a:r>
          </a:p>
          <a:p>
            <a:pPr lvl="2">
              <a:lnSpc>
                <a:spcPct val="90000"/>
              </a:lnSpc>
            </a:pPr>
            <a:r>
              <a:rPr lang="en-US" sz="1500"/>
              <a:t>Technologies and </a:t>
            </a:r>
          </a:p>
          <a:p>
            <a:pPr lvl="2">
              <a:lnSpc>
                <a:spcPct val="90000"/>
              </a:lnSpc>
            </a:pPr>
            <a:r>
              <a:rPr lang="en-US" sz="1500"/>
              <a:t>Healthcare regulations.</a:t>
            </a:r>
          </a:p>
          <a:p>
            <a:pPr>
              <a:lnSpc>
                <a:spcPct val="90000"/>
              </a:lnSpc>
            </a:pPr>
            <a:r>
              <a:rPr lang="en-US" sz="1500"/>
              <a:t>Facilitates:</a:t>
            </a:r>
          </a:p>
          <a:p>
            <a:pPr lvl="1">
              <a:lnSpc>
                <a:spcPct val="90000"/>
              </a:lnSpc>
            </a:pPr>
            <a:r>
              <a:rPr lang="en-US" sz="1500"/>
              <a:t>Professional development, </a:t>
            </a:r>
          </a:p>
          <a:p>
            <a:pPr lvl="1">
              <a:lnSpc>
                <a:spcPct val="90000"/>
              </a:lnSpc>
            </a:pPr>
            <a:r>
              <a:rPr lang="en-US" sz="1500"/>
              <a:t>Enhancement of clinical skills, and </a:t>
            </a:r>
          </a:p>
          <a:p>
            <a:pPr lvl="1">
              <a:lnSpc>
                <a:spcPct val="90000"/>
              </a:lnSpc>
            </a:pPr>
            <a:r>
              <a:rPr lang="en-US" sz="1500"/>
              <a:t>Enhances the improvement of patient outcomes (</a:t>
            </a:r>
            <a:r>
              <a:rPr lang="en-US" sz="1500" err="1"/>
              <a:t>Isangula</a:t>
            </a:r>
            <a:r>
              <a:rPr lang="en-US" sz="1500"/>
              <a:t> et al., 2022). </a:t>
            </a:r>
          </a:p>
          <a:p>
            <a:pPr>
              <a:lnSpc>
                <a:spcPct val="90000"/>
              </a:lnSpc>
            </a:pPr>
            <a:r>
              <a:rPr lang="en-US" sz="1500"/>
              <a:t>Ensures the continuity of a culture of excellence</a:t>
            </a:r>
          </a:p>
          <a:p>
            <a:pPr>
              <a:lnSpc>
                <a:spcPct val="90000"/>
              </a:lnSpc>
            </a:pPr>
            <a:r>
              <a:rPr lang="en-US" sz="1500"/>
              <a:t>Helps healthcare professionals in developing the confidence and skills </a:t>
            </a:r>
          </a:p>
          <a:p>
            <a:pPr>
              <a:lnSpc>
                <a:spcPct val="90000"/>
              </a:lnSpc>
            </a:pPr>
            <a:endParaRPr lang="en-US" sz="1500"/>
          </a:p>
        </p:txBody>
      </p:sp>
      <p:pic>
        <p:nvPicPr>
          <p:cNvPr id="4" name="Picture 3">
            <a:extLst>
              <a:ext uri="{FF2B5EF4-FFF2-40B4-BE49-F238E27FC236}">
                <a16:creationId xmlns:a16="http://schemas.microsoft.com/office/drawing/2014/main" id="{4D47F0C4-8142-4A93-98A0-32582F9D5753}"/>
              </a:ext>
            </a:extLst>
          </p:cNvPr>
          <p:cNvPicPr>
            <a:picLocks noChangeAspect="1"/>
          </p:cNvPicPr>
          <p:nvPr/>
        </p:nvPicPr>
        <p:blipFill>
          <a:blip r:embed="rId4"/>
          <a:srcRect l="10663" r="17986" b="-2"/>
          <a:stretch/>
        </p:blipFill>
        <p:spPr>
          <a:xfrm>
            <a:off x="7551643" y="2052213"/>
            <a:ext cx="3991900"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541593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TotalTime>
  <Words>614</Words>
  <Application>Microsoft Office PowerPoint</Application>
  <PresentationFormat>Widescreen</PresentationFormat>
  <Paragraphs>114</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Role of the DNP-Prepared Nurse as a Mentor</vt:lpstr>
      <vt:lpstr>Objectives </vt:lpstr>
      <vt:lpstr>Definition of Mentorship</vt:lpstr>
      <vt:lpstr>Influence on Nurse Retention and Satisfaction</vt:lpstr>
      <vt:lpstr>Influence on Professional Development</vt:lpstr>
      <vt:lpstr>Impact of Mentoring on Mentee</vt:lpstr>
      <vt:lpstr>Impact of Mentoring on Mentors</vt:lpstr>
      <vt:lpstr>Impact of Mentoring on Organizations</vt:lpstr>
      <vt:lpstr>Impact of Mentoring on the Complex Healthcare Systems </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the DNP-Prepared Nurse as a Mentor</dc:title>
  <dc:creator>office</dc:creator>
  <cp:lastModifiedBy>office</cp:lastModifiedBy>
  <cp:revision>2</cp:revision>
  <dcterms:created xsi:type="dcterms:W3CDTF">2024-08-12T15:54:23Z</dcterms:created>
  <dcterms:modified xsi:type="dcterms:W3CDTF">2024-08-12T16:08:14Z</dcterms:modified>
</cp:coreProperties>
</file>