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7"/>
  </p:notesMasterIdLst>
  <p:sldIdLst>
    <p:sldId id="256" r:id="rId5"/>
    <p:sldId id="260" r:id="rId6"/>
    <p:sldId id="268" r:id="rId7"/>
    <p:sldId id="266" r:id="rId8"/>
    <p:sldId id="262" r:id="rId9"/>
    <p:sldId id="270" r:id="rId10"/>
    <p:sldId id="265" r:id="rId11"/>
    <p:sldId id="269" r:id="rId12"/>
    <p:sldId id="267" r:id="rId13"/>
    <p:sldId id="271" r:id="rId14"/>
    <p:sldId id="264"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614" autoAdjust="0"/>
  </p:normalViewPr>
  <p:slideViewPr>
    <p:cSldViewPr snapToGrid="0" snapToObjects="1">
      <p:cViewPr varScale="1">
        <p:scale>
          <a:sx n="58" d="100"/>
          <a:sy n="58" d="100"/>
        </p:scale>
        <p:origin x="11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F0434-BD86-B545-830F-09FEFEE0420B}" type="datetimeFigureOut">
              <a:rPr lang="en-US" smtClean="0"/>
              <a:t>6/15/2024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C3AE1-C1FB-F640-B9E0-6F99C9C86179}" type="slidenum">
              <a:rPr lang="en-US" smtClean="0"/>
              <a:t>‹#›</a:t>
            </a:fld>
            <a:endParaRPr lang="en-US"/>
          </a:p>
        </p:txBody>
      </p:sp>
    </p:spTree>
    <p:extLst>
      <p:ext uri="{BB962C8B-B14F-4D97-AF65-F5344CB8AC3E}">
        <p14:creationId xmlns:p14="http://schemas.microsoft.com/office/powerpoint/2010/main" val="506113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My name is Doris </a:t>
            </a:r>
            <a:r>
              <a:rPr lang="en-US" dirty="0" err="1"/>
              <a:t>Onyima</a:t>
            </a:r>
            <a:r>
              <a:rPr lang="en-US" dirty="0"/>
              <a:t>, a student at Chamberlain University pursuing a course namely NR 706: Health Informatics and Information Systems under Dr. Katie </a:t>
            </a:r>
            <a:r>
              <a:rPr lang="en-US" dirty="0" err="1"/>
              <a:t>Hooven</a:t>
            </a:r>
            <a:r>
              <a:rPr lang="en-US" dirty="0"/>
              <a:t>. The presentation focuses on implementation of nurse educational program to improve and treat alcohol use disorder (AUD).</a:t>
            </a:r>
          </a:p>
        </p:txBody>
      </p:sp>
      <p:sp>
        <p:nvSpPr>
          <p:cNvPr id="4" name="Slide Number Placeholder 3"/>
          <p:cNvSpPr>
            <a:spLocks noGrp="1"/>
          </p:cNvSpPr>
          <p:nvPr>
            <p:ph type="sldNum" sz="quarter" idx="5"/>
          </p:nvPr>
        </p:nvSpPr>
        <p:spPr/>
        <p:txBody>
          <a:bodyPr/>
          <a:lstStyle/>
          <a:p>
            <a:fld id="{766C3AE1-C1FB-F640-B9E0-6F99C9C86179}" type="slidenum">
              <a:rPr lang="en-US" smtClean="0"/>
              <a:t>1</a:t>
            </a:fld>
            <a:endParaRPr lang="en-US"/>
          </a:p>
        </p:txBody>
      </p:sp>
    </p:spTree>
    <p:extLst>
      <p:ext uri="{BB962C8B-B14F-4D97-AF65-F5344CB8AC3E}">
        <p14:creationId xmlns:p14="http://schemas.microsoft.com/office/powerpoint/2010/main" val="566652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overcome by SBIRT include identification and addressing alcohol use along with acceptance and buy-in by clinicians in primary care. It enhances flexibility and adaptability of process in workflow and allows universal screening prioritizing treatment referrals. The intervention address sacrifices fidelity or quality to deal with unintentional consequences compared to other interventions. The approach allows clinicians to differentiate patient characteristics to improve overall care. It also improves understanding and endorsement of certain protective behaviors related to AUD  such impact bias, stigma and culture.</a:t>
            </a:r>
          </a:p>
          <a:p>
            <a:endParaRPr lang="en-US" dirty="0"/>
          </a:p>
        </p:txBody>
      </p:sp>
      <p:sp>
        <p:nvSpPr>
          <p:cNvPr id="4" name="Slide Number Placeholder 3"/>
          <p:cNvSpPr>
            <a:spLocks noGrp="1"/>
          </p:cNvSpPr>
          <p:nvPr>
            <p:ph type="sldNum" sz="quarter" idx="5"/>
          </p:nvPr>
        </p:nvSpPr>
        <p:spPr/>
        <p:txBody>
          <a:bodyPr/>
          <a:lstStyle/>
          <a:p>
            <a:fld id="{766C3AE1-C1FB-F640-B9E0-6F99C9C86179}" type="slidenum">
              <a:rPr lang="en-US" smtClean="0"/>
              <a:t>10</a:t>
            </a:fld>
            <a:endParaRPr lang="en-US"/>
          </a:p>
        </p:txBody>
      </p:sp>
    </p:spTree>
    <p:extLst>
      <p:ext uri="{BB962C8B-B14F-4D97-AF65-F5344CB8AC3E}">
        <p14:creationId xmlns:p14="http://schemas.microsoft.com/office/powerpoint/2010/main" val="316849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The implementation of SBIRT Educational Program to Improve and address AUD. Alcohol is a prevalent problem with significant impact health issues. The FMEA reveal </a:t>
            </a:r>
            <a:r>
              <a:rPr lang="en-US" dirty="0" err="1"/>
              <a:t>normalistic</a:t>
            </a:r>
            <a:r>
              <a:rPr lang="en-US" dirty="0"/>
              <a:t> due to stereotyping in primary is the most risk factors in implementing SBIRT. The Ishikawa fishbone analysis reveals inadequate staffing, staffing gap, and lack of awareness problem as the pillar to patient care. SBIRT is a feasible and effective is an form of treating AUD integrated in primary care and expands access and trust among patients. The intervention addresses identification, treatment, acceptance, buy-in and universal screening prioritizing treatment referrals in primary care. </a:t>
            </a:r>
          </a:p>
          <a:p>
            <a:endParaRPr lang="en-US" dirty="0"/>
          </a:p>
        </p:txBody>
      </p:sp>
      <p:sp>
        <p:nvSpPr>
          <p:cNvPr id="4" name="Slide Number Placeholder 3"/>
          <p:cNvSpPr>
            <a:spLocks noGrp="1"/>
          </p:cNvSpPr>
          <p:nvPr>
            <p:ph type="sldNum" sz="quarter" idx="10"/>
          </p:nvPr>
        </p:nvSpPr>
        <p:spPr/>
        <p:txBody>
          <a:bodyPr/>
          <a:lstStyle/>
          <a:p>
            <a:fld id="{766C3AE1-C1FB-F640-B9E0-6F99C9C86179}" type="slidenum">
              <a:rPr lang="en-US" smtClean="0"/>
              <a:t>11</a:t>
            </a:fld>
            <a:endParaRPr lang="en-US"/>
          </a:p>
        </p:txBody>
      </p:sp>
    </p:spTree>
    <p:extLst>
      <p:ext uri="{BB962C8B-B14F-4D97-AF65-F5344CB8AC3E}">
        <p14:creationId xmlns:p14="http://schemas.microsoft.com/office/powerpoint/2010/main" val="1456480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C3AE1-C1FB-F640-B9E0-6F99C9C86179}" type="slidenum">
              <a:rPr lang="en-US" smtClean="0"/>
              <a:t>12</a:t>
            </a:fld>
            <a:endParaRPr lang="en-US"/>
          </a:p>
        </p:txBody>
      </p:sp>
    </p:spTree>
    <p:extLst>
      <p:ext uri="{BB962C8B-B14F-4D97-AF65-F5344CB8AC3E}">
        <p14:creationId xmlns:p14="http://schemas.microsoft.com/office/powerpoint/2010/main" val="205063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PICOT (Population, Intervention, Comparison, Outcome, and Time) framework was used to construct an effective research question. The PICOT question reads as follows: </a:t>
            </a:r>
          </a:p>
          <a:p>
            <a:r>
              <a:rPr lang="en-US" dirty="0"/>
              <a:t>In patients with a history of AUD (P), does implementation of nurse educational program (I) compared to no training (C) impact nurses knowledge or on alcohol misuse (O) within four weeks (T)</a:t>
            </a:r>
          </a:p>
        </p:txBody>
      </p:sp>
      <p:sp>
        <p:nvSpPr>
          <p:cNvPr id="4" name="Slide Number Placeholder 3"/>
          <p:cNvSpPr>
            <a:spLocks noGrp="1"/>
          </p:cNvSpPr>
          <p:nvPr>
            <p:ph type="sldNum" sz="quarter" idx="10"/>
          </p:nvPr>
        </p:nvSpPr>
        <p:spPr/>
        <p:txBody>
          <a:bodyPr/>
          <a:lstStyle/>
          <a:p>
            <a:fld id="{766C3AE1-C1FB-F640-B9E0-6F99C9C86179}" type="slidenum">
              <a:rPr lang="en-US" smtClean="0"/>
              <a:t>2</a:t>
            </a:fld>
            <a:endParaRPr lang="en-US"/>
          </a:p>
        </p:txBody>
      </p:sp>
    </p:spTree>
    <p:extLst>
      <p:ext uri="{BB962C8B-B14F-4D97-AF65-F5344CB8AC3E}">
        <p14:creationId xmlns:p14="http://schemas.microsoft.com/office/powerpoint/2010/main" val="111035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aspects of PICOT question for the presentation states as includes patient diagnosed with AUD, implementation of nurse education program on SBIRT protocols compared to usual care to  improve nurse knowledge on AUD and treatment or care within eight weeks. </a:t>
            </a:r>
          </a:p>
        </p:txBody>
      </p:sp>
      <p:sp>
        <p:nvSpPr>
          <p:cNvPr id="4" name="Slide Number Placeholder 3"/>
          <p:cNvSpPr>
            <a:spLocks noGrp="1"/>
          </p:cNvSpPr>
          <p:nvPr>
            <p:ph type="sldNum" sz="quarter" idx="5"/>
          </p:nvPr>
        </p:nvSpPr>
        <p:spPr/>
        <p:txBody>
          <a:bodyPr/>
          <a:lstStyle/>
          <a:p>
            <a:fld id="{766C3AE1-C1FB-F640-B9E0-6F99C9C86179}" type="slidenum">
              <a:rPr lang="en-US" smtClean="0"/>
              <a:t>3</a:t>
            </a:fld>
            <a:endParaRPr lang="en-US"/>
          </a:p>
        </p:txBody>
      </p:sp>
    </p:spTree>
    <p:extLst>
      <p:ext uri="{BB962C8B-B14F-4D97-AF65-F5344CB8AC3E}">
        <p14:creationId xmlns:p14="http://schemas.microsoft.com/office/powerpoint/2010/main" val="57532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t>Alcohol consumption is a prevalent issues in the United States. Excessive use of alcohol leads to alcohol use disorder (AUD) or unhealthy use of alcohol has significant impact in development of advanced chronic diseases related to cardiovascular events, cerebrovascular accidents, liver injuries  and cancer. The inclusion criteria involved nurses in psychiatric unit able to read, write, willing to provide informed consent, Be physically stable to participate in the educational program exercise, be able to commit in the educational program</a:t>
            </a:r>
            <a:r>
              <a:rPr lang="en-US" sz="1200" dirty="0">
                <a:cs typeface="Calibri"/>
              </a:rPr>
              <a:t>. </a:t>
            </a:r>
            <a:r>
              <a:rPr lang="en-US" sz="1200" dirty="0"/>
              <a:t>The exclusion criteria for population of interest included non-staff members, caregivers, non registered staff and staff from other facilities were excluded.</a:t>
            </a:r>
            <a:endParaRPr lang="en-US" sz="1200" dirty="0">
              <a:cs typeface="Calibri" panose="020F0502020204030204"/>
            </a:endParaRPr>
          </a:p>
          <a:p>
            <a:endParaRPr lang="en-US" sz="1200"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766C3AE1-C1FB-F640-B9E0-6F99C9C86179}" type="slidenum">
              <a:rPr lang="en-US" smtClean="0"/>
              <a:t>4</a:t>
            </a:fld>
            <a:endParaRPr lang="en-US"/>
          </a:p>
        </p:txBody>
      </p:sp>
    </p:spTree>
    <p:extLst>
      <p:ext uri="{BB962C8B-B14F-4D97-AF65-F5344CB8AC3E}">
        <p14:creationId xmlns:p14="http://schemas.microsoft.com/office/powerpoint/2010/main" val="6010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chart above demonstrates the failure mode and Effects Analysis (FEMA) related to nurse educational program on  evidence based intervention on Screening, Brief Intervention and Referral Intervention on alcohol use disorder (AUD). The chart demonstrates the step in processes used by nurses in AUD assessment including failure mode, failure cause, failure effect and multiplication of occurrence likelihood, detection likelihood and severity to achieve risk profile number. Besides, there are actions needed to mitigate the risks as demonstrated above including implementation of SBIRT to improve diagnosis, integration of the intervention to improve screening and treatment and educating staff on prevention strategies to improve optimism and willingness to increase referrals (). </a:t>
            </a:r>
          </a:p>
        </p:txBody>
      </p:sp>
      <p:sp>
        <p:nvSpPr>
          <p:cNvPr id="4" name="Slide Number Placeholder 3"/>
          <p:cNvSpPr>
            <a:spLocks noGrp="1"/>
          </p:cNvSpPr>
          <p:nvPr>
            <p:ph type="sldNum" sz="quarter" idx="10"/>
          </p:nvPr>
        </p:nvSpPr>
        <p:spPr/>
        <p:txBody>
          <a:bodyPr/>
          <a:lstStyle/>
          <a:p>
            <a:fld id="{766C3AE1-C1FB-F640-B9E0-6F99C9C86179}" type="slidenum">
              <a:rPr lang="en-US" smtClean="0"/>
              <a:t>5</a:t>
            </a:fld>
            <a:endParaRPr lang="en-US"/>
          </a:p>
        </p:txBody>
      </p:sp>
    </p:spTree>
    <p:extLst>
      <p:ext uri="{BB962C8B-B14F-4D97-AF65-F5344CB8AC3E}">
        <p14:creationId xmlns:p14="http://schemas.microsoft.com/office/powerpoint/2010/main" val="6562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Primary care due to </a:t>
            </a:r>
            <a:r>
              <a:rPr lang="en-US" sz="1200" dirty="0" err="1"/>
              <a:t>normalistic</a:t>
            </a:r>
            <a:r>
              <a:rPr lang="en-US" sz="1200" dirty="0"/>
              <a:t> attitude leads to stereotyping and consequently lead to underdiagnosis. Implementation of the evidence-based Screening, Brief Intervention, and Referral to Treatment (SBIRT) intervention to improve diagnosis and reduce stigma and negative attitudes among nurses or health practitioners related to alcohol use (Gomez et al., 2023). Poor patient assessment is caused by  limited knowledge due to poor understanding on AUD lead to undertreatment. As such, </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Integration of SBIRT in clinical practice to improve understanding of alcohol use disorder, exposure to substance leading to effective screening and treatment (Gomez et al., 2023). Brief intervention – Poor counselling due to lack of training leading to lack of referral or permissiveness. Educating nurse staff of patient on substance use and prevention strategies on SBRIT evaluation and optimism to improve willingness to work alcoholics in a more empathic manner (Gomez et al., 2023). The a</a:t>
            </a:r>
            <a:r>
              <a:rPr lang="en-US" sz="1200" dirty="0"/>
              <a:t>nalysis improved assessment skill in determining an effective intervention and its significant impact including risk factors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b="0" dirty="0"/>
          </a:p>
        </p:txBody>
      </p:sp>
      <p:sp>
        <p:nvSpPr>
          <p:cNvPr id="4" name="Slide Number Placeholder 3"/>
          <p:cNvSpPr>
            <a:spLocks noGrp="1"/>
          </p:cNvSpPr>
          <p:nvPr>
            <p:ph type="sldNum" sz="quarter" idx="10"/>
          </p:nvPr>
        </p:nvSpPr>
        <p:spPr/>
        <p:txBody>
          <a:bodyPr/>
          <a:lstStyle/>
          <a:p>
            <a:fld id="{766C3AE1-C1FB-F640-B9E0-6F99C9C86179}" type="slidenum">
              <a:rPr lang="en-US" smtClean="0"/>
              <a:t>6</a:t>
            </a:fld>
            <a:endParaRPr lang="en-US"/>
          </a:p>
        </p:txBody>
      </p:sp>
    </p:spTree>
    <p:extLst>
      <p:ext uri="{BB962C8B-B14F-4D97-AF65-F5344CB8AC3E}">
        <p14:creationId xmlns:p14="http://schemas.microsoft.com/office/powerpoint/2010/main" val="50826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diagram above there are various related to implementation of SBIRT in clinical practice dependent on people, environment, materials, methods and equipment. The  goal is to improve AUD treatment and reduce incidence of alcohol abuse in the facility. </a:t>
            </a:r>
          </a:p>
          <a:p>
            <a:endParaRPr lang="en-US" dirty="0"/>
          </a:p>
        </p:txBody>
      </p:sp>
      <p:sp>
        <p:nvSpPr>
          <p:cNvPr id="4" name="Slide Number Placeholder 3"/>
          <p:cNvSpPr>
            <a:spLocks noGrp="1"/>
          </p:cNvSpPr>
          <p:nvPr>
            <p:ph type="sldNum" sz="quarter" idx="5"/>
          </p:nvPr>
        </p:nvSpPr>
        <p:spPr/>
        <p:txBody>
          <a:bodyPr/>
          <a:lstStyle/>
          <a:p>
            <a:fld id="{766C3AE1-C1FB-F640-B9E0-6F99C9C86179}" type="slidenum">
              <a:rPr lang="en-US" smtClean="0"/>
              <a:t>7</a:t>
            </a:fld>
            <a:endParaRPr lang="en-US"/>
          </a:p>
        </p:txBody>
      </p:sp>
    </p:spTree>
    <p:extLst>
      <p:ext uri="{BB962C8B-B14F-4D97-AF65-F5344CB8AC3E}">
        <p14:creationId xmlns:p14="http://schemas.microsoft.com/office/powerpoint/2010/main" val="421038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five categories including people, environment, materials, methods and equipment, the most significant factor to implementation of SBIRT in addressing AUD include Inadequate staffing, staffing gap, and lack of awareness among nurses. Health professionals leverage support and opportunity as frontline staff to implement SBIRT, treat and referral to treatment (). The analysis has improved understanding on the need and delivery of training health professionals on SBIRT as a process and facilitate sustainability. Other factors include Poor adherence to SBIRT protocols, p</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oor regulations adherence, Lack of training resources, High patient comorbidities, Lack of AUD assessment tools and poor adaptation of the intervention. </a:t>
            </a:r>
            <a:endParaRPr lang="en-US" dirty="0"/>
          </a:p>
          <a:p>
            <a:endParaRPr lang="en-US" dirty="0"/>
          </a:p>
        </p:txBody>
      </p:sp>
      <p:sp>
        <p:nvSpPr>
          <p:cNvPr id="4" name="Slide Number Placeholder 3"/>
          <p:cNvSpPr>
            <a:spLocks noGrp="1"/>
          </p:cNvSpPr>
          <p:nvPr>
            <p:ph type="sldNum" sz="quarter" idx="5"/>
          </p:nvPr>
        </p:nvSpPr>
        <p:spPr/>
        <p:txBody>
          <a:bodyPr/>
          <a:lstStyle/>
          <a:p>
            <a:fld id="{766C3AE1-C1FB-F640-B9E0-6F99C9C86179}" type="slidenum">
              <a:rPr lang="en-US" smtClean="0"/>
              <a:t>8</a:t>
            </a:fld>
            <a:endParaRPr lang="en-US"/>
          </a:p>
        </p:txBody>
      </p:sp>
    </p:spTree>
    <p:extLst>
      <p:ext uri="{BB962C8B-B14F-4D97-AF65-F5344CB8AC3E}">
        <p14:creationId xmlns:p14="http://schemas.microsoft.com/office/powerpoint/2010/main" val="3894472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SBIRT is a feasible and effective method of treating AUD integrated in primary care setting. The SBIRT intervention is another way of expanding access and championed in utilized in primary care settings. Some of the benefits associated with the intervention include expanded access and trust among AUD patients, reduced stigma in AUD patients seeking help and clinicians familiarizes with referrals and related costs. The intervention as a form of treatment embedded in primary care provides a closer proximity with patients compared to external referral  and promises reduced harm measures such as medications in treatment of AUD (</a:t>
            </a:r>
            <a:r>
              <a:rPr lang="en-US" sz="1200" dirty="0"/>
              <a:t>Kamath et al., 2022</a:t>
            </a:r>
            <a:r>
              <a:rPr lang="en-US" dirty="0"/>
              <a:t>). SBIRT allows development of relationship with referral partners and define communication with details in each SBIRT step.</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66C3AE1-C1FB-F640-B9E0-6F99C9C86179}" type="slidenum">
              <a:rPr lang="en-US" smtClean="0"/>
              <a:t>9</a:t>
            </a:fld>
            <a:endParaRPr lang="en-US"/>
          </a:p>
        </p:txBody>
      </p:sp>
    </p:spTree>
    <p:extLst>
      <p:ext uri="{BB962C8B-B14F-4D97-AF65-F5344CB8AC3E}">
        <p14:creationId xmlns:p14="http://schemas.microsoft.com/office/powerpoint/2010/main" val="1335679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9461EDB-74C7-4B4A-B2BC-29B18568A3B9}" type="datetimeFigureOut">
              <a:rPr lang="en-US" smtClean="0"/>
              <a:t>6/15/2024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7690AF5-F0E2-1843-883D-64EA25DCD1C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08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461EDB-74C7-4B4A-B2BC-29B18568A3B9}"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90AF5-F0E2-1843-883D-64EA25DCD1C5}" type="slidenum">
              <a:rPr lang="en-US" smtClean="0"/>
              <a:t>‹#›</a:t>
            </a:fld>
            <a:endParaRPr lang="en-US"/>
          </a:p>
        </p:txBody>
      </p:sp>
    </p:spTree>
    <p:extLst>
      <p:ext uri="{BB962C8B-B14F-4D97-AF65-F5344CB8AC3E}">
        <p14:creationId xmlns:p14="http://schemas.microsoft.com/office/powerpoint/2010/main" val="89242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461EDB-74C7-4B4A-B2BC-29B18568A3B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90AF5-F0E2-1843-883D-64EA25DCD1C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8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461EDB-74C7-4B4A-B2BC-29B18568A3B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90AF5-F0E2-1843-883D-64EA25DCD1C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5330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461EDB-74C7-4B4A-B2BC-29B18568A3B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90AF5-F0E2-1843-883D-64EA25DCD1C5}" type="slidenum">
              <a:rPr lang="en-US" smtClean="0"/>
              <a:t>‹#›</a:t>
            </a:fld>
            <a:endParaRPr lang="en-US"/>
          </a:p>
        </p:txBody>
      </p:sp>
    </p:spTree>
    <p:extLst>
      <p:ext uri="{BB962C8B-B14F-4D97-AF65-F5344CB8AC3E}">
        <p14:creationId xmlns:p14="http://schemas.microsoft.com/office/powerpoint/2010/main" val="166901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461EDB-74C7-4B4A-B2BC-29B18568A3B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90AF5-F0E2-1843-883D-64EA25DCD1C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717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461EDB-74C7-4B4A-B2BC-29B18568A3B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90AF5-F0E2-1843-883D-64EA25DCD1C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509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61EDB-74C7-4B4A-B2BC-29B18568A3B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90AF5-F0E2-1843-883D-64EA25DCD1C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0135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61EDB-74C7-4B4A-B2BC-29B18568A3B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90AF5-F0E2-1843-883D-64EA25DCD1C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3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61EDB-74C7-4B4A-B2BC-29B18568A3B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90AF5-F0E2-1843-883D-64EA25DCD1C5}" type="slidenum">
              <a:rPr lang="en-US" smtClean="0"/>
              <a:t>‹#›</a:t>
            </a:fld>
            <a:endParaRPr lang="en-US"/>
          </a:p>
        </p:txBody>
      </p:sp>
    </p:spTree>
    <p:extLst>
      <p:ext uri="{BB962C8B-B14F-4D97-AF65-F5344CB8AC3E}">
        <p14:creationId xmlns:p14="http://schemas.microsoft.com/office/powerpoint/2010/main" val="286102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461EDB-74C7-4B4A-B2BC-29B18568A3B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90AF5-F0E2-1843-883D-64EA25DCD1C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30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461EDB-74C7-4B4A-B2BC-29B18568A3B9}"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90AF5-F0E2-1843-883D-64EA25DCD1C5}" type="slidenum">
              <a:rPr lang="en-US" smtClean="0"/>
              <a:t>‹#›</a:t>
            </a:fld>
            <a:endParaRPr lang="en-US"/>
          </a:p>
        </p:txBody>
      </p:sp>
    </p:spTree>
    <p:extLst>
      <p:ext uri="{BB962C8B-B14F-4D97-AF65-F5344CB8AC3E}">
        <p14:creationId xmlns:p14="http://schemas.microsoft.com/office/powerpoint/2010/main" val="394792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461EDB-74C7-4B4A-B2BC-29B18568A3B9}" type="datetimeFigureOut">
              <a:rPr lang="en-US" smtClean="0"/>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690AF5-F0E2-1843-883D-64EA25DCD1C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869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461EDB-74C7-4B4A-B2BC-29B18568A3B9}"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690AF5-F0E2-1843-883D-64EA25DCD1C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32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61EDB-74C7-4B4A-B2BC-29B18568A3B9}" type="datetimeFigureOut">
              <a:rPr lang="en-US" smtClean="0"/>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690AF5-F0E2-1843-883D-64EA25DCD1C5}" type="slidenum">
              <a:rPr lang="en-US" smtClean="0"/>
              <a:t>‹#›</a:t>
            </a:fld>
            <a:endParaRPr lang="en-US"/>
          </a:p>
        </p:txBody>
      </p:sp>
    </p:spTree>
    <p:extLst>
      <p:ext uri="{BB962C8B-B14F-4D97-AF65-F5344CB8AC3E}">
        <p14:creationId xmlns:p14="http://schemas.microsoft.com/office/powerpoint/2010/main" val="173746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461EDB-74C7-4B4A-B2BC-29B18568A3B9}"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90AF5-F0E2-1843-883D-64EA25DCD1C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63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461EDB-74C7-4B4A-B2BC-29B18568A3B9}"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90AF5-F0E2-1843-883D-64EA25DCD1C5}" type="slidenum">
              <a:rPr lang="en-US" smtClean="0"/>
              <a:t>‹#›</a:t>
            </a:fld>
            <a:endParaRPr lang="en-US"/>
          </a:p>
        </p:txBody>
      </p:sp>
    </p:spTree>
    <p:extLst>
      <p:ext uri="{BB962C8B-B14F-4D97-AF65-F5344CB8AC3E}">
        <p14:creationId xmlns:p14="http://schemas.microsoft.com/office/powerpoint/2010/main" val="3142019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461EDB-74C7-4B4A-B2BC-29B18568A3B9}" type="datetimeFigureOut">
              <a:rPr lang="en-US" smtClean="0"/>
              <a:t>6/15/2024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690AF5-F0E2-1843-883D-64EA25DCD1C5}" type="slidenum">
              <a:rPr lang="en-US" smtClean="0"/>
              <a:t>‹#›</a:t>
            </a:fld>
            <a:endParaRPr lang="en-US"/>
          </a:p>
        </p:txBody>
      </p:sp>
    </p:spTree>
    <p:extLst>
      <p:ext uri="{BB962C8B-B14F-4D97-AF65-F5344CB8AC3E}">
        <p14:creationId xmlns:p14="http://schemas.microsoft.com/office/powerpoint/2010/main" val="11927103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07%2Fs11414-023-09835-6" TargetMode="External"/><Relationship Id="rId7" Type="http://schemas.openxmlformats.org/officeDocument/2006/relationships/hyperlink" Target="https://doi.org/10.7759%2Fcureus.3005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i.org/10.1186%2Fs13012-021-01116-0" TargetMode="External"/><Relationship Id="rId5" Type="http://schemas.openxmlformats.org/officeDocument/2006/relationships/hyperlink" Target="https://doi.org/10.1016%2Fj.mayocp.2022.07.006" TargetMode="External"/><Relationship Id="rId4" Type="http://schemas.openxmlformats.org/officeDocument/2006/relationships/hyperlink" Target="https://doi.org/10.1177%2F1178221822114639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7628" y="1632857"/>
            <a:ext cx="6890657" cy="1877106"/>
          </a:xfrm>
        </p:spPr>
        <p:txBody>
          <a:bodyPr>
            <a:noAutofit/>
          </a:bodyPr>
          <a:lstStyle/>
          <a:p>
            <a:pPr algn="l"/>
            <a:r>
              <a:rPr lang="en-US" sz="3200" b="1" dirty="0"/>
              <a:t>Implementation of Nurse Educational Program to Improve and Treat Alcohol Use Disorder (AUD)</a:t>
            </a:r>
          </a:p>
        </p:txBody>
      </p:sp>
      <p:sp>
        <p:nvSpPr>
          <p:cNvPr id="3" name="Subtitle 2"/>
          <p:cNvSpPr>
            <a:spLocks noGrp="1"/>
          </p:cNvSpPr>
          <p:nvPr>
            <p:ph type="subTitle" idx="1"/>
          </p:nvPr>
        </p:nvSpPr>
        <p:spPr>
          <a:xfrm>
            <a:off x="2416628" y="3842657"/>
            <a:ext cx="7141029" cy="1513114"/>
          </a:xfrm>
        </p:spPr>
        <p:txBody>
          <a:bodyPr vert="horz" lIns="91440" tIns="45720" rIns="91440" bIns="45720" rtlCol="0" anchor="t">
            <a:normAutofit fontScale="70000" lnSpcReduction="20000"/>
          </a:bodyPr>
          <a:lstStyle/>
          <a:p>
            <a:r>
              <a:rPr lang="en-US" sz="2000" dirty="0"/>
              <a:t>Doris </a:t>
            </a:r>
            <a:r>
              <a:rPr lang="en-US" sz="2000" dirty="0" err="1"/>
              <a:t>Onyima</a:t>
            </a:r>
            <a:endParaRPr lang="en-US" sz="2000" dirty="0"/>
          </a:p>
          <a:p>
            <a:r>
              <a:rPr lang="en-US" sz="2000" dirty="0"/>
              <a:t>Chamberlain University</a:t>
            </a:r>
          </a:p>
          <a:p>
            <a:r>
              <a:rPr lang="en-US" sz="2000" dirty="0"/>
              <a:t>NR 706: Health Informatics and Information Systems</a:t>
            </a:r>
          </a:p>
          <a:p>
            <a:r>
              <a:rPr lang="en-US" sz="2000" dirty="0"/>
              <a:t>Dr. Katie </a:t>
            </a:r>
            <a:r>
              <a:rPr lang="en-US" sz="2000" dirty="0" err="1"/>
              <a:t>Hooven</a:t>
            </a:r>
            <a:endParaRPr lang="en-US" sz="2000" dirty="0"/>
          </a:p>
          <a:p>
            <a:r>
              <a:rPr lang="en-US" sz="2000" dirty="0"/>
              <a:t>Date</a:t>
            </a:r>
          </a:p>
        </p:txBody>
      </p:sp>
      <p:sp>
        <p:nvSpPr>
          <p:cNvPr id="6" name="TextBox 5"/>
          <p:cNvSpPr txBox="1"/>
          <p:nvPr/>
        </p:nvSpPr>
        <p:spPr>
          <a:xfrm>
            <a:off x="1009402" y="5997039"/>
            <a:ext cx="1067921" cy="230832"/>
          </a:xfrm>
          <a:prstGeom prst="rect">
            <a:avLst/>
          </a:prstGeom>
          <a:noFill/>
        </p:spPr>
        <p:txBody>
          <a:bodyPr wrap="none" lIns="91440" tIns="45720" rIns="91440" bIns="45720" rtlCol="0" anchor="t">
            <a:spAutoFit/>
          </a:bodyPr>
          <a:lstStyle/>
          <a:p>
            <a:r>
              <a:rPr lang="en-US" sz="900" dirty="0"/>
              <a:t>Revised 4/20/2021</a:t>
            </a:r>
          </a:p>
        </p:txBody>
      </p:sp>
    </p:spTree>
    <p:extLst>
      <p:ext uri="{BB962C8B-B14F-4D97-AF65-F5344CB8AC3E}">
        <p14:creationId xmlns:p14="http://schemas.microsoft.com/office/powerpoint/2010/main" val="122700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05D7-AB0E-4D4A-A9C4-FA4AC43661BA}"/>
              </a:ext>
            </a:extLst>
          </p:cNvPr>
          <p:cNvSpPr>
            <a:spLocks noGrp="1"/>
          </p:cNvSpPr>
          <p:nvPr>
            <p:ph type="title"/>
          </p:nvPr>
        </p:nvSpPr>
        <p:spPr/>
        <p:txBody>
          <a:bodyPr/>
          <a:lstStyle/>
          <a:p>
            <a:pPr algn="ctr"/>
            <a:r>
              <a:rPr lang="en-US" b="1" dirty="0"/>
              <a:t>Barriers overcome By SBIRT</a:t>
            </a:r>
          </a:p>
        </p:txBody>
      </p:sp>
      <p:sp>
        <p:nvSpPr>
          <p:cNvPr id="3" name="Content Placeholder 2">
            <a:extLst>
              <a:ext uri="{FF2B5EF4-FFF2-40B4-BE49-F238E27FC236}">
                <a16:creationId xmlns:a16="http://schemas.microsoft.com/office/drawing/2014/main" id="{D5476271-1EC7-4E91-9236-60B3E8D6DE29}"/>
              </a:ext>
            </a:extLst>
          </p:cNvPr>
          <p:cNvSpPr>
            <a:spLocks noGrp="1"/>
          </p:cNvSpPr>
          <p:nvPr>
            <p:ph idx="1"/>
          </p:nvPr>
        </p:nvSpPr>
        <p:spPr/>
        <p:txBody>
          <a:bodyPr>
            <a:normAutofit fontScale="77500" lnSpcReduction="20000"/>
          </a:bodyPr>
          <a:lstStyle/>
          <a:p>
            <a:r>
              <a:rPr lang="en-US" dirty="0"/>
              <a:t>Identification and addressing alcohol use.</a:t>
            </a:r>
          </a:p>
          <a:p>
            <a:r>
              <a:rPr lang="en-US" dirty="0"/>
              <a:t>Acceptance and buy-in by clinicians in primary care.</a:t>
            </a:r>
          </a:p>
          <a:p>
            <a:r>
              <a:rPr lang="en-US" dirty="0"/>
              <a:t>Flexible and adaptability of process in workflow.</a:t>
            </a:r>
          </a:p>
          <a:p>
            <a:r>
              <a:rPr lang="en-US" dirty="0"/>
              <a:t>Allows universal screening prioritizing treatment referrals.</a:t>
            </a:r>
          </a:p>
          <a:p>
            <a:r>
              <a:rPr lang="en-US" dirty="0"/>
              <a:t>Sacrifices fidelity and quality to deal with unintentional consequences.</a:t>
            </a:r>
          </a:p>
          <a:p>
            <a:r>
              <a:rPr lang="en-US" dirty="0"/>
              <a:t>Differentiate patient characteristics to improve overall care.</a:t>
            </a:r>
          </a:p>
          <a:p>
            <a:r>
              <a:rPr lang="en-US" dirty="0"/>
              <a:t> Improves understanding and endorsement of certain protective behaviors related to AUD  such impact bias, stigma and culture.</a:t>
            </a:r>
          </a:p>
          <a:p>
            <a:pPr marL="0" indent="0" algn="r">
              <a:buNone/>
            </a:pPr>
            <a:r>
              <a:rPr lang="en-US" dirty="0"/>
              <a:t>(Evans et al., 2023) </a:t>
            </a:r>
          </a:p>
          <a:p>
            <a:endParaRPr lang="en-US" dirty="0"/>
          </a:p>
        </p:txBody>
      </p:sp>
    </p:spTree>
    <p:extLst>
      <p:ext uri="{BB962C8B-B14F-4D97-AF65-F5344CB8AC3E}">
        <p14:creationId xmlns:p14="http://schemas.microsoft.com/office/powerpoint/2010/main" val="130055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Conclusion</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a:buFont typeface="Arial" panose="020B0604020202020204" pitchFamily="34" charset="0"/>
              <a:buChar char="•"/>
            </a:pPr>
            <a:r>
              <a:rPr lang="en-US" dirty="0"/>
              <a:t>Implementation of SBIRT Educational Program to Improve and address AUD.</a:t>
            </a:r>
          </a:p>
          <a:p>
            <a:pPr>
              <a:buFont typeface="Arial" panose="020B0604020202020204" pitchFamily="34" charset="0"/>
              <a:buChar char="•"/>
            </a:pPr>
            <a:r>
              <a:rPr lang="en-US" dirty="0"/>
              <a:t>Alcohol is a prevalent problem with significant impact health issues.</a:t>
            </a:r>
          </a:p>
          <a:p>
            <a:pPr>
              <a:buFont typeface="Arial" panose="020B0604020202020204" pitchFamily="34" charset="0"/>
              <a:buChar char="•"/>
            </a:pPr>
            <a:r>
              <a:rPr lang="en-US" dirty="0"/>
              <a:t>FMEA reveal </a:t>
            </a:r>
            <a:r>
              <a:rPr lang="en-US" dirty="0" err="1"/>
              <a:t>normalistic</a:t>
            </a:r>
            <a:r>
              <a:rPr lang="en-US" dirty="0"/>
              <a:t> due to stereotyping in primary is the most risk factors in implementing SBIRT</a:t>
            </a:r>
          </a:p>
          <a:p>
            <a:pPr>
              <a:buFont typeface="Wingdings" panose="05000000000000000000" pitchFamily="2" charset="2"/>
              <a:buChar char="§"/>
            </a:pPr>
            <a:r>
              <a:rPr lang="en-US" dirty="0"/>
              <a:t>Ishikawa fishbone analysis reveals inadequate staffing, staffing gap, and lack of awareness problem as the pillar to patient care.</a:t>
            </a:r>
          </a:p>
          <a:p>
            <a:r>
              <a:rPr lang="en-US" dirty="0"/>
              <a:t>SBIRT is a feasible and effective is an form of treating AUD integrated in primary care and expands access and trust among patients.</a:t>
            </a:r>
          </a:p>
          <a:p>
            <a:r>
              <a:rPr lang="en-US" dirty="0"/>
              <a:t>Addresses identification, treatment, acceptance, buy-in and universal screening prioritizing treatment referrals in primary care. </a:t>
            </a:r>
          </a:p>
        </p:txBody>
      </p:sp>
    </p:spTree>
    <p:extLst>
      <p:ext uri="{BB962C8B-B14F-4D97-AF65-F5344CB8AC3E}">
        <p14:creationId xmlns:p14="http://schemas.microsoft.com/office/powerpoint/2010/main" val="1120488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References</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sz="1600" b="0" i="0" dirty="0">
                <a:solidFill>
                  <a:srgbClr val="222222"/>
                </a:solidFill>
                <a:effectLst/>
                <a:latin typeface="Arial" panose="020B0604020202020204" pitchFamily="34" charset="0"/>
              </a:rPr>
              <a:t>Evans, B., </a:t>
            </a:r>
            <a:r>
              <a:rPr lang="en-US" sz="1600" b="0" i="0" dirty="0" err="1">
                <a:solidFill>
                  <a:srgbClr val="222222"/>
                </a:solidFill>
                <a:effectLst/>
                <a:latin typeface="Arial" panose="020B0604020202020204" pitchFamily="34" charset="0"/>
              </a:rPr>
              <a:t>Kamon</a:t>
            </a:r>
            <a:r>
              <a:rPr lang="en-US" sz="1600" b="0" i="0" dirty="0">
                <a:solidFill>
                  <a:srgbClr val="222222"/>
                </a:solidFill>
                <a:effectLst/>
                <a:latin typeface="Arial" panose="020B0604020202020204" pitchFamily="34" charset="0"/>
              </a:rPr>
              <a:t>, J., &amp; Turner, W. C. (2023). Lessons in Implementation from a 5-Year SBIRT Effort Using a Mixed-Methods Approach. </a:t>
            </a:r>
            <a:r>
              <a:rPr lang="en-US" sz="1600" b="0" i="1" dirty="0">
                <a:solidFill>
                  <a:srgbClr val="222222"/>
                </a:solidFill>
                <a:effectLst/>
                <a:latin typeface="Arial" panose="020B0604020202020204" pitchFamily="34" charset="0"/>
              </a:rPr>
              <a:t>The Journal of Behavioral Health Services &amp; Research</a:t>
            </a:r>
            <a:r>
              <a:rPr lang="en-US" sz="1600" b="0" i="0" dirty="0">
                <a:solidFill>
                  <a:srgbClr val="222222"/>
                </a:solidFill>
                <a:effectLst/>
                <a:latin typeface="Arial" panose="020B0604020202020204" pitchFamily="34" charset="0"/>
              </a:rPr>
              <a:t>, </a:t>
            </a:r>
            <a:r>
              <a:rPr lang="en-US" sz="1600" b="0" i="1" dirty="0">
                <a:solidFill>
                  <a:srgbClr val="222222"/>
                </a:solidFill>
                <a:effectLst/>
                <a:latin typeface="Arial" panose="020B0604020202020204" pitchFamily="34" charset="0"/>
              </a:rPr>
              <a:t>50</a:t>
            </a:r>
            <a:r>
              <a:rPr lang="en-US" sz="1600" b="0" i="0" dirty="0">
                <a:solidFill>
                  <a:srgbClr val="222222"/>
                </a:solidFill>
                <a:effectLst/>
                <a:latin typeface="Arial" panose="020B0604020202020204" pitchFamily="34" charset="0"/>
              </a:rPr>
              <a:t>(4), 431-451. </a:t>
            </a:r>
            <a:r>
              <a:rPr lang="en-US" sz="1600" b="0" i="0" dirty="0">
                <a:solidFill>
                  <a:srgbClr val="222222"/>
                </a:solidFill>
                <a:effectLst/>
                <a:latin typeface="Arial" panose="020B0604020202020204" pitchFamily="34" charset="0"/>
                <a:hlinkClick r:id="rId3"/>
              </a:rPr>
              <a:t>https://doi.org/10.1007%2Fs11414-023-09835-6</a:t>
            </a:r>
            <a:r>
              <a:rPr lang="en-US" sz="1600" b="0" i="0" dirty="0">
                <a:solidFill>
                  <a:srgbClr val="222222"/>
                </a:solidFill>
                <a:effectLst/>
                <a:latin typeface="Arial" panose="020B0604020202020204" pitchFamily="34" charset="0"/>
              </a:rPr>
              <a:t> </a:t>
            </a:r>
          </a:p>
          <a:p>
            <a:r>
              <a:rPr lang="en-US" sz="1600" b="0" i="0" dirty="0">
                <a:solidFill>
                  <a:srgbClr val="222222"/>
                </a:solidFill>
                <a:effectLst/>
                <a:latin typeface="Arial" panose="020B0604020202020204" pitchFamily="34" charset="0"/>
              </a:rPr>
              <a:t>Gomez, E., </a:t>
            </a:r>
            <a:r>
              <a:rPr lang="en-US" sz="1600" b="0" i="0" dirty="0" err="1">
                <a:solidFill>
                  <a:srgbClr val="222222"/>
                </a:solidFill>
                <a:effectLst/>
                <a:latin typeface="Arial" panose="020B0604020202020204" pitchFamily="34" charset="0"/>
              </a:rPr>
              <a:t>Gyger</a:t>
            </a:r>
            <a:r>
              <a:rPr lang="en-US" sz="1600" b="0" i="0" dirty="0">
                <a:solidFill>
                  <a:srgbClr val="222222"/>
                </a:solidFill>
                <a:effectLst/>
                <a:latin typeface="Arial" panose="020B0604020202020204" pitchFamily="34" charset="0"/>
              </a:rPr>
              <a:t>, M., </a:t>
            </a:r>
            <a:r>
              <a:rPr lang="en-US" sz="1600" b="0" i="0" dirty="0" err="1">
                <a:solidFill>
                  <a:srgbClr val="222222"/>
                </a:solidFill>
                <a:effectLst/>
                <a:latin typeface="Arial" panose="020B0604020202020204" pitchFamily="34" charset="0"/>
              </a:rPr>
              <a:t>Borene</a:t>
            </a:r>
            <a:r>
              <a:rPr lang="en-US" sz="1600" b="0" i="0" dirty="0">
                <a:solidFill>
                  <a:srgbClr val="222222"/>
                </a:solidFill>
                <a:effectLst/>
                <a:latin typeface="Arial" panose="020B0604020202020204" pitchFamily="34" charset="0"/>
              </a:rPr>
              <a:t>, S., Klein-Cox, A., </a:t>
            </a:r>
            <a:r>
              <a:rPr lang="en-US" sz="1600" b="0" i="0" dirty="0" err="1">
                <a:solidFill>
                  <a:srgbClr val="222222"/>
                </a:solidFill>
                <a:effectLst/>
                <a:latin typeface="Arial" panose="020B0604020202020204" pitchFamily="34" charset="0"/>
              </a:rPr>
              <a:t>Denby</a:t>
            </a:r>
            <a:r>
              <a:rPr lang="en-US" sz="1600" b="0" i="0" dirty="0">
                <a:solidFill>
                  <a:srgbClr val="222222"/>
                </a:solidFill>
                <a:effectLst/>
                <a:latin typeface="Arial" panose="020B0604020202020204" pitchFamily="34" charset="0"/>
              </a:rPr>
              <a:t>, R., Hunt, S., &amp; </a:t>
            </a:r>
            <a:r>
              <a:rPr lang="en-US" sz="1600" b="0" i="0" dirty="0" err="1">
                <a:solidFill>
                  <a:srgbClr val="222222"/>
                </a:solidFill>
                <a:effectLst/>
                <a:latin typeface="Arial" panose="020B0604020202020204" pitchFamily="34" charset="0"/>
              </a:rPr>
              <a:t>Sida</a:t>
            </a:r>
            <a:r>
              <a:rPr lang="en-US" sz="1600" b="0" i="0" dirty="0">
                <a:solidFill>
                  <a:srgbClr val="222222"/>
                </a:solidFill>
                <a:effectLst/>
                <a:latin typeface="Arial" panose="020B0604020202020204" pitchFamily="34" charset="0"/>
              </a:rPr>
              <a:t>, O. (2023). Using SBIRT (Screen, Brief Intervention, and Referral Treatment) training to reduce the stigmatization of substance use disorders among students and practitioners. </a:t>
            </a:r>
            <a:r>
              <a:rPr lang="en-US" sz="1600" b="0" i="1" dirty="0">
                <a:solidFill>
                  <a:srgbClr val="222222"/>
                </a:solidFill>
                <a:effectLst/>
                <a:latin typeface="Arial" panose="020B0604020202020204" pitchFamily="34" charset="0"/>
              </a:rPr>
              <a:t>Substance Abuse: Research and Treatment</a:t>
            </a:r>
            <a:r>
              <a:rPr lang="en-US" sz="1600" b="0" i="0" dirty="0">
                <a:solidFill>
                  <a:srgbClr val="222222"/>
                </a:solidFill>
                <a:effectLst/>
                <a:latin typeface="Arial" panose="020B0604020202020204" pitchFamily="34" charset="0"/>
              </a:rPr>
              <a:t>, </a:t>
            </a:r>
            <a:r>
              <a:rPr lang="en-US" sz="1600" b="0" i="1" dirty="0">
                <a:solidFill>
                  <a:srgbClr val="222222"/>
                </a:solidFill>
                <a:effectLst/>
                <a:latin typeface="Arial" panose="020B0604020202020204" pitchFamily="34" charset="0"/>
              </a:rPr>
              <a:t>17</a:t>
            </a:r>
            <a:r>
              <a:rPr lang="en-US" sz="1600" b="0" i="0" dirty="0">
                <a:solidFill>
                  <a:srgbClr val="222222"/>
                </a:solidFill>
                <a:effectLst/>
                <a:latin typeface="Arial" panose="020B0604020202020204" pitchFamily="34" charset="0"/>
              </a:rPr>
              <a:t>. </a:t>
            </a:r>
            <a:r>
              <a:rPr lang="en-US" sz="1600" b="0" i="0" dirty="0">
                <a:solidFill>
                  <a:srgbClr val="222222"/>
                </a:solidFill>
                <a:effectLst/>
                <a:latin typeface="Arial" panose="020B0604020202020204" pitchFamily="34" charset="0"/>
                <a:hlinkClick r:id="rId4"/>
              </a:rPr>
              <a:t>https://doi.org/10.1177%2F11782218221146391</a:t>
            </a:r>
            <a:r>
              <a:rPr lang="en-US" sz="1600" b="0" i="0" dirty="0">
                <a:solidFill>
                  <a:srgbClr val="222222"/>
                </a:solidFill>
                <a:effectLst/>
                <a:latin typeface="Arial" panose="020B0604020202020204" pitchFamily="34" charset="0"/>
              </a:rPr>
              <a:t> </a:t>
            </a:r>
          </a:p>
          <a:p>
            <a:r>
              <a:rPr lang="en-US" sz="1600" b="0" i="0" dirty="0">
                <a:solidFill>
                  <a:srgbClr val="222222"/>
                </a:solidFill>
                <a:effectLst/>
                <a:latin typeface="Arial" panose="020B0604020202020204" pitchFamily="34" charset="0"/>
              </a:rPr>
              <a:t>Kamath, C. C., </a:t>
            </a:r>
            <a:r>
              <a:rPr lang="en-US" sz="1600" b="0" i="0" dirty="0" err="1">
                <a:solidFill>
                  <a:srgbClr val="222222"/>
                </a:solidFill>
                <a:effectLst/>
                <a:latin typeface="Arial" panose="020B0604020202020204" pitchFamily="34" charset="0"/>
              </a:rPr>
              <a:t>Kelpin</a:t>
            </a:r>
            <a:r>
              <a:rPr lang="en-US" sz="1600" b="0" i="0" dirty="0">
                <a:solidFill>
                  <a:srgbClr val="222222"/>
                </a:solidFill>
                <a:effectLst/>
                <a:latin typeface="Arial" panose="020B0604020202020204" pitchFamily="34" charset="0"/>
              </a:rPr>
              <a:t>, S. S., Patten, C. A., </a:t>
            </a:r>
            <a:r>
              <a:rPr lang="en-US" sz="1600" b="0" i="0" dirty="0" err="1">
                <a:solidFill>
                  <a:srgbClr val="222222"/>
                </a:solidFill>
                <a:effectLst/>
                <a:latin typeface="Arial" panose="020B0604020202020204" pitchFamily="34" charset="0"/>
              </a:rPr>
              <a:t>Rummans</a:t>
            </a:r>
            <a:r>
              <a:rPr lang="en-US" sz="1600" b="0" i="0" dirty="0">
                <a:solidFill>
                  <a:srgbClr val="222222"/>
                </a:solidFill>
                <a:effectLst/>
                <a:latin typeface="Arial" panose="020B0604020202020204" pitchFamily="34" charset="0"/>
              </a:rPr>
              <a:t>, T. A., </a:t>
            </a:r>
            <a:r>
              <a:rPr lang="en-US" sz="1600" b="0" i="0" dirty="0" err="1">
                <a:solidFill>
                  <a:srgbClr val="222222"/>
                </a:solidFill>
                <a:effectLst/>
                <a:latin typeface="Arial" panose="020B0604020202020204" pitchFamily="34" charset="0"/>
              </a:rPr>
              <a:t>Kremers</a:t>
            </a:r>
            <a:r>
              <a:rPr lang="en-US" sz="1600" b="0" i="0" dirty="0">
                <a:solidFill>
                  <a:srgbClr val="222222"/>
                </a:solidFill>
                <a:effectLst/>
                <a:latin typeface="Arial" panose="020B0604020202020204" pitchFamily="34" charset="0"/>
              </a:rPr>
              <a:t>, H. M., Oesterle, T. S., ... &amp; </a:t>
            </a:r>
            <a:r>
              <a:rPr lang="en-US" sz="1600" b="0" i="0" dirty="0" err="1">
                <a:solidFill>
                  <a:srgbClr val="222222"/>
                </a:solidFill>
                <a:effectLst/>
                <a:latin typeface="Arial" panose="020B0604020202020204" pitchFamily="34" charset="0"/>
              </a:rPr>
              <a:t>Breitinger</a:t>
            </a:r>
            <a:r>
              <a:rPr lang="en-US" sz="1600" b="0" i="0" dirty="0">
                <a:solidFill>
                  <a:srgbClr val="222222"/>
                </a:solidFill>
                <a:effectLst/>
                <a:latin typeface="Arial" panose="020B0604020202020204" pitchFamily="34" charset="0"/>
              </a:rPr>
              <a:t>, S. A. (2022, October). Shaping the screening, behavioral intervention, and referral to treatment (SBIRT) model for treatment of alcohol use disorder in the COVID-19 era. In </a:t>
            </a:r>
            <a:r>
              <a:rPr lang="en-US" sz="1600" b="0" i="1" dirty="0">
                <a:solidFill>
                  <a:srgbClr val="222222"/>
                </a:solidFill>
                <a:effectLst/>
                <a:latin typeface="Arial" panose="020B0604020202020204" pitchFamily="34" charset="0"/>
              </a:rPr>
              <a:t>Mayo Clinic Proceedings</a:t>
            </a:r>
            <a:r>
              <a:rPr lang="en-US" sz="1600" b="0" i="0" dirty="0">
                <a:solidFill>
                  <a:srgbClr val="222222"/>
                </a:solidFill>
                <a:effectLst/>
                <a:latin typeface="Arial" panose="020B0604020202020204" pitchFamily="34" charset="0"/>
              </a:rPr>
              <a:t> (Vol. 97, No. 10, pp. 1774-1779). Elsevier. </a:t>
            </a:r>
            <a:r>
              <a:rPr lang="en-US" sz="1600" b="0" i="0" dirty="0">
                <a:solidFill>
                  <a:srgbClr val="222222"/>
                </a:solidFill>
                <a:effectLst/>
                <a:latin typeface="Arial" panose="020B0604020202020204" pitchFamily="34" charset="0"/>
                <a:hlinkClick r:id="rId5"/>
              </a:rPr>
              <a:t>https://doi.org/10.1016%2Fj.mayocp.2022.07.006</a:t>
            </a:r>
            <a:r>
              <a:rPr lang="en-US" sz="1600" dirty="0">
                <a:solidFill>
                  <a:srgbClr val="222222"/>
                </a:solidFill>
                <a:latin typeface="Arial" panose="020B0604020202020204" pitchFamily="34" charset="0"/>
              </a:rPr>
              <a:t> </a:t>
            </a:r>
            <a:endParaRPr lang="en-US" sz="1600" b="0" i="0" dirty="0">
              <a:solidFill>
                <a:srgbClr val="222222"/>
              </a:solidFill>
              <a:effectLst/>
              <a:latin typeface="Arial" panose="020B0604020202020204" pitchFamily="34" charset="0"/>
            </a:endParaRPr>
          </a:p>
          <a:p>
            <a:r>
              <a:rPr lang="en-US" sz="1600" b="0" i="0" dirty="0">
                <a:solidFill>
                  <a:srgbClr val="222222"/>
                </a:solidFill>
                <a:effectLst/>
                <a:latin typeface="Arial" panose="020B0604020202020204" pitchFamily="34" charset="0"/>
              </a:rPr>
              <a:t>Keen, A., </a:t>
            </a:r>
            <a:r>
              <a:rPr lang="en-US" sz="1600" b="0" i="0" dirty="0" err="1">
                <a:solidFill>
                  <a:srgbClr val="222222"/>
                </a:solidFill>
                <a:effectLst/>
                <a:latin typeface="Arial" panose="020B0604020202020204" pitchFamily="34" charset="0"/>
              </a:rPr>
              <a:t>Thoele</a:t>
            </a:r>
            <a:r>
              <a:rPr lang="en-US" sz="1600" b="0" i="0" dirty="0">
                <a:solidFill>
                  <a:srgbClr val="222222"/>
                </a:solidFill>
                <a:effectLst/>
                <a:latin typeface="Arial" panose="020B0604020202020204" pitchFamily="34" charset="0"/>
              </a:rPr>
              <a:t>, K., </a:t>
            </a:r>
            <a:r>
              <a:rPr lang="en-US" sz="1600" b="0" i="0" dirty="0" err="1">
                <a:solidFill>
                  <a:srgbClr val="222222"/>
                </a:solidFill>
                <a:effectLst/>
                <a:latin typeface="Arial" panose="020B0604020202020204" pitchFamily="34" charset="0"/>
              </a:rPr>
              <a:t>Oruche</a:t>
            </a:r>
            <a:r>
              <a:rPr lang="en-US" sz="1600" b="0" i="0" dirty="0">
                <a:solidFill>
                  <a:srgbClr val="222222"/>
                </a:solidFill>
                <a:effectLst/>
                <a:latin typeface="Arial" panose="020B0604020202020204" pitchFamily="34" charset="0"/>
              </a:rPr>
              <a:t>, U., &amp; Newhouse, R. (2021). Perceptions of the barriers, facilitators, outcomes, and helpfulness of strategies to implement screening, brief intervention, and referral to treatment in acute care. </a:t>
            </a:r>
            <a:r>
              <a:rPr lang="en-US" sz="1600" b="0" i="1" dirty="0">
                <a:solidFill>
                  <a:srgbClr val="222222"/>
                </a:solidFill>
                <a:effectLst/>
                <a:latin typeface="Arial" panose="020B0604020202020204" pitchFamily="34" charset="0"/>
              </a:rPr>
              <a:t>Implementation Science</a:t>
            </a:r>
            <a:r>
              <a:rPr lang="en-US" sz="1600" b="0" i="0" dirty="0">
                <a:solidFill>
                  <a:srgbClr val="222222"/>
                </a:solidFill>
                <a:effectLst/>
                <a:latin typeface="Arial" panose="020B0604020202020204" pitchFamily="34" charset="0"/>
              </a:rPr>
              <a:t>, </a:t>
            </a:r>
            <a:r>
              <a:rPr lang="en-US" sz="1600" b="0" i="1" dirty="0">
                <a:solidFill>
                  <a:srgbClr val="222222"/>
                </a:solidFill>
                <a:effectLst/>
                <a:latin typeface="Arial" panose="020B0604020202020204" pitchFamily="34" charset="0"/>
              </a:rPr>
              <a:t>16</a:t>
            </a:r>
            <a:r>
              <a:rPr lang="en-US" sz="1600" b="0" i="0" dirty="0">
                <a:solidFill>
                  <a:srgbClr val="222222"/>
                </a:solidFill>
                <a:effectLst/>
                <a:latin typeface="Arial" panose="020B0604020202020204" pitchFamily="34" charset="0"/>
              </a:rPr>
              <a:t>(1), 44. </a:t>
            </a:r>
            <a:r>
              <a:rPr lang="en-US" sz="1600" b="0" i="0" dirty="0">
                <a:solidFill>
                  <a:srgbClr val="222222"/>
                </a:solidFill>
                <a:effectLst/>
                <a:latin typeface="Arial" panose="020B0604020202020204" pitchFamily="34" charset="0"/>
                <a:hlinkClick r:id="rId6"/>
              </a:rPr>
              <a:t>https://doi.org/10.1186%2Fs13012-021-01116-0</a:t>
            </a:r>
            <a:r>
              <a:rPr lang="en-US" sz="1600" dirty="0">
                <a:solidFill>
                  <a:srgbClr val="222222"/>
                </a:solidFill>
                <a:latin typeface="Arial" panose="020B0604020202020204" pitchFamily="34" charset="0"/>
              </a:rPr>
              <a:t> </a:t>
            </a:r>
            <a:endParaRPr lang="en-US" sz="1600" b="0" i="0" dirty="0">
              <a:solidFill>
                <a:srgbClr val="222222"/>
              </a:solidFill>
              <a:effectLst/>
              <a:latin typeface="Arial" panose="020B0604020202020204" pitchFamily="34" charset="0"/>
            </a:endParaRPr>
          </a:p>
          <a:p>
            <a:r>
              <a:rPr lang="en-US" sz="1600" b="0" i="0" dirty="0">
                <a:solidFill>
                  <a:srgbClr val="222222"/>
                </a:solidFill>
                <a:effectLst/>
                <a:latin typeface="Arial" panose="020B0604020202020204" pitchFamily="34" charset="0"/>
              </a:rPr>
              <a:t>Varghese, J., &amp; </a:t>
            </a:r>
            <a:r>
              <a:rPr lang="en-US" sz="1600" b="0" i="0" dirty="0" err="1">
                <a:solidFill>
                  <a:srgbClr val="222222"/>
                </a:solidFill>
                <a:effectLst/>
                <a:latin typeface="Arial" panose="020B0604020202020204" pitchFamily="34" charset="0"/>
              </a:rPr>
              <a:t>Dakhode</a:t>
            </a:r>
            <a:r>
              <a:rPr lang="en-US" sz="1600" b="0" i="0" dirty="0">
                <a:solidFill>
                  <a:srgbClr val="222222"/>
                </a:solidFill>
                <a:effectLst/>
                <a:latin typeface="Arial" panose="020B0604020202020204" pitchFamily="34" charset="0"/>
              </a:rPr>
              <a:t>, S. (2022). Effects of Alcohol Consumption on Various Systems of the Human Body: A Systematic Review. </a:t>
            </a:r>
            <a:r>
              <a:rPr lang="en-US" sz="1600" b="0" i="1" dirty="0" err="1">
                <a:solidFill>
                  <a:srgbClr val="222222"/>
                </a:solidFill>
                <a:effectLst/>
                <a:latin typeface="Arial" panose="020B0604020202020204" pitchFamily="34" charset="0"/>
              </a:rPr>
              <a:t>Cureus</a:t>
            </a:r>
            <a:r>
              <a:rPr lang="en-US" sz="1600" b="0" i="0" dirty="0">
                <a:solidFill>
                  <a:srgbClr val="222222"/>
                </a:solidFill>
                <a:effectLst/>
                <a:latin typeface="Arial" panose="020B0604020202020204" pitchFamily="34" charset="0"/>
              </a:rPr>
              <a:t>, </a:t>
            </a:r>
            <a:r>
              <a:rPr lang="en-US" sz="1600" b="0" i="1" dirty="0">
                <a:solidFill>
                  <a:srgbClr val="222222"/>
                </a:solidFill>
                <a:effectLst/>
                <a:latin typeface="Arial" panose="020B0604020202020204" pitchFamily="34" charset="0"/>
              </a:rPr>
              <a:t>14</a:t>
            </a:r>
            <a:r>
              <a:rPr lang="en-US" sz="1600" b="0" i="0" dirty="0">
                <a:solidFill>
                  <a:srgbClr val="222222"/>
                </a:solidFill>
                <a:effectLst/>
                <a:latin typeface="Arial" panose="020B0604020202020204" pitchFamily="34" charset="0"/>
              </a:rPr>
              <a:t>(10). </a:t>
            </a:r>
            <a:r>
              <a:rPr lang="en-US" sz="1600" b="0" i="0" dirty="0">
                <a:solidFill>
                  <a:srgbClr val="222222"/>
                </a:solidFill>
                <a:effectLst/>
                <a:latin typeface="Arial" panose="020B0604020202020204" pitchFamily="34" charset="0"/>
                <a:hlinkClick r:id="rId7"/>
              </a:rPr>
              <a:t>https://doi.org/10.7759%2Fcureus.30057</a:t>
            </a:r>
            <a:r>
              <a:rPr lang="en-US" sz="1600" dirty="0">
                <a:solidFill>
                  <a:srgbClr val="222222"/>
                </a:solidFill>
                <a:latin typeface="Arial" panose="020B0604020202020204" pitchFamily="34" charset="0"/>
              </a:rPr>
              <a:t> </a:t>
            </a:r>
          </a:p>
        </p:txBody>
      </p:sp>
    </p:spTree>
    <p:extLst>
      <p:ext uri="{BB962C8B-B14F-4D97-AF65-F5344CB8AC3E}">
        <p14:creationId xmlns:p14="http://schemas.microsoft.com/office/powerpoint/2010/main" val="173816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Practice Problem Idea Identification</a:t>
            </a:r>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pPr marL="0" indent="0">
              <a:buNone/>
            </a:pPr>
            <a:r>
              <a:rPr lang="en-US" sz="4800" dirty="0"/>
              <a:t>In patients with a history or at risk of AUD (P), does implementation of nurse educational program(I) compared to no training (C) impact nurses &amp; knowledge on alcohol misuse (O) within four weeks (T)? </a:t>
            </a:r>
          </a:p>
        </p:txBody>
      </p:sp>
    </p:spTree>
    <p:extLst>
      <p:ext uri="{BB962C8B-B14F-4D97-AF65-F5344CB8AC3E}">
        <p14:creationId xmlns:p14="http://schemas.microsoft.com/office/powerpoint/2010/main" val="9328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416A-27D5-4108-A98C-D1CEEDA39D5C}"/>
              </a:ext>
            </a:extLst>
          </p:cNvPr>
          <p:cNvSpPr>
            <a:spLocks noGrp="1"/>
          </p:cNvSpPr>
          <p:nvPr>
            <p:ph type="title"/>
          </p:nvPr>
        </p:nvSpPr>
        <p:spPr/>
        <p:txBody>
          <a:bodyPr/>
          <a:lstStyle/>
          <a:p>
            <a:pPr algn="ctr"/>
            <a:r>
              <a:rPr lang="en-US" b="1" dirty="0"/>
              <a:t>PICOT FRAMEWORK</a:t>
            </a:r>
          </a:p>
        </p:txBody>
      </p:sp>
      <p:sp>
        <p:nvSpPr>
          <p:cNvPr id="3" name="Content Placeholder 2">
            <a:extLst>
              <a:ext uri="{FF2B5EF4-FFF2-40B4-BE49-F238E27FC236}">
                <a16:creationId xmlns:a16="http://schemas.microsoft.com/office/drawing/2014/main" id="{AAFAE418-D436-47E0-8DCE-F03DD506733F}"/>
              </a:ext>
            </a:extLst>
          </p:cNvPr>
          <p:cNvSpPr>
            <a:spLocks noGrp="1"/>
          </p:cNvSpPr>
          <p:nvPr>
            <p:ph idx="1"/>
          </p:nvPr>
        </p:nvSpPr>
        <p:spPr/>
        <p:txBody>
          <a:bodyPr>
            <a:normAutofit fontScale="92500" lnSpcReduction="10000"/>
          </a:bodyPr>
          <a:lstStyle/>
          <a:p>
            <a:pPr marL="0" indent="0">
              <a:buNone/>
            </a:pPr>
            <a:r>
              <a:rPr lang="en-US" dirty="0"/>
              <a:t>The PICOT (Population, Intervention, Comparison, Outcome, and Time) framework was</a:t>
            </a:r>
          </a:p>
          <a:p>
            <a:r>
              <a:rPr lang="en-US" dirty="0"/>
              <a:t>The patients with AUD (P), </a:t>
            </a:r>
          </a:p>
          <a:p>
            <a:r>
              <a:rPr lang="en-US" dirty="0"/>
              <a:t>Does implementation of nurse educational program on Screening, Brief Intervention, and Referral to Treatment (SBIRT) (I)</a:t>
            </a:r>
          </a:p>
          <a:p>
            <a:r>
              <a:rPr lang="en-US" dirty="0"/>
              <a:t>compared to no training (C) </a:t>
            </a:r>
          </a:p>
          <a:p>
            <a:r>
              <a:rPr lang="en-US" dirty="0"/>
              <a:t>Impact nurses with knowledge on alcohol misuse assessment and care (O) </a:t>
            </a:r>
          </a:p>
          <a:p>
            <a:r>
              <a:rPr lang="en-US" dirty="0"/>
              <a:t>Within eights weeks (T)?</a:t>
            </a:r>
          </a:p>
        </p:txBody>
      </p:sp>
    </p:spTree>
    <p:extLst>
      <p:ext uri="{BB962C8B-B14F-4D97-AF65-F5344CB8AC3E}">
        <p14:creationId xmlns:p14="http://schemas.microsoft.com/office/powerpoint/2010/main" val="2590448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t>Background and Significance</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a:buFont typeface="Wingdings" panose="05000000000000000000" pitchFamily="2" charset="2"/>
              <a:buChar char="Ø"/>
            </a:pPr>
            <a:r>
              <a:rPr lang="en-US" dirty="0"/>
              <a:t>Alcohol consumption is a prevalent issues in the United States </a:t>
            </a:r>
          </a:p>
          <a:p>
            <a:pPr>
              <a:buFont typeface="Wingdings" panose="05000000000000000000" pitchFamily="2" charset="2"/>
              <a:buChar char="Ø"/>
            </a:pPr>
            <a:r>
              <a:rPr lang="en-US" dirty="0"/>
              <a:t>Excessive use of alcohol leads to alcohol use disorder (AUD) leads to advanced chronic diseases related to cardiovascular events, cerebrovascular accidents, liver injuries  and cancer (Gomez et al., 2023). </a:t>
            </a:r>
          </a:p>
          <a:p>
            <a:pPr>
              <a:buFont typeface="Wingdings" panose="05000000000000000000" pitchFamily="2" charset="2"/>
              <a:buChar char="Ø"/>
            </a:pPr>
            <a:r>
              <a:rPr lang="en-US" b="1" dirty="0"/>
              <a:t>The instruction criteria: </a:t>
            </a:r>
            <a:r>
              <a:rPr lang="en-US" dirty="0"/>
              <a:t>Nurse in AUD unit or at risk use of alcohol, willing to volunteer, those willing to participate in the educational program, and be able to commit in the educational program</a:t>
            </a:r>
            <a:endParaRPr lang="en-US" dirty="0">
              <a:cs typeface="Calibri"/>
            </a:endParaRPr>
          </a:p>
          <a:p>
            <a:pPr marL="0" indent="0">
              <a:buNone/>
            </a:pPr>
            <a:r>
              <a:rPr lang="en-US" b="1" dirty="0"/>
              <a:t>The exclusion criteria: </a:t>
            </a:r>
            <a:r>
              <a:rPr lang="en-US" dirty="0"/>
              <a:t>Non-staff members, caregivers, non registered staff and staff from other facilities were excluded.</a:t>
            </a:r>
            <a:endParaRPr lang="en-US" dirty="0">
              <a:cs typeface="Calibri" panose="020F0502020204030204"/>
            </a:endParaRPr>
          </a:p>
        </p:txBody>
      </p:sp>
    </p:spTree>
    <p:extLst>
      <p:ext uri="{BB962C8B-B14F-4D97-AF65-F5344CB8AC3E}">
        <p14:creationId xmlns:p14="http://schemas.microsoft.com/office/powerpoint/2010/main" val="169936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7104"/>
          </a:xfrm>
        </p:spPr>
        <p:txBody>
          <a:bodyPr/>
          <a:lstStyle/>
          <a:p>
            <a:pPr algn="ctr"/>
            <a:r>
              <a:rPr lang="en-US" b="1" dirty="0"/>
              <a:t>Failure Mode &amp; Effects Analysis (FMEA)</a:t>
            </a:r>
          </a:p>
        </p:txBody>
      </p:sp>
      <p:pic>
        <p:nvPicPr>
          <p:cNvPr id="9" name="Picture 8">
            <a:extLst>
              <a:ext uri="{FF2B5EF4-FFF2-40B4-BE49-F238E27FC236}">
                <a16:creationId xmlns:a16="http://schemas.microsoft.com/office/drawing/2014/main" id="{7FDA4D11-BA92-460F-82D1-4CD1B84E4DE8}"/>
              </a:ext>
            </a:extLst>
          </p:cNvPr>
          <p:cNvPicPr>
            <a:picLocks noChangeAspect="1"/>
          </p:cNvPicPr>
          <p:nvPr/>
        </p:nvPicPr>
        <p:blipFill>
          <a:blip r:embed="rId3"/>
          <a:stretch>
            <a:fillRect/>
          </a:stretch>
        </p:blipFill>
        <p:spPr>
          <a:xfrm>
            <a:off x="1852612" y="1690687"/>
            <a:ext cx="8486775" cy="4243387"/>
          </a:xfrm>
          <a:prstGeom prst="rect">
            <a:avLst/>
          </a:prstGeom>
        </p:spPr>
      </p:pic>
    </p:spTree>
    <p:extLst>
      <p:ext uri="{BB962C8B-B14F-4D97-AF65-F5344CB8AC3E}">
        <p14:creationId xmlns:p14="http://schemas.microsoft.com/office/powerpoint/2010/main" val="108694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Failure Mode &amp; Effects Analysis (FMEA)</a:t>
            </a:r>
          </a:p>
        </p:txBody>
      </p:sp>
      <p:sp>
        <p:nvSpPr>
          <p:cNvPr id="3" name="Content Placeholder 2"/>
          <p:cNvSpPr>
            <a:spLocks noGrp="1"/>
          </p:cNvSpPr>
          <p:nvPr>
            <p:ph idx="1"/>
          </p:nvPr>
        </p:nvSpPr>
        <p:spPr/>
        <p:txBody>
          <a:bodyPr vert="horz" lIns="91440" tIns="45720" rIns="91440" bIns="45720" rtlCol="0" anchor="t">
            <a:normAutofit fontScale="62500" lnSpcReduction="20000"/>
          </a:bodyPr>
          <a:lstStyle/>
          <a:p>
            <a:pPr fontAlgn="t">
              <a:buFont typeface="Arial" panose="020B0604020202020204" pitchFamily="34" charset="0"/>
              <a:buChar char="•"/>
            </a:pPr>
            <a:r>
              <a:rPr lang="en-US" sz="3600" dirty="0"/>
              <a:t>Primary care - </a:t>
            </a:r>
            <a:r>
              <a:rPr lang="en-US" sz="3600" dirty="0" err="1"/>
              <a:t>normalistic</a:t>
            </a:r>
            <a:r>
              <a:rPr lang="en-US" sz="3600" dirty="0"/>
              <a:t> attitude leads to stereotyping and consequently lead to underdiagnosis.</a:t>
            </a:r>
          </a:p>
          <a:p>
            <a:pPr fontAlgn="t">
              <a:buFont typeface="Arial" panose="020B0604020202020204" pitchFamily="34" charset="0"/>
              <a:buChar char="•"/>
            </a:pPr>
            <a:r>
              <a:rPr lang="en-US" sz="3600" dirty="0"/>
              <a:t>Patient assessment – limited knowledge due to poor understanding on AUD lead to undertreatment.</a:t>
            </a:r>
          </a:p>
          <a:p>
            <a:pPr fontAlgn="t">
              <a:buFont typeface="Arial" panose="020B0604020202020204" pitchFamily="34" charset="0"/>
              <a:buChar char="•"/>
            </a:pPr>
            <a:r>
              <a:rPr lang="en-US" sz="3600" dirty="0"/>
              <a:t>Brief intervention – Poor counselling due to lack of training leading to lack of referral or permissiveness.</a:t>
            </a:r>
          </a:p>
          <a:p>
            <a:pPr fontAlgn="t">
              <a:buFont typeface="Wingdings" panose="05000000000000000000" pitchFamily="2" charset="2"/>
              <a:buChar char="Ø"/>
            </a:pPr>
            <a:r>
              <a:rPr lang="en-US" sz="3600" dirty="0"/>
              <a:t>Improved analysis between an intervention and impact including risks. </a:t>
            </a:r>
          </a:p>
          <a:p>
            <a:pPr marL="0" indent="0" algn="r" fontAlgn="t">
              <a:buNone/>
            </a:pPr>
            <a:r>
              <a:rPr lang="en-US" sz="3600" dirty="0"/>
              <a:t>(</a:t>
            </a:r>
            <a:r>
              <a:rPr lang="en-US" sz="3600" dirty="0">
                <a:effectLst/>
                <a:ea typeface="MS Mincho" panose="02020609040205080304" pitchFamily="49" charset="-128"/>
                <a:cs typeface="Times New Roman" panose="02020603050405020304" pitchFamily="18" charset="0"/>
              </a:rPr>
              <a:t>Gomez et al., 2023</a:t>
            </a:r>
            <a:r>
              <a:rPr lang="en-US" sz="3600" dirty="0"/>
              <a:t>)</a:t>
            </a:r>
          </a:p>
        </p:txBody>
      </p:sp>
    </p:spTree>
    <p:extLst>
      <p:ext uri="{BB962C8B-B14F-4D97-AF65-F5344CB8AC3E}">
        <p14:creationId xmlns:p14="http://schemas.microsoft.com/office/powerpoint/2010/main" val="1591317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6126"/>
            <a:ext cx="10515600" cy="1137104"/>
          </a:xfrm>
        </p:spPr>
        <p:txBody>
          <a:bodyPr/>
          <a:lstStyle/>
          <a:p>
            <a:pPr algn="ctr"/>
            <a:r>
              <a:rPr lang="en-US" b="1" dirty="0"/>
              <a:t>Ishikawa (Fishbone) Diagram</a:t>
            </a:r>
          </a:p>
        </p:txBody>
      </p:sp>
      <p:pic>
        <p:nvPicPr>
          <p:cNvPr id="9" name="Picture 8">
            <a:extLst>
              <a:ext uri="{FF2B5EF4-FFF2-40B4-BE49-F238E27FC236}">
                <a16:creationId xmlns:a16="http://schemas.microsoft.com/office/drawing/2014/main" id="{80C46FC7-02ED-4955-ADAD-B5FD81A91268}"/>
              </a:ext>
            </a:extLst>
          </p:cNvPr>
          <p:cNvPicPr>
            <a:picLocks noChangeAspect="1"/>
          </p:cNvPicPr>
          <p:nvPr/>
        </p:nvPicPr>
        <p:blipFill>
          <a:blip r:embed="rId3"/>
          <a:stretch>
            <a:fillRect/>
          </a:stretch>
        </p:blipFill>
        <p:spPr>
          <a:xfrm>
            <a:off x="1604962" y="2253343"/>
            <a:ext cx="9115425" cy="3886200"/>
          </a:xfrm>
          <a:prstGeom prst="rect">
            <a:avLst/>
          </a:prstGeom>
        </p:spPr>
      </p:pic>
    </p:spTree>
    <p:extLst>
      <p:ext uri="{BB962C8B-B14F-4D97-AF65-F5344CB8AC3E}">
        <p14:creationId xmlns:p14="http://schemas.microsoft.com/office/powerpoint/2010/main" val="109288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Ishikawa (Fishbone) Diagram</a:t>
            </a:r>
          </a:p>
        </p:txBody>
      </p:sp>
      <p:sp>
        <p:nvSpPr>
          <p:cNvPr id="4" name="Content Placeholder 3">
            <a:extLst>
              <a:ext uri="{FF2B5EF4-FFF2-40B4-BE49-F238E27FC236}">
                <a16:creationId xmlns:a16="http://schemas.microsoft.com/office/drawing/2014/main" id="{6A98C836-A67E-4594-873C-581D4588ABCC}"/>
              </a:ext>
            </a:extLst>
          </p:cNvPr>
          <p:cNvSpPr>
            <a:spLocks noGrp="1"/>
          </p:cNvSpPr>
          <p:nvPr>
            <p:ph idx="1"/>
          </p:nvPr>
        </p:nvSpPr>
        <p:spPr/>
        <p:txBody>
          <a:bodyPr>
            <a:normAutofit fontScale="55000" lnSpcReduction="20000"/>
          </a:bodyPr>
          <a:lstStyle/>
          <a:p>
            <a:pPr marL="0" indent="0">
              <a:buNone/>
            </a:pPr>
            <a:r>
              <a:rPr lang="en-US" b="1" dirty="0"/>
              <a:t>Most significant barrier:</a:t>
            </a:r>
          </a:p>
          <a:p>
            <a:pPr>
              <a:buFont typeface="Wingdings" panose="05000000000000000000" pitchFamily="2" charset="2"/>
              <a:buChar char="§"/>
            </a:pPr>
            <a:r>
              <a:rPr lang="en-US" b="1" dirty="0"/>
              <a:t>People: </a:t>
            </a:r>
            <a:r>
              <a:rPr lang="en-US" dirty="0"/>
              <a:t>Inadequate staffing, staffing gap, and lack of awareness.</a:t>
            </a:r>
          </a:p>
          <a:p>
            <a:pPr>
              <a:buFont typeface="Wingdings" panose="05000000000000000000" pitchFamily="2" charset="2"/>
              <a:buChar char="§"/>
            </a:pPr>
            <a:r>
              <a:rPr lang="en-US" dirty="0"/>
              <a:t>Leverage support to address AUD problem.</a:t>
            </a:r>
          </a:p>
          <a:p>
            <a:pPr>
              <a:buFont typeface="Wingdings" panose="05000000000000000000" pitchFamily="2" charset="2"/>
              <a:buChar char="§"/>
            </a:pPr>
            <a:r>
              <a:rPr lang="en-US" dirty="0"/>
              <a:t>Improved understanding on the need and delivery of training health professionals on SBIRT as a process and facilitate sustainability. </a:t>
            </a:r>
          </a:p>
          <a:p>
            <a:pPr>
              <a:buFont typeface="Wingdings" panose="05000000000000000000" pitchFamily="2" charset="2"/>
              <a:buChar char="§"/>
            </a:pPr>
            <a:r>
              <a:rPr lang="en-US" b="1" dirty="0"/>
              <a:t>Other factors </a:t>
            </a:r>
          </a:p>
          <a:p>
            <a:pPr lvl="1">
              <a:buFont typeface="Wingdings" panose="05000000000000000000" pitchFamily="2" charset="2"/>
              <a:buChar char="ü"/>
            </a:pPr>
            <a:r>
              <a:rPr lang="en-US" dirty="0"/>
              <a:t>Poor adherence to SBIRT protocols</a:t>
            </a:r>
          </a:p>
          <a:p>
            <a:pPr lvl="1">
              <a:buFont typeface="Wingdings" panose="05000000000000000000" pitchFamily="2" charset="2"/>
              <a:buChar char="ü"/>
            </a:pPr>
            <a:r>
              <a:rPr lang="en-US" dirty="0"/>
              <a:t>poor regulations adherence, </a:t>
            </a:r>
          </a:p>
          <a:p>
            <a:pPr lvl="1">
              <a:buFont typeface="Wingdings" panose="05000000000000000000" pitchFamily="2" charset="2"/>
              <a:buChar char="ü"/>
            </a:pPr>
            <a:r>
              <a:rPr lang="en-US" dirty="0"/>
              <a:t>Lack of training resources,</a:t>
            </a:r>
          </a:p>
          <a:p>
            <a:pPr lvl="1">
              <a:buFont typeface="Wingdings" panose="05000000000000000000" pitchFamily="2" charset="2"/>
              <a:buChar char="ü"/>
            </a:pPr>
            <a:r>
              <a:rPr lang="en-US" dirty="0"/>
              <a:t> High patient comorbidities, </a:t>
            </a:r>
          </a:p>
          <a:p>
            <a:pPr lvl="1">
              <a:buFont typeface="Wingdings" panose="05000000000000000000" pitchFamily="2" charset="2"/>
              <a:buChar char="ü"/>
            </a:pPr>
            <a:r>
              <a:rPr lang="en-US" dirty="0"/>
              <a:t>Lack of AUD assessment tools </a:t>
            </a:r>
          </a:p>
          <a:p>
            <a:pPr lvl="1">
              <a:buFont typeface="Wingdings" panose="05000000000000000000" pitchFamily="2" charset="2"/>
              <a:buChar char="ü"/>
            </a:pPr>
            <a:r>
              <a:rPr lang="en-US" dirty="0"/>
              <a:t>Poor adaptation of the intervention.</a:t>
            </a:r>
          </a:p>
          <a:p>
            <a:pPr marL="0" indent="0" algn="r">
              <a:buNone/>
            </a:pPr>
            <a:r>
              <a:rPr lang="en-US" dirty="0"/>
              <a:t>(</a:t>
            </a:r>
            <a:r>
              <a:rPr lang="en-US" sz="2800" b="0" i="0" dirty="0">
                <a:solidFill>
                  <a:srgbClr val="222222"/>
                </a:solidFill>
                <a:effectLst/>
                <a:latin typeface="Arial" panose="020B0604020202020204" pitchFamily="34" charset="0"/>
              </a:rPr>
              <a:t>Keen et al., 2021</a:t>
            </a:r>
            <a:r>
              <a:rPr lang="en-US" dirty="0"/>
              <a:t>) </a:t>
            </a:r>
          </a:p>
        </p:txBody>
      </p:sp>
    </p:spTree>
    <p:extLst>
      <p:ext uri="{BB962C8B-B14F-4D97-AF65-F5344CB8AC3E}">
        <p14:creationId xmlns:p14="http://schemas.microsoft.com/office/powerpoint/2010/main" val="148149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C49C-D6A2-4647-B036-B2809C9AA5F2}"/>
              </a:ext>
            </a:extLst>
          </p:cNvPr>
          <p:cNvSpPr>
            <a:spLocks noGrp="1"/>
          </p:cNvSpPr>
          <p:nvPr>
            <p:ph type="title"/>
          </p:nvPr>
        </p:nvSpPr>
        <p:spPr/>
        <p:txBody>
          <a:bodyPr>
            <a:normAutofit fontScale="90000"/>
          </a:bodyPr>
          <a:lstStyle/>
          <a:p>
            <a:pPr algn="ctr"/>
            <a:r>
              <a:rPr lang="en-US" b="1" dirty="0"/>
              <a:t>Feasibility of Evidence-based SBIRT Intervention</a:t>
            </a:r>
          </a:p>
        </p:txBody>
      </p:sp>
      <p:sp>
        <p:nvSpPr>
          <p:cNvPr id="3" name="Content Placeholder 2">
            <a:extLst>
              <a:ext uri="{FF2B5EF4-FFF2-40B4-BE49-F238E27FC236}">
                <a16:creationId xmlns:a16="http://schemas.microsoft.com/office/drawing/2014/main" id="{46B18E78-D921-4700-B3B3-296757AF80F6}"/>
              </a:ext>
            </a:extLst>
          </p:cNvPr>
          <p:cNvSpPr>
            <a:spLocks noGrp="1"/>
          </p:cNvSpPr>
          <p:nvPr>
            <p:ph idx="1"/>
          </p:nvPr>
        </p:nvSpPr>
        <p:spPr/>
        <p:txBody>
          <a:bodyPr vert="horz" lIns="91440" tIns="45720" rIns="91440" bIns="45720" rtlCol="0" anchor="t">
            <a:normAutofit fontScale="47500" lnSpcReduction="20000"/>
          </a:bodyPr>
          <a:lstStyle/>
          <a:p>
            <a:r>
              <a:rPr lang="en-US" sz="3200" dirty="0"/>
              <a:t>SBIRT is feasible and Effective </a:t>
            </a:r>
          </a:p>
          <a:p>
            <a:r>
              <a:rPr lang="en-US" sz="3200" dirty="0"/>
              <a:t>A form of treating AUD integrated in primary care.</a:t>
            </a:r>
          </a:p>
          <a:p>
            <a:r>
              <a:rPr lang="en-US" sz="3200" dirty="0"/>
              <a:t>Expands access and trust among patients.</a:t>
            </a:r>
          </a:p>
          <a:p>
            <a:r>
              <a:rPr lang="en-US" sz="3200" dirty="0"/>
              <a:t>Reduces stigma in AUD patients seeking help.</a:t>
            </a:r>
          </a:p>
          <a:p>
            <a:r>
              <a:rPr lang="en-US" sz="3200" dirty="0"/>
              <a:t>Familiarize clinicians with referrals and related costs.</a:t>
            </a:r>
          </a:p>
          <a:p>
            <a:r>
              <a:rPr lang="en-US" sz="3200" dirty="0"/>
              <a:t>Closer proximity with patients compared to external referral.</a:t>
            </a:r>
          </a:p>
          <a:p>
            <a:r>
              <a:rPr lang="en-US" sz="3200" dirty="0"/>
              <a:t>Promised reduction of  harm measures such as pharmacological management.</a:t>
            </a:r>
          </a:p>
          <a:p>
            <a:r>
              <a:rPr lang="en-US" sz="3200" dirty="0"/>
              <a:t>Develop relationship with referral partners.</a:t>
            </a:r>
          </a:p>
          <a:p>
            <a:r>
              <a:rPr lang="en-US" sz="3200" dirty="0"/>
              <a:t>Defined communication with details in each SBIRT step.</a:t>
            </a:r>
          </a:p>
          <a:p>
            <a:pPr marL="0" indent="0" algn="r">
              <a:buNone/>
            </a:pPr>
            <a:r>
              <a:rPr lang="en-US" sz="3200" dirty="0"/>
              <a:t>(Kamath et al., 2022)</a:t>
            </a:r>
          </a:p>
        </p:txBody>
      </p:sp>
    </p:spTree>
    <p:extLst>
      <p:ext uri="{BB962C8B-B14F-4D97-AF65-F5344CB8AC3E}">
        <p14:creationId xmlns:p14="http://schemas.microsoft.com/office/powerpoint/2010/main" val="26919479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10DF6E1070194191A624991E4EF4AB" ma:contentTypeVersion="18" ma:contentTypeDescription="Create a new document." ma:contentTypeScope="" ma:versionID="97defcc627e002be3f36112569fc2de9">
  <xsd:schema xmlns:xsd="http://www.w3.org/2001/XMLSchema" xmlns:xs="http://www.w3.org/2001/XMLSchema" xmlns:p="http://schemas.microsoft.com/office/2006/metadata/properties" xmlns:ns2="6b7365f8-9d75-4fd0-978c-5cab91dad93f" xmlns:ns3="206d4e98-133b-49dc-8987-a81603ec3b31" targetNamespace="http://schemas.microsoft.com/office/2006/metadata/properties" ma:root="true" ma:fieldsID="520b2f92a3aa610b0c7684c45c045dd7" ns2:_="" ns3:_="">
    <xsd:import namespace="6b7365f8-9d75-4fd0-978c-5cab91dad93f"/>
    <xsd:import namespace="206d4e98-133b-49dc-8987-a81603ec3b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Notes" minOccurs="0"/>
                <xsd:element ref="ns2:Notes_x003a_" minOccurs="0"/>
                <xsd:element ref="ns2:SMEStatus" minOccurs="0"/>
                <xsd:element ref="ns2:Colleague" minOccurs="0"/>
                <xsd:element ref="ns2:DevelopmentStatus" minOccurs="0"/>
                <xsd:element ref="ns2:SMEStatus_x002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7365f8-9d75-4fd0-978c-5cab91dad9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Notes" ma:index="20" nillable="true" ma:displayName="ID Reviewer" ma:description="Comments &amp; Notes " ma:format="Dropdown" ma:internalName="Notes">
      <xsd:simpleType>
        <xsd:restriction base="dms:Choice">
          <xsd:enumeration value="Alex"/>
          <xsd:enumeration value="Lori"/>
          <xsd:enumeration value="Lisa"/>
        </xsd:restriction>
      </xsd:simpleType>
    </xsd:element>
    <xsd:element name="Notes_x003a_" ma:index="21" nillable="true" ma:displayName="Edapt Builder" ma:format="Dropdown" ma:internalName="Notes_x003a_">
      <xsd:simpleType>
        <xsd:restriction base="dms:Choice">
          <xsd:enumeration value="Adam"/>
          <xsd:enumeration value="Narottam"/>
          <xsd:enumeration value="Erik"/>
        </xsd:restriction>
      </xsd:simpleType>
    </xsd:element>
    <xsd:element name="SMEStatus" ma:index="22" nillable="true" ma:displayName="SME Status" ma:format="Dropdown" ma:internalName="SMEStatus">
      <xsd:simpleType>
        <xsd:restriction base="dms:Choice">
          <xsd:enumeration value="Ready for Content"/>
          <xsd:enumeration value="Ready for Academic Review"/>
          <xsd:enumeration value="Ready for ID"/>
        </xsd:restriction>
      </xsd:simpleType>
    </xsd:element>
    <xsd:element name="Colleague" ma:index="23" nillable="true" ma:displayName="Colleague" ma:format="Dropdown" ma:internalName="Colleague">
      <xsd:simpleType>
        <xsd:restriction base="dms:Choice">
          <xsd:enumeration value="Darcy/Tara"/>
          <xsd:enumeration value="Shirley/Miti"/>
          <xsd:enumeration value="Audrie/Miti"/>
        </xsd:restriction>
      </xsd:simpleType>
    </xsd:element>
    <xsd:element name="DevelopmentStatus" ma:index="24" nillable="true" ma:displayName="Development Status" ma:format="Dropdown" ma:internalName="DevelopmentStatus">
      <xsd:simpleType>
        <xsd:restriction base="dms:Choice">
          <xsd:enumeration value="ID Review in Progress"/>
          <xsd:enumeration value="Media Storyboarded"/>
          <xsd:enumeration value="Edapt Built: Ready for Media"/>
          <xsd:enumeration value="Edapt Built: Ready for Review"/>
          <xsd:enumeration value="Academic Review Completed (No Punchlist)"/>
          <xsd:enumeration value="Academic Review (Added to Punchlist)"/>
          <xsd:enumeration value="Punchlist Completed (Ready for Academic Review)"/>
          <xsd:enumeration value="Fully Approved"/>
        </xsd:restriction>
      </xsd:simpleType>
    </xsd:element>
    <xsd:element name="SMEStatus_x002a_" ma:index="25" nillable="true" ma:displayName="SME Status*" ma:format="Dropdown" ma:internalName="SMEStatus_x002a_">
      <xsd:simpleType>
        <xsd:restriction base="dms:Choice">
          <xsd:enumeration value="In Progress"/>
          <xsd:enumeration value="Complete"/>
        </xsd:restriction>
      </xsd:simpleType>
    </xsd:element>
  </xsd:schema>
  <xsd:schema xmlns:xsd="http://www.w3.org/2001/XMLSchema" xmlns:xs="http://www.w3.org/2001/XMLSchema" xmlns:dms="http://schemas.microsoft.com/office/2006/documentManagement/types" xmlns:pc="http://schemas.microsoft.com/office/infopath/2007/PartnerControls" targetNamespace="206d4e98-133b-49dc-8987-a81603ec3b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velopmentStatus xmlns="6b7365f8-9d75-4fd0-978c-5cab91dad93f">SME: In Progress</DevelopmentStatus>
    <Notes xmlns="6b7365f8-9d75-4fd0-978c-5cab91dad93f" xsi:nil="true"/>
    <SMEStatus xmlns="6b7365f8-9d75-4fd0-978c-5cab91dad93f" xsi:nil="true"/>
    <Notes_x003a_ xmlns="6b7365f8-9d75-4fd0-978c-5cab91dad93f" xsi:nil="true"/>
    <Colleague xmlns="6b7365f8-9d75-4fd0-978c-5cab91dad93f" xsi:nil="true"/>
    <SMEStatus_x002a_ xmlns="6b7365f8-9d75-4fd0-978c-5cab91dad93f" xsi:nil="true"/>
  </documentManagement>
</p:properties>
</file>

<file path=customXml/itemProps1.xml><?xml version="1.0" encoding="utf-8"?>
<ds:datastoreItem xmlns:ds="http://schemas.openxmlformats.org/officeDocument/2006/customXml" ds:itemID="{D92AC1C3-2157-430A-8F16-ED1CE0AB1ECE}">
  <ds:schemaRefs>
    <ds:schemaRef ds:uri="http://schemas.microsoft.com/sharepoint/v3/contenttype/forms"/>
  </ds:schemaRefs>
</ds:datastoreItem>
</file>

<file path=customXml/itemProps2.xml><?xml version="1.0" encoding="utf-8"?>
<ds:datastoreItem xmlns:ds="http://schemas.openxmlformats.org/officeDocument/2006/customXml" ds:itemID="{CC35DB7A-F60F-4931-B7F5-5221FC5AFC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7365f8-9d75-4fd0-978c-5cab91dad93f"/>
    <ds:schemaRef ds:uri="206d4e98-133b-49dc-8987-a81603ec3b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292B20-0657-4D65-9F75-7AF9E8D44848}">
  <ds:schemaRefs>
    <ds:schemaRef ds:uri="6b7365f8-9d75-4fd0-978c-5cab91dad93f"/>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purl.org/dc/elements/1.1/"/>
    <ds:schemaRef ds:uri="http://schemas.openxmlformats.org/package/2006/metadata/core-properties"/>
    <ds:schemaRef ds:uri="206d4e98-133b-49dc-8987-a81603ec3b3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Organic</Template>
  <TotalTime>2410</TotalTime>
  <Words>1807</Words>
  <Application>Microsoft Office PowerPoint</Application>
  <PresentationFormat>Widescreen</PresentationFormat>
  <Paragraphs>100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Corbel</vt:lpstr>
      <vt:lpstr>Wingdings</vt:lpstr>
      <vt:lpstr>Organic</vt:lpstr>
      <vt:lpstr>Implementation of Nurse Educational Program to Improve and Treat Alcohol Use Disorder (AUD)</vt:lpstr>
      <vt:lpstr>Practice Problem Idea Identification</vt:lpstr>
      <vt:lpstr>PICOT FRAMEWORK</vt:lpstr>
      <vt:lpstr> Background and Significance</vt:lpstr>
      <vt:lpstr>Failure Mode &amp; Effects Analysis (FMEA)</vt:lpstr>
      <vt:lpstr>Failure Mode &amp; Effects Analysis (FMEA)</vt:lpstr>
      <vt:lpstr>Ishikawa (Fishbone) Diagram</vt:lpstr>
      <vt:lpstr>Ishikawa (Fishbone) Diagram</vt:lpstr>
      <vt:lpstr>Feasibility of Evidence-based SBIRT Intervention</vt:lpstr>
      <vt:lpstr>Barriers overcome By SBIRT</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your Project Title Here</dc:title>
  <dc:creator>Sandy Allen</dc:creator>
  <cp:lastModifiedBy>office</cp:lastModifiedBy>
  <cp:revision>93</cp:revision>
  <cp:lastPrinted>2019-05-22T19:31:23Z</cp:lastPrinted>
  <dcterms:created xsi:type="dcterms:W3CDTF">2019-03-16T12:16:47Z</dcterms:created>
  <dcterms:modified xsi:type="dcterms:W3CDTF">2024-06-15T00:08:15Z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0x0101008010DF6E1070194191A624991E4EF4AB</vt:lpwstr>
  </property>
  <property fmtid="{D5CDD505-2E9C-101B-9397-08002B2CF9AE}" pid="3" name="Order">
    <vt:r8>4700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